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4010" r:id="rId5"/>
  </p:sldMasterIdLst>
  <p:notesMasterIdLst>
    <p:notesMasterId r:id="rId91"/>
  </p:notesMasterIdLst>
  <p:handoutMasterIdLst>
    <p:handoutMasterId r:id="rId92"/>
  </p:handoutMasterIdLst>
  <p:sldIdLst>
    <p:sldId id="270" r:id="rId6"/>
    <p:sldId id="1755" r:id="rId7"/>
    <p:sldId id="1786" r:id="rId8"/>
    <p:sldId id="1698" r:id="rId9"/>
    <p:sldId id="1699" r:id="rId10"/>
    <p:sldId id="1700" r:id="rId11"/>
    <p:sldId id="1701" r:id="rId12"/>
    <p:sldId id="1702" r:id="rId13"/>
    <p:sldId id="1704" r:id="rId14"/>
    <p:sldId id="1703" r:id="rId15"/>
    <p:sldId id="1747" r:id="rId16"/>
    <p:sldId id="1748" r:id="rId17"/>
    <p:sldId id="1749" r:id="rId18"/>
    <p:sldId id="1750" r:id="rId19"/>
    <p:sldId id="1751" r:id="rId20"/>
    <p:sldId id="1752" r:id="rId21"/>
    <p:sldId id="1753" r:id="rId22"/>
    <p:sldId id="1754" r:id="rId23"/>
    <p:sldId id="1705" r:id="rId24"/>
    <p:sldId id="1708" r:id="rId25"/>
    <p:sldId id="1756" r:id="rId26"/>
    <p:sldId id="1706" r:id="rId27"/>
    <p:sldId id="1772" r:id="rId28"/>
    <p:sldId id="1707" r:id="rId29"/>
    <p:sldId id="1773" r:id="rId30"/>
    <p:sldId id="1711" r:id="rId31"/>
    <p:sldId id="1787" r:id="rId32"/>
    <p:sldId id="1710" r:id="rId33"/>
    <p:sldId id="1757" r:id="rId34"/>
    <p:sldId id="1789" r:id="rId35"/>
    <p:sldId id="1739" r:id="rId36"/>
    <p:sldId id="1740" r:id="rId37"/>
    <p:sldId id="1742" r:id="rId38"/>
    <p:sldId id="1741" r:id="rId39"/>
    <p:sldId id="1714" r:id="rId40"/>
    <p:sldId id="1715" r:id="rId41"/>
    <p:sldId id="1713" r:id="rId42"/>
    <p:sldId id="1716" r:id="rId43"/>
    <p:sldId id="1782" r:id="rId44"/>
    <p:sldId id="1712" r:id="rId45"/>
    <p:sldId id="1788" r:id="rId46"/>
    <p:sldId id="1717" r:id="rId47"/>
    <p:sldId id="1790" r:id="rId48"/>
    <p:sldId id="1743" r:id="rId49"/>
    <p:sldId id="1744" r:id="rId50"/>
    <p:sldId id="1745" r:id="rId51"/>
    <p:sldId id="1746" r:id="rId52"/>
    <p:sldId id="1719" r:id="rId53"/>
    <p:sldId id="1777" r:id="rId54"/>
    <p:sldId id="1718" r:id="rId55"/>
    <p:sldId id="1774" r:id="rId56"/>
    <p:sldId id="1720" r:id="rId57"/>
    <p:sldId id="1730" r:id="rId58"/>
    <p:sldId id="1721" r:id="rId59"/>
    <p:sldId id="1722" r:id="rId60"/>
    <p:sldId id="1758" r:id="rId61"/>
    <p:sldId id="1791" r:id="rId62"/>
    <p:sldId id="1759" r:id="rId63"/>
    <p:sldId id="1726" r:id="rId64"/>
    <p:sldId id="1760" r:id="rId65"/>
    <p:sldId id="1761" r:id="rId66"/>
    <p:sldId id="1792" r:id="rId67"/>
    <p:sldId id="1728" r:id="rId68"/>
    <p:sldId id="1729" r:id="rId69"/>
    <p:sldId id="1762" r:id="rId70"/>
    <p:sldId id="1731" r:id="rId71"/>
    <p:sldId id="1732" r:id="rId72"/>
    <p:sldId id="1763" r:id="rId73"/>
    <p:sldId id="1764" r:id="rId74"/>
    <p:sldId id="1766" r:id="rId75"/>
    <p:sldId id="1768" r:id="rId76"/>
    <p:sldId id="1765" r:id="rId77"/>
    <p:sldId id="1776" r:id="rId78"/>
    <p:sldId id="1783" r:id="rId79"/>
    <p:sldId id="1784" r:id="rId80"/>
    <p:sldId id="1767" r:id="rId81"/>
    <p:sldId id="1771" r:id="rId82"/>
    <p:sldId id="1775" r:id="rId83"/>
    <p:sldId id="1779" r:id="rId84"/>
    <p:sldId id="1663" r:id="rId85"/>
    <p:sldId id="1778" r:id="rId86"/>
    <p:sldId id="1727" r:id="rId87"/>
    <p:sldId id="1733" r:id="rId88"/>
    <p:sldId id="1734" r:id="rId89"/>
    <p:sldId id="1668" r:id="rId90"/>
  </p:sldIdLst>
  <p:sldSz cx="9144000" cy="6858000" type="screen4x3"/>
  <p:notesSz cx="7010400" cy="9296400"/>
  <p:defaultTextStyle>
    <a:defPPr>
      <a:defRPr lang="en-US"/>
    </a:defPPr>
    <a:lvl1pPr algn="l" defTabSz="457126" rtl="0" fontAlgn="base">
      <a:spcBef>
        <a:spcPct val="0"/>
      </a:spcBef>
      <a:spcAft>
        <a:spcPct val="0"/>
      </a:spcAft>
      <a:defRPr kern="1200">
        <a:solidFill>
          <a:schemeClr val="tx1"/>
        </a:solidFill>
        <a:latin typeface="Arial" pitchFamily="34" charset="0"/>
        <a:ea typeface="ヒラギノ角ゴ Pro W3"/>
        <a:cs typeface="ヒラギノ角ゴ Pro W3"/>
      </a:defRPr>
    </a:lvl1pPr>
    <a:lvl2pPr marL="457126" algn="l" defTabSz="457126" rtl="0" fontAlgn="base">
      <a:spcBef>
        <a:spcPct val="0"/>
      </a:spcBef>
      <a:spcAft>
        <a:spcPct val="0"/>
      </a:spcAft>
      <a:defRPr kern="1200">
        <a:solidFill>
          <a:schemeClr val="tx1"/>
        </a:solidFill>
        <a:latin typeface="Arial" pitchFamily="34" charset="0"/>
        <a:ea typeface="ヒラギノ角ゴ Pro W3"/>
        <a:cs typeface="ヒラギノ角ゴ Pro W3"/>
      </a:defRPr>
    </a:lvl2pPr>
    <a:lvl3pPr marL="914254" algn="l" defTabSz="457126" rtl="0" fontAlgn="base">
      <a:spcBef>
        <a:spcPct val="0"/>
      </a:spcBef>
      <a:spcAft>
        <a:spcPct val="0"/>
      </a:spcAft>
      <a:defRPr kern="1200">
        <a:solidFill>
          <a:schemeClr val="tx1"/>
        </a:solidFill>
        <a:latin typeface="Arial" pitchFamily="34" charset="0"/>
        <a:ea typeface="ヒラギノ角ゴ Pro W3"/>
        <a:cs typeface="ヒラギノ角ゴ Pro W3"/>
      </a:defRPr>
    </a:lvl3pPr>
    <a:lvl4pPr marL="1371379" algn="l" defTabSz="457126" rtl="0" fontAlgn="base">
      <a:spcBef>
        <a:spcPct val="0"/>
      </a:spcBef>
      <a:spcAft>
        <a:spcPct val="0"/>
      </a:spcAft>
      <a:defRPr kern="1200">
        <a:solidFill>
          <a:schemeClr val="tx1"/>
        </a:solidFill>
        <a:latin typeface="Arial" pitchFamily="34" charset="0"/>
        <a:ea typeface="ヒラギノ角ゴ Pro W3"/>
        <a:cs typeface="ヒラギノ角ゴ Pro W3"/>
      </a:defRPr>
    </a:lvl4pPr>
    <a:lvl5pPr marL="1828506" algn="l" defTabSz="457126" rtl="0" fontAlgn="base">
      <a:spcBef>
        <a:spcPct val="0"/>
      </a:spcBef>
      <a:spcAft>
        <a:spcPct val="0"/>
      </a:spcAft>
      <a:defRPr kern="1200">
        <a:solidFill>
          <a:schemeClr val="tx1"/>
        </a:solidFill>
        <a:latin typeface="Arial" pitchFamily="34" charset="0"/>
        <a:ea typeface="ヒラギノ角ゴ Pro W3"/>
        <a:cs typeface="ヒラギノ角ゴ Pro W3"/>
      </a:defRPr>
    </a:lvl5pPr>
    <a:lvl6pPr marL="2285633" algn="l" defTabSz="914254" rtl="0" eaLnBrk="1" latinLnBrk="0" hangingPunct="1">
      <a:defRPr kern="1200">
        <a:solidFill>
          <a:schemeClr val="tx1"/>
        </a:solidFill>
        <a:latin typeface="Arial" pitchFamily="34" charset="0"/>
        <a:ea typeface="ヒラギノ角ゴ Pro W3"/>
        <a:cs typeface="ヒラギノ角ゴ Pro W3"/>
      </a:defRPr>
    </a:lvl6pPr>
    <a:lvl7pPr marL="2742759" algn="l" defTabSz="914254" rtl="0" eaLnBrk="1" latinLnBrk="0" hangingPunct="1">
      <a:defRPr kern="1200">
        <a:solidFill>
          <a:schemeClr val="tx1"/>
        </a:solidFill>
        <a:latin typeface="Arial" pitchFamily="34" charset="0"/>
        <a:ea typeface="ヒラギノ角ゴ Pro W3"/>
        <a:cs typeface="ヒラギノ角ゴ Pro W3"/>
      </a:defRPr>
    </a:lvl7pPr>
    <a:lvl8pPr marL="3199886" algn="l" defTabSz="914254" rtl="0" eaLnBrk="1" latinLnBrk="0" hangingPunct="1">
      <a:defRPr kern="1200">
        <a:solidFill>
          <a:schemeClr val="tx1"/>
        </a:solidFill>
        <a:latin typeface="Arial" pitchFamily="34" charset="0"/>
        <a:ea typeface="ヒラギノ角ゴ Pro W3"/>
        <a:cs typeface="ヒラギノ角ゴ Pro W3"/>
      </a:defRPr>
    </a:lvl8pPr>
    <a:lvl9pPr marL="3657012" algn="l" defTabSz="914254" rtl="0" eaLnBrk="1" latinLnBrk="0" hangingPunct="1">
      <a:defRPr kern="1200">
        <a:solidFill>
          <a:schemeClr val="tx1"/>
        </a:solidFill>
        <a:latin typeface="Arial" pitchFamily="34" charset="0"/>
        <a:ea typeface="ヒラギノ角ゴ Pro W3"/>
        <a:cs typeface="ヒラギノ角ゴ Pro W3"/>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2927" userDrawn="1">
          <p15:clr>
            <a:srgbClr val="A4A3A4"/>
          </p15:clr>
        </p15:guide>
        <p15:guide id="2" pos="220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a:srgbClr val="800000"/>
    <a:srgbClr val="000066"/>
    <a:srgbClr val="660033"/>
    <a:srgbClr val="CCFFCC"/>
    <a:srgbClr val="000099"/>
    <a:srgbClr val="FFFFCC"/>
    <a:srgbClr val="003300"/>
    <a:srgbClr val="0033FF"/>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02" autoAdjust="0"/>
    <p:restoredTop sz="81807" autoAdjust="0"/>
  </p:normalViewPr>
  <p:slideViewPr>
    <p:cSldViewPr snapToObjects="1">
      <p:cViewPr varScale="1">
        <p:scale>
          <a:sx n="71" d="100"/>
          <a:sy n="71" d="100"/>
        </p:scale>
        <p:origin x="1723" y="5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snapToObjects="1">
      <p:cViewPr varScale="1">
        <p:scale>
          <a:sx n="65" d="100"/>
          <a:sy n="65" d="100"/>
        </p:scale>
        <p:origin x="3125" y="53"/>
      </p:cViewPr>
      <p:guideLst>
        <p:guide orient="horz" pos="2927"/>
        <p:guide pos="220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5" Type="http://schemas.openxmlformats.org/officeDocument/2006/relationships/slideMaster" Target="slideMasters/slideMaster1.xml"/><Relationship Id="rId90" Type="http://schemas.openxmlformats.org/officeDocument/2006/relationships/slide" Target="slides/slide85.xml"/><Relationship Id="rId95" Type="http://schemas.openxmlformats.org/officeDocument/2006/relationships/theme" Target="theme/theme1.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notesMaster" Target="notesMasters/notesMaster1.xml"/><Relationship Id="rId9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handoutMaster" Target="handoutMasters/handoutMaster1.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971183" y="0"/>
            <a:ext cx="3037628" cy="466412"/>
          </a:xfrm>
          <a:prstGeom prst="rect">
            <a:avLst/>
          </a:prstGeom>
        </p:spPr>
        <p:txBody>
          <a:bodyPr vert="horz" lIns="91637" tIns="45818" rIns="91637" bIns="45818" rtlCol="0"/>
          <a:lstStyle>
            <a:lvl1pPr algn="r">
              <a:defRPr sz="1200"/>
            </a:lvl1pPr>
          </a:lstStyle>
          <a:p>
            <a:r>
              <a:rPr lang="en-US" sz="900" dirty="0"/>
              <a:t>3 May 2023</a:t>
            </a:r>
          </a:p>
        </p:txBody>
      </p:sp>
      <p:sp>
        <p:nvSpPr>
          <p:cNvPr id="14" name="Header Placeholder 13"/>
          <p:cNvSpPr>
            <a:spLocks noGrp="1"/>
          </p:cNvSpPr>
          <p:nvPr>
            <p:ph type="hdr" sz="quarter"/>
          </p:nvPr>
        </p:nvSpPr>
        <p:spPr>
          <a:xfrm>
            <a:off x="1" y="0"/>
            <a:ext cx="3037628" cy="466412"/>
          </a:xfrm>
          <a:prstGeom prst="rect">
            <a:avLst/>
          </a:prstGeom>
        </p:spPr>
        <p:txBody>
          <a:bodyPr vert="horz" lIns="91637" tIns="45818" rIns="91637" bIns="45818" rtlCol="0"/>
          <a:lstStyle>
            <a:lvl1pPr algn="l">
              <a:defRPr sz="1200"/>
            </a:lvl1pPr>
          </a:lstStyle>
          <a:p>
            <a:r>
              <a:rPr lang="en-US" sz="900" dirty="0"/>
              <a:t>FRIB PowerPoint Template 16x9 Status</a:t>
            </a:r>
          </a:p>
          <a:p>
            <a:r>
              <a:rPr lang="en-US" sz="900" dirty="0"/>
              <a:t>Alex Parsons, FRIB Creative Director</a:t>
            </a:r>
          </a:p>
        </p:txBody>
      </p:sp>
      <p:sp>
        <p:nvSpPr>
          <p:cNvPr id="5" name="Footer Placeholder 1"/>
          <p:cNvSpPr>
            <a:spLocks noGrp="1"/>
          </p:cNvSpPr>
          <p:nvPr>
            <p:ph type="ftr" sz="quarter" idx="2"/>
          </p:nvPr>
        </p:nvSpPr>
        <p:spPr>
          <a:xfrm>
            <a:off x="795131" y="8505419"/>
            <a:ext cx="4770781" cy="708286"/>
          </a:xfrm>
          <a:prstGeom prst="rect">
            <a:avLst/>
          </a:prstGeom>
        </p:spPr>
        <p:txBody>
          <a:bodyPr vert="horz" lIns="94851" tIns="47425" rIns="94851" bIns="47425" rtlCol="0" anchor="b"/>
          <a:lstStyle>
            <a:lvl1pPr algn="l">
              <a:defRPr sz="1200"/>
            </a:lvl1pPr>
          </a:lstStyle>
          <a:p>
            <a:r>
              <a:rPr lang="en-US" sz="900" dirty="0"/>
              <a:t>Facility for Rare Isotope Beams</a:t>
            </a:r>
          </a:p>
          <a:p>
            <a:r>
              <a:rPr lang="en-US" sz="900" dirty="0"/>
              <a:t>U.S. Department of Energy Office of Science | Michigan State University</a:t>
            </a:r>
          </a:p>
          <a:p>
            <a:r>
              <a:rPr lang="en-US" sz="900" dirty="0"/>
              <a:t>640 South Shaw Lane • East Lansing, MI 48824, USA</a:t>
            </a:r>
          </a:p>
          <a:p>
            <a:r>
              <a:rPr lang="en-US" sz="900" dirty="0"/>
              <a:t>frib.msu.edu</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718" y="8458200"/>
            <a:ext cx="648443" cy="755504"/>
          </a:xfrm>
          <a:prstGeom prst="rect">
            <a:avLst/>
          </a:prstGeom>
        </p:spPr>
      </p:pic>
      <p:sp>
        <p:nvSpPr>
          <p:cNvPr id="2" name="Slide Number Placeholder 1"/>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0C3F6D33-7C2E-44BB-B6EF-2876F56DBD42}" type="slidenum">
              <a:rPr lang="en-US" sz="900" smtClean="0"/>
              <a:t>‹#›</a:t>
            </a:fld>
            <a:endParaRPr lang="en-US" sz="900" dirty="0"/>
          </a:p>
        </p:txBody>
      </p:sp>
    </p:spTree>
    <p:extLst>
      <p:ext uri="{BB962C8B-B14F-4D97-AF65-F5344CB8AC3E}">
        <p14:creationId xmlns:p14="http://schemas.microsoft.com/office/powerpoint/2010/main" val="380257101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37840" cy="464741"/>
          </a:xfrm>
          <a:prstGeom prst="rect">
            <a:avLst/>
          </a:prstGeom>
        </p:spPr>
        <p:txBody>
          <a:bodyPr vert="horz" wrap="square" lIns="92599" tIns="46299" rIns="92599" bIns="46299" numCol="1" anchor="t" anchorCtr="0" compatLnSpc="1">
            <a:prstTxWarp prst="textNoShape">
              <a:avLst/>
            </a:prstTxWarp>
          </a:bodyPr>
          <a:lstStyle>
            <a:lvl1pPr>
              <a:defRPr sz="1200">
                <a:latin typeface="Calibri" pitchFamily="49" charset="0"/>
                <a:ea typeface="ヒラギノ角ゴ Pro W3" pitchFamily="49" charset="-128"/>
                <a:cs typeface="ヒラギノ角ゴ Pro W3" pitchFamily="49" charset="-128"/>
              </a:defRPr>
            </a:lvl1pPr>
          </a:lstStyle>
          <a:p>
            <a:pPr>
              <a:defRPr/>
            </a:pPr>
            <a:endParaRPr lang="en-US"/>
          </a:p>
        </p:txBody>
      </p:sp>
      <p:sp>
        <p:nvSpPr>
          <p:cNvPr id="3" name="Date Placeholder 2"/>
          <p:cNvSpPr>
            <a:spLocks noGrp="1"/>
          </p:cNvSpPr>
          <p:nvPr>
            <p:ph type="dt" idx="1"/>
          </p:nvPr>
        </p:nvSpPr>
        <p:spPr>
          <a:xfrm>
            <a:off x="3970938" y="1"/>
            <a:ext cx="3037840" cy="464741"/>
          </a:xfrm>
          <a:prstGeom prst="rect">
            <a:avLst/>
          </a:prstGeom>
        </p:spPr>
        <p:txBody>
          <a:bodyPr vert="horz" wrap="square" lIns="92599" tIns="46299" rIns="92599" bIns="46299" numCol="1" anchor="t" anchorCtr="0" compatLnSpc="1">
            <a:prstTxWarp prst="textNoShape">
              <a:avLst/>
            </a:prstTxWarp>
          </a:bodyPr>
          <a:lstStyle>
            <a:lvl1pPr algn="r">
              <a:defRPr sz="1200" smtClean="0">
                <a:latin typeface="Calibri" pitchFamily="34" charset="0"/>
                <a:ea typeface="ヒラギノ角ゴ Pro W3" pitchFamily="-112" charset="-128"/>
                <a:cs typeface="+mn-cs"/>
              </a:defRPr>
            </a:lvl1pPr>
          </a:lstStyle>
          <a:p>
            <a:pPr>
              <a:defRPr/>
            </a:pPr>
            <a:fld id="{58165478-8271-4537-9DBA-6DB278E2C8C0}" type="datetime1">
              <a:rPr lang="en-US"/>
              <a:pPr>
                <a:defRPr/>
              </a:pPr>
              <a:t>10/30/2024</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wrap="square" lIns="92599" tIns="46299" rIns="92599" bIns="46299" numCol="1" anchor="ctr" anchorCtr="0" compatLnSpc="1">
            <a:prstTxWarp prst="textNoShape">
              <a:avLst/>
            </a:prstTxWarp>
          </a:bodyPr>
          <a:lstStyle/>
          <a:p>
            <a:pPr lvl="0"/>
            <a:endParaRPr lang="en-US" noProof="0"/>
          </a:p>
        </p:txBody>
      </p:sp>
      <p:sp>
        <p:nvSpPr>
          <p:cNvPr id="5" name="Notes Placeholder 4"/>
          <p:cNvSpPr>
            <a:spLocks noGrp="1"/>
          </p:cNvSpPr>
          <p:nvPr>
            <p:ph type="body" sz="quarter" idx="3"/>
          </p:nvPr>
        </p:nvSpPr>
        <p:spPr>
          <a:xfrm>
            <a:off x="701040" y="4415832"/>
            <a:ext cx="5608320" cy="4182661"/>
          </a:xfrm>
          <a:prstGeom prst="rect">
            <a:avLst/>
          </a:prstGeom>
        </p:spPr>
        <p:txBody>
          <a:bodyPr vert="horz" wrap="square" lIns="92599" tIns="46299" rIns="92599" bIns="46299" numCol="1" anchor="t" anchorCtr="0" compatLnSpc="1">
            <a:prstTxWarp prst="textNoShape">
              <a:avLst/>
            </a:prstTxWarp>
            <a:normAutofit/>
          </a:bodyPr>
          <a:lstStyle/>
          <a:p>
            <a:pPr lvl="0"/>
            <a:r>
              <a:rPr lang="en-US" noProof="0"/>
              <a:t>Click to edit Master text styles</a:t>
            </a:r>
          </a:p>
          <a:p>
            <a:pPr lvl="0"/>
            <a:r>
              <a:rPr lang="en-US" noProof="0"/>
              <a:t>Second level</a:t>
            </a:r>
          </a:p>
          <a:p>
            <a:pPr lvl="0"/>
            <a:r>
              <a:rPr lang="en-US" noProof="0"/>
              <a:t>Third level</a:t>
            </a:r>
          </a:p>
          <a:p>
            <a:pPr lvl="0"/>
            <a:r>
              <a:rPr lang="en-US" noProof="0"/>
              <a:t>Fourth level</a:t>
            </a:r>
          </a:p>
          <a:p>
            <a:pPr lvl="0"/>
            <a:r>
              <a:rPr lang="en-US" noProof="0"/>
              <a:t>Fifth level</a:t>
            </a:r>
          </a:p>
        </p:txBody>
      </p:sp>
      <p:sp>
        <p:nvSpPr>
          <p:cNvPr id="6" name="Footer Placeholder 5"/>
          <p:cNvSpPr>
            <a:spLocks noGrp="1"/>
          </p:cNvSpPr>
          <p:nvPr>
            <p:ph type="ftr" sz="quarter" idx="4"/>
          </p:nvPr>
        </p:nvSpPr>
        <p:spPr>
          <a:xfrm>
            <a:off x="1" y="8830063"/>
            <a:ext cx="3037840" cy="464740"/>
          </a:xfrm>
          <a:prstGeom prst="rect">
            <a:avLst/>
          </a:prstGeom>
        </p:spPr>
        <p:txBody>
          <a:bodyPr vert="horz" wrap="square" lIns="92599" tIns="46299" rIns="92599" bIns="46299" numCol="1" anchor="b" anchorCtr="0" compatLnSpc="1">
            <a:prstTxWarp prst="textNoShape">
              <a:avLst/>
            </a:prstTxWarp>
          </a:bodyPr>
          <a:lstStyle>
            <a:lvl1pPr>
              <a:defRPr sz="1200">
                <a:latin typeface="Calibri" pitchFamily="49" charset="0"/>
                <a:ea typeface="ヒラギノ角ゴ Pro W3" pitchFamily="49" charset="-128"/>
                <a:cs typeface="ヒラギノ角ゴ Pro W3" pitchFamily="49" charset="-128"/>
              </a:defRPr>
            </a:lvl1pPr>
          </a:lstStyle>
          <a:p>
            <a:pPr>
              <a:defRPr/>
            </a:pPr>
            <a:endParaRPr lang="en-US"/>
          </a:p>
        </p:txBody>
      </p:sp>
      <p:sp>
        <p:nvSpPr>
          <p:cNvPr id="7" name="Slide Number Placeholder 6"/>
          <p:cNvSpPr>
            <a:spLocks noGrp="1"/>
          </p:cNvSpPr>
          <p:nvPr>
            <p:ph type="sldNum" sz="quarter" idx="5"/>
          </p:nvPr>
        </p:nvSpPr>
        <p:spPr>
          <a:xfrm>
            <a:off x="3970938" y="8830063"/>
            <a:ext cx="3037840" cy="464740"/>
          </a:xfrm>
          <a:prstGeom prst="rect">
            <a:avLst/>
          </a:prstGeom>
        </p:spPr>
        <p:txBody>
          <a:bodyPr vert="horz" wrap="square" lIns="92599" tIns="46299" rIns="92599" bIns="46299" numCol="1" anchor="b" anchorCtr="0" compatLnSpc="1">
            <a:prstTxWarp prst="textNoShape">
              <a:avLst/>
            </a:prstTxWarp>
          </a:bodyPr>
          <a:lstStyle>
            <a:lvl1pPr algn="r">
              <a:defRPr sz="1200" smtClean="0">
                <a:latin typeface="Calibri" pitchFamily="34" charset="0"/>
                <a:ea typeface="ヒラギノ角ゴ Pro W3" pitchFamily="-112" charset="-128"/>
                <a:cs typeface="+mn-cs"/>
              </a:defRPr>
            </a:lvl1pPr>
          </a:lstStyle>
          <a:p>
            <a:pPr>
              <a:defRPr/>
            </a:pPr>
            <a:fld id="{74EB2CD8-9047-43A5-BEAD-229CAC8CFCAA}" type="slidenum">
              <a:rPr lang="en-US"/>
              <a:pPr>
                <a:defRPr/>
              </a:pPr>
              <a:t>‹#›</a:t>
            </a:fld>
            <a:endParaRPr lang="en-US"/>
          </a:p>
        </p:txBody>
      </p:sp>
    </p:spTree>
    <p:extLst>
      <p:ext uri="{BB962C8B-B14F-4D97-AF65-F5344CB8AC3E}">
        <p14:creationId xmlns:p14="http://schemas.microsoft.com/office/powerpoint/2010/main" val="4104131628"/>
      </p:ext>
    </p:extLst>
  </p:cSld>
  <p:clrMap bg1="lt1" tx1="dk1" bg2="lt2" tx2="dk2" accent1="accent1" accent2="accent2" accent3="accent3" accent4="accent4" accent5="accent5" accent6="accent6" hlink="hlink" folHlink="folHlink"/>
  <p:hf sldNum="0" hdr="0" ftr="0" dt="0"/>
  <p:notesStyle>
    <a:lvl1pPr algn="l" defTabSz="457126" rtl="0" eaLnBrk="0" fontAlgn="base" hangingPunct="0">
      <a:spcBef>
        <a:spcPct val="30000"/>
      </a:spcBef>
      <a:spcAft>
        <a:spcPct val="0"/>
      </a:spcAft>
      <a:defRPr sz="1200" kern="1200">
        <a:solidFill>
          <a:schemeClr val="tx1"/>
        </a:solidFill>
        <a:latin typeface="+mn-lt"/>
        <a:ea typeface="ヒラギノ角ゴ Pro W3" pitchFamily="-65" charset="-128"/>
        <a:cs typeface="ヒラギノ角ゴ Pro W3" pitchFamily="-65" charset="-128"/>
      </a:defRPr>
    </a:lvl1pPr>
    <a:lvl2pPr marL="742831" indent="-285705" algn="l" defTabSz="457126" rtl="0" eaLnBrk="0" fontAlgn="base" hangingPunct="0">
      <a:spcBef>
        <a:spcPct val="30000"/>
      </a:spcBef>
      <a:spcAft>
        <a:spcPct val="0"/>
      </a:spcAft>
      <a:defRPr sz="1200" kern="1200">
        <a:solidFill>
          <a:schemeClr val="tx1"/>
        </a:solidFill>
        <a:latin typeface="+mn-lt"/>
        <a:ea typeface="ヒラギノ角ゴ Pro W3" pitchFamily="-65" charset="-128"/>
        <a:cs typeface="ヒラギノ角ゴ Pro W3"/>
      </a:defRPr>
    </a:lvl2pPr>
    <a:lvl3pPr marL="1142817" indent="-228563" algn="l" defTabSz="457126" rtl="0" eaLnBrk="0" fontAlgn="base" hangingPunct="0">
      <a:spcBef>
        <a:spcPct val="30000"/>
      </a:spcBef>
      <a:spcAft>
        <a:spcPct val="0"/>
      </a:spcAft>
      <a:defRPr sz="1200" kern="1200">
        <a:solidFill>
          <a:schemeClr val="tx1"/>
        </a:solidFill>
        <a:latin typeface="+mn-lt"/>
        <a:ea typeface="ＭＳ Ｐゴシック" charset="-128"/>
        <a:cs typeface="ＭＳ Ｐゴシック" pitchFamily="-65" charset="-128"/>
      </a:defRPr>
    </a:lvl3pPr>
    <a:lvl4pPr marL="1599942" indent="-228563" algn="l" defTabSz="457126" rtl="0" eaLnBrk="0" fontAlgn="base" hangingPunct="0">
      <a:spcBef>
        <a:spcPct val="30000"/>
      </a:spcBef>
      <a:spcAft>
        <a:spcPct val="0"/>
      </a:spcAft>
      <a:defRPr sz="1200" kern="1200">
        <a:solidFill>
          <a:schemeClr val="tx1"/>
        </a:solidFill>
        <a:latin typeface="+mn-lt"/>
        <a:ea typeface="ＭＳ Ｐゴシック" charset="-128"/>
        <a:cs typeface="ＭＳ Ｐゴシック"/>
      </a:defRPr>
    </a:lvl4pPr>
    <a:lvl5pPr marL="2057070" indent="-228563" algn="l" defTabSz="457126" rtl="0" eaLnBrk="0" fontAlgn="base" hangingPunct="0">
      <a:spcBef>
        <a:spcPct val="30000"/>
      </a:spcBef>
      <a:spcAft>
        <a:spcPct val="0"/>
      </a:spcAft>
      <a:defRPr sz="1200" kern="1200">
        <a:solidFill>
          <a:schemeClr val="tx1"/>
        </a:solidFill>
        <a:latin typeface="+mn-lt"/>
        <a:ea typeface="ＭＳ Ｐゴシック" charset="-128"/>
        <a:cs typeface="ＭＳ Ｐゴシック"/>
      </a:defRPr>
    </a:lvl5pPr>
    <a:lvl6pPr marL="2285633" algn="l" defTabSz="457126" rtl="0" eaLnBrk="1" latinLnBrk="0" hangingPunct="1">
      <a:defRPr sz="1200" kern="1200">
        <a:solidFill>
          <a:schemeClr val="tx1"/>
        </a:solidFill>
        <a:latin typeface="+mn-lt"/>
        <a:ea typeface="+mn-ea"/>
        <a:cs typeface="+mn-cs"/>
      </a:defRPr>
    </a:lvl6pPr>
    <a:lvl7pPr marL="2742759" algn="l" defTabSz="457126" rtl="0" eaLnBrk="1" latinLnBrk="0" hangingPunct="1">
      <a:defRPr sz="1200" kern="1200">
        <a:solidFill>
          <a:schemeClr val="tx1"/>
        </a:solidFill>
        <a:latin typeface="+mn-lt"/>
        <a:ea typeface="+mn-ea"/>
        <a:cs typeface="+mn-cs"/>
      </a:defRPr>
    </a:lvl7pPr>
    <a:lvl8pPr marL="3199886" algn="l" defTabSz="457126" rtl="0" eaLnBrk="1" latinLnBrk="0" hangingPunct="1">
      <a:defRPr sz="1200" kern="1200">
        <a:solidFill>
          <a:schemeClr val="tx1"/>
        </a:solidFill>
        <a:latin typeface="+mn-lt"/>
        <a:ea typeface="+mn-ea"/>
        <a:cs typeface="+mn-cs"/>
      </a:defRPr>
    </a:lvl8pPr>
    <a:lvl9pPr marL="3657012" algn="l" defTabSz="45712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050"/>
          <p:cNvSpPr>
            <a:spLocks noGrp="1" noRot="1" noChangeAspect="1" noTextEdit="1"/>
          </p:cNvSpPr>
          <p:nvPr>
            <p:ph type="sldImg"/>
          </p:nvPr>
        </p:nvSpPr>
        <p:spPr bwMode="auto">
          <a:xfrm>
            <a:off x="1181100" y="696913"/>
            <a:ext cx="4648200" cy="3486150"/>
          </a:xfrm>
          <a:noFill/>
          <a:ln>
            <a:solidFill>
              <a:srgbClr val="000000"/>
            </a:solidFill>
            <a:miter lim="800000"/>
            <a:headEnd/>
            <a:tailEnd/>
          </a:ln>
        </p:spPr>
      </p:sp>
      <p:sp>
        <p:nvSpPr>
          <p:cNvPr id="14339" name="Rectangle 2051"/>
          <p:cNvSpPr>
            <a:spLocks noGrp="1"/>
          </p:cNvSpPr>
          <p:nvPr>
            <p:ph type="body" idx="1"/>
          </p:nvPr>
        </p:nvSpPr>
        <p:spPr bwMode="auto">
          <a:noFill/>
        </p:spPr>
        <p:txBody>
          <a:bodyPr/>
          <a:lstStyle/>
          <a:p>
            <a:r>
              <a:rPr lang="en-US" altLang="zh-CN" dirty="0">
                <a:ea typeface="ヒラギノ角ゴ Pro W3"/>
                <a:cs typeface="ヒラギノ角ゴ Pro W3"/>
              </a:rPr>
              <a:t>Good morning, everyone! Hope you are all doing well. Welcome to my interview.</a:t>
            </a:r>
          </a:p>
          <a:p>
            <a:r>
              <a:rPr lang="en-US" altLang="zh-CN" dirty="0">
                <a:ea typeface="ヒラギノ角ゴ Pro W3"/>
                <a:cs typeface="ヒラギノ角ゴ Pro W3"/>
              </a:rPr>
              <a:t>The title of my seminar is "</a:t>
            </a:r>
            <a:r>
              <a:rPr lang="en-US" altLang="zh-CN" dirty="0"/>
              <a:t>Nuclear Structure and Decay</a:t>
            </a:r>
            <a:r>
              <a:rPr lang="en-US" altLang="zh-CN" dirty="0">
                <a:ea typeface="ヒラギノ角ゴ Pro W3"/>
                <a:cs typeface="ヒラギノ角ゴ Pro W3"/>
              </a:rPr>
              <a:t>" because</a:t>
            </a:r>
          </a:p>
        </p:txBody>
      </p:sp>
    </p:spTree>
    <p:extLst>
      <p:ext uri="{BB962C8B-B14F-4D97-AF65-F5344CB8AC3E}">
        <p14:creationId xmlns:p14="http://schemas.microsoft.com/office/powerpoint/2010/main" val="1640879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We put preamps inside the vacuum chamber. Yes, We put preamps inside vacuum and as close as 1 inch from the detector.</a:t>
            </a:r>
          </a:p>
          <a:p>
            <a:pPr algn="l"/>
            <a:r>
              <a:rPr lang="en-US" sz="1800" b="0" i="0" u="none" strike="noStrike" baseline="0" dirty="0">
                <a:latin typeface="Times-Roman"/>
              </a:rPr>
              <a:t>All the silicon detectors and </a:t>
            </a:r>
            <a:r>
              <a:rPr lang="en-US" altLang="zh-CN" sz="1800" b="0" i="0" u="none" strike="noStrike" baseline="0" dirty="0">
                <a:latin typeface="Times-Roman"/>
              </a:rPr>
              <a:t>preamps are</a:t>
            </a:r>
            <a:r>
              <a:rPr lang="en-US" sz="1800" b="0" i="0" u="none" strike="noStrike" baseline="0" dirty="0">
                <a:latin typeface="Times-Roman"/>
              </a:rPr>
              <a:t> assembled compactly on ceramic PCBs so that they are properly grounded, shielded, and cooled.</a:t>
            </a:r>
            <a:endParaRPr lang="en-US" dirty="0"/>
          </a:p>
          <a:p>
            <a:endParaRPr lang="en-US" dirty="0"/>
          </a:p>
        </p:txBody>
      </p:sp>
    </p:spTree>
    <p:extLst>
      <p:ext uri="{BB962C8B-B14F-4D97-AF65-F5344CB8AC3E}">
        <p14:creationId xmlns:p14="http://schemas.microsoft.com/office/powerpoint/2010/main" val="12601146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We put preamps inside the vacuum chamber. Yes, We put preamps inside vacuum and as close as 1 inch from the detector.</a:t>
            </a:r>
          </a:p>
          <a:p>
            <a:pPr algn="l"/>
            <a:r>
              <a:rPr lang="en-US" sz="1200" b="0" i="0" u="none" strike="noStrike" baseline="0" dirty="0">
                <a:latin typeface="Times-Roman"/>
              </a:rPr>
              <a:t>All the silicon detectors and </a:t>
            </a:r>
            <a:r>
              <a:rPr lang="en-US" altLang="zh-CN" sz="1200" b="0" i="0" u="none" strike="noStrike" baseline="0" dirty="0">
                <a:latin typeface="Times-Roman"/>
              </a:rPr>
              <a:t>preamps are</a:t>
            </a:r>
            <a:r>
              <a:rPr lang="en-US" sz="1200" b="0" i="0" u="none" strike="noStrike" baseline="0" dirty="0">
                <a:latin typeface="Times-Roman"/>
              </a:rPr>
              <a:t> assembled compactly on ceramic PCBs so that they are properly grounded, shielded, and cooled.</a:t>
            </a:r>
            <a:endParaRPr lang="en-US" dirty="0"/>
          </a:p>
          <a:p>
            <a:endParaRPr lang="en-US" dirty="0"/>
          </a:p>
          <a:p>
            <a:endParaRPr lang="en-US" dirty="0"/>
          </a:p>
        </p:txBody>
      </p:sp>
    </p:spTree>
    <p:extLst>
      <p:ext uri="{BB962C8B-B14F-4D97-AF65-F5344CB8AC3E}">
        <p14:creationId xmlns:p14="http://schemas.microsoft.com/office/powerpoint/2010/main" val="18535347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0849534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Remember the notoriously strong β background or β summing you typically see on proton spectra measured by silicon? Not anymore.</a:t>
            </a:r>
            <a:endParaRPr lang="en-US" dirty="0"/>
          </a:p>
          <a:p>
            <a:r>
              <a:rPr lang="en-US" dirty="0"/>
              <a:t>Suppose you have measured particle transitions and </a:t>
            </a:r>
            <a:r>
              <a:rPr lang="en-US" altLang="zh-CN" dirty="0"/>
              <a:t>gamma transitions</a:t>
            </a:r>
            <a:r>
              <a:rPr lang="en-US" dirty="0"/>
              <a:t> with good resolution.</a:t>
            </a:r>
          </a:p>
          <a:p>
            <a:r>
              <a:rPr lang="en-US" dirty="0"/>
              <a:t>nuclear data; what do you do with it?</a:t>
            </a:r>
          </a:p>
        </p:txBody>
      </p:sp>
    </p:spTree>
    <p:extLst>
      <p:ext uri="{BB962C8B-B14F-4D97-AF65-F5344CB8AC3E}">
        <p14:creationId xmlns:p14="http://schemas.microsoft.com/office/powerpoint/2010/main" val="10642972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Remember the notoriously strong β background or β summing you typically see on proton spectra measured by silicon? Not anymore.</a:t>
            </a:r>
            <a:endParaRPr lang="en-US" dirty="0"/>
          </a:p>
          <a:p>
            <a:r>
              <a:rPr lang="en-US" dirty="0"/>
              <a:t>Suppose you have measured particle transitions and </a:t>
            </a:r>
            <a:r>
              <a:rPr lang="en-US" altLang="zh-CN" dirty="0"/>
              <a:t>gamma transitions</a:t>
            </a:r>
            <a:r>
              <a:rPr lang="en-US" dirty="0"/>
              <a:t> with good resolution.</a:t>
            </a:r>
          </a:p>
          <a:p>
            <a:r>
              <a:rPr lang="en-US" dirty="0"/>
              <a:t>nuclear data; what do you do with it?</a:t>
            </a:r>
          </a:p>
        </p:txBody>
      </p:sp>
    </p:spTree>
    <p:extLst>
      <p:ext uri="{BB962C8B-B14F-4D97-AF65-F5344CB8AC3E}">
        <p14:creationId xmlns:p14="http://schemas.microsoft.com/office/powerpoint/2010/main" val="6318457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126" rtl="0" eaLnBrk="0" fontAlgn="base" latinLnBrk="0" hangingPunct="0">
              <a:lnSpc>
                <a:spcPct val="100000"/>
              </a:lnSpc>
              <a:spcBef>
                <a:spcPct val="30000"/>
              </a:spcBef>
              <a:spcAft>
                <a:spcPct val="0"/>
              </a:spcAft>
              <a:buClrTx/>
              <a:buSzTx/>
              <a:buFontTx/>
              <a:buNone/>
              <a:tabLst/>
              <a:defRPr/>
            </a:pPr>
            <a:r>
              <a:rPr lang="en-US" sz="1800" dirty="0">
                <a:effectLst/>
                <a:latin typeface="Cambria" panose="02040503050406030204" pitchFamily="18" charset="0"/>
                <a:ea typeface="等线" panose="02010600030101010101" pitchFamily="2" charset="-122"/>
                <a:cs typeface="Times New Roman" panose="02020603050405020304" pitchFamily="18" charset="0"/>
              </a:rPr>
              <a:t>We build the decay scheme.</a:t>
            </a:r>
          </a:p>
          <a:p>
            <a:pPr marL="0" marR="0" lvl="0" indent="0" algn="l" defTabSz="457126" rtl="0" eaLnBrk="0" fontAlgn="base" latinLnBrk="0" hangingPunct="0">
              <a:lnSpc>
                <a:spcPct val="100000"/>
              </a:lnSpc>
              <a:spcBef>
                <a:spcPct val="30000"/>
              </a:spcBef>
              <a:spcAft>
                <a:spcPct val="0"/>
              </a:spcAft>
              <a:buClrTx/>
              <a:buSzTx/>
              <a:buFontTx/>
              <a:buNone/>
              <a:tabLst/>
              <a:defRPr/>
            </a:pPr>
            <a:r>
              <a:rPr lang="en-US" sz="1800" dirty="0">
                <a:effectLst/>
                <a:latin typeface="Cambria" panose="02040503050406030204" pitchFamily="18" charset="0"/>
                <a:ea typeface="等线" panose="02010600030101010101" pitchFamily="2" charset="-122"/>
                <a:cs typeface="Times New Roman" panose="02020603050405020304" pitchFamily="18" charset="0"/>
              </a:rPr>
              <a:t>My physics research has contributed a wide range of nuclear data, including decay half-lives, nuclear masses, separation energies, excitation energies, spins and parities, lifetimes/decay width, proton/</a:t>
            </a:r>
            <a:r>
              <a:rPr lang="en-US" sz="1800" i="1" dirty="0">
                <a:effectLst/>
                <a:latin typeface="Cambria" panose="02040503050406030204" pitchFamily="18" charset="0"/>
                <a:ea typeface="等线" panose="02010600030101010101" pitchFamily="2" charset="-122"/>
                <a:cs typeface="Times New Roman" panose="02020603050405020304" pitchFamily="18" charset="0"/>
              </a:rPr>
              <a:t>γ</a:t>
            </a:r>
            <a:r>
              <a:rPr lang="en-US" sz="1800" dirty="0">
                <a:effectLst/>
                <a:latin typeface="Cambria" panose="02040503050406030204" pitchFamily="18" charset="0"/>
                <a:ea typeface="等线" panose="02010600030101010101" pitchFamily="2" charset="-122"/>
                <a:cs typeface="Times New Roman" panose="02020603050405020304" pitchFamily="18" charset="0"/>
              </a:rPr>
              <a:t>/</a:t>
            </a:r>
            <a:r>
              <a:rPr lang="en-US" sz="1800" i="1" dirty="0">
                <a:effectLst/>
                <a:latin typeface="Cambria" panose="02040503050406030204" pitchFamily="18" charset="0"/>
                <a:ea typeface="等线" panose="02010600030101010101" pitchFamily="2" charset="-122"/>
                <a:cs typeface="Times New Roman" panose="02020603050405020304" pitchFamily="18" charset="0"/>
              </a:rPr>
              <a:t>α</a:t>
            </a:r>
            <a:r>
              <a:rPr lang="en-US" sz="1800" dirty="0">
                <a:effectLst/>
                <a:latin typeface="Cambria" panose="02040503050406030204" pitchFamily="18" charset="0"/>
                <a:ea typeface="等线" panose="02010600030101010101" pitchFamily="2" charset="-122"/>
                <a:cs typeface="Times New Roman" panose="02020603050405020304" pitchFamily="18" charset="0"/>
              </a:rPr>
              <a:t> partial decay widths, decay branching ratios, </a:t>
            </a:r>
            <a:r>
              <a:rPr lang="en-US" sz="1800" i="1" dirty="0">
                <a:effectLst/>
                <a:latin typeface="Cambria" panose="02040503050406030204" pitchFamily="18" charset="0"/>
                <a:ea typeface="等线" panose="02010600030101010101" pitchFamily="2" charset="-122"/>
                <a:cs typeface="Times New Roman" panose="02020603050405020304" pitchFamily="18" charset="0"/>
              </a:rPr>
              <a:t>β</a:t>
            </a:r>
            <a:r>
              <a:rPr lang="en-US" sz="1800" dirty="0">
                <a:effectLst/>
                <a:latin typeface="Cambria" panose="02040503050406030204" pitchFamily="18" charset="0"/>
                <a:ea typeface="等线" panose="02010600030101010101" pitchFamily="2" charset="-122"/>
                <a:cs typeface="Times New Roman" panose="02020603050405020304" pitchFamily="18" charset="0"/>
              </a:rPr>
              <a:t>-feeding intensities, log </a:t>
            </a:r>
            <a:r>
              <a:rPr lang="en-US" sz="1800" i="1" dirty="0">
                <a:effectLst/>
                <a:latin typeface="Cambria" panose="02040503050406030204" pitchFamily="18" charset="0"/>
                <a:ea typeface="等线" panose="02010600030101010101" pitchFamily="2" charset="-122"/>
                <a:cs typeface="Times New Roman" panose="02020603050405020304" pitchFamily="18" charset="0"/>
              </a:rPr>
              <a:t>ft</a:t>
            </a:r>
            <a:r>
              <a:rPr lang="en-US" sz="1800" dirty="0">
                <a:effectLst/>
                <a:latin typeface="Cambria" panose="02040503050406030204" pitchFamily="18" charset="0"/>
                <a:ea typeface="等线" panose="02010600030101010101" pitchFamily="2" charset="-122"/>
                <a:cs typeface="Times New Roman" panose="02020603050405020304" pitchFamily="18" charset="0"/>
              </a:rPr>
              <a:t>, transition strengths, constructing level schemes, resonance strengths, and thermonuclear reaction rates, to accredited databases like XUNDL, ENSDF, and REACLIB. What they compile is what I measure.</a:t>
            </a:r>
            <a:endParaRPr lang="en-US" sz="1800" dirty="0">
              <a:effectLst/>
              <a:latin typeface="Calibri" panose="020F0502020204030204" pitchFamily="34" charset="0"/>
              <a:ea typeface="等线" panose="02010600030101010101" pitchFamily="2" charset="-122"/>
              <a:cs typeface="Times New Roman" panose="02020603050405020304" pitchFamily="18" charset="0"/>
            </a:endParaRPr>
          </a:p>
          <a:p>
            <a:r>
              <a:rPr lang="en-US" altLang="zh-CN" dirty="0"/>
              <a:t>That's useful. That's meaningful. This position is about nuclear structure and decay. Every candidate who makes it this far is fully capable of doing this. As long as you are careful in calibration and normalization. What else can you do?</a:t>
            </a:r>
            <a:endParaRPr lang="en-US" dirty="0"/>
          </a:p>
        </p:txBody>
      </p:sp>
    </p:spTree>
    <p:extLst>
      <p:ext uri="{BB962C8B-B14F-4D97-AF65-F5344CB8AC3E}">
        <p14:creationId xmlns:p14="http://schemas.microsoft.com/office/powerpoint/2010/main" val="6666278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126" rtl="0" eaLnBrk="0" fontAlgn="base" latinLnBrk="0" hangingPunct="0">
              <a:lnSpc>
                <a:spcPct val="100000"/>
              </a:lnSpc>
              <a:spcBef>
                <a:spcPct val="30000"/>
              </a:spcBef>
              <a:spcAft>
                <a:spcPct val="0"/>
              </a:spcAft>
              <a:buClrTx/>
              <a:buSzTx/>
              <a:buFontTx/>
              <a:buNone/>
              <a:tabLst/>
              <a:defRPr/>
            </a:pPr>
            <a:r>
              <a:rPr lang="en-US" sz="1800" dirty="0">
                <a:effectLst/>
                <a:latin typeface="Cambria" panose="02040503050406030204" pitchFamily="18" charset="0"/>
                <a:ea typeface="等线" panose="02010600030101010101" pitchFamily="2" charset="-122"/>
                <a:cs typeface="Times New Roman" panose="02020603050405020304" pitchFamily="18" charset="0"/>
              </a:rPr>
              <a:t>My physics research has contributed a wide range of nuclear data, including decay half-lives, nuclear masses, separation energies, excitation energies, spins and parities, lifetimes/decay width, proton/</a:t>
            </a:r>
            <a:r>
              <a:rPr lang="en-US" sz="1800" i="1" dirty="0">
                <a:effectLst/>
                <a:latin typeface="Cambria" panose="02040503050406030204" pitchFamily="18" charset="0"/>
                <a:ea typeface="等线" panose="02010600030101010101" pitchFamily="2" charset="-122"/>
                <a:cs typeface="Times New Roman" panose="02020603050405020304" pitchFamily="18" charset="0"/>
              </a:rPr>
              <a:t>γ</a:t>
            </a:r>
            <a:r>
              <a:rPr lang="en-US" sz="1800" dirty="0">
                <a:effectLst/>
                <a:latin typeface="Cambria" panose="02040503050406030204" pitchFamily="18" charset="0"/>
                <a:ea typeface="等线" panose="02010600030101010101" pitchFamily="2" charset="-122"/>
                <a:cs typeface="Times New Roman" panose="02020603050405020304" pitchFamily="18" charset="0"/>
              </a:rPr>
              <a:t>/</a:t>
            </a:r>
            <a:r>
              <a:rPr lang="en-US" sz="1800" i="1" dirty="0">
                <a:effectLst/>
                <a:latin typeface="Cambria" panose="02040503050406030204" pitchFamily="18" charset="0"/>
                <a:ea typeface="等线" panose="02010600030101010101" pitchFamily="2" charset="-122"/>
                <a:cs typeface="Times New Roman" panose="02020603050405020304" pitchFamily="18" charset="0"/>
              </a:rPr>
              <a:t>α</a:t>
            </a:r>
            <a:r>
              <a:rPr lang="en-US" sz="1800" dirty="0">
                <a:effectLst/>
                <a:latin typeface="Cambria" panose="02040503050406030204" pitchFamily="18" charset="0"/>
                <a:ea typeface="等线" panose="02010600030101010101" pitchFamily="2" charset="-122"/>
                <a:cs typeface="Times New Roman" panose="02020603050405020304" pitchFamily="18" charset="0"/>
              </a:rPr>
              <a:t> partial decay widths, decay branching ratios, </a:t>
            </a:r>
            <a:r>
              <a:rPr lang="en-US" sz="1800" i="1" dirty="0">
                <a:effectLst/>
                <a:latin typeface="Cambria" panose="02040503050406030204" pitchFamily="18" charset="0"/>
                <a:ea typeface="等线" panose="02010600030101010101" pitchFamily="2" charset="-122"/>
                <a:cs typeface="Times New Roman" panose="02020603050405020304" pitchFamily="18" charset="0"/>
              </a:rPr>
              <a:t>β</a:t>
            </a:r>
            <a:r>
              <a:rPr lang="en-US" sz="1800" dirty="0">
                <a:effectLst/>
                <a:latin typeface="Cambria" panose="02040503050406030204" pitchFamily="18" charset="0"/>
                <a:ea typeface="等线" panose="02010600030101010101" pitchFamily="2" charset="-122"/>
                <a:cs typeface="Times New Roman" panose="02020603050405020304" pitchFamily="18" charset="0"/>
              </a:rPr>
              <a:t>-feeding intensities, log </a:t>
            </a:r>
            <a:r>
              <a:rPr lang="en-US" sz="1800" i="1" dirty="0">
                <a:effectLst/>
                <a:latin typeface="Cambria" panose="02040503050406030204" pitchFamily="18" charset="0"/>
                <a:ea typeface="等线" panose="02010600030101010101" pitchFamily="2" charset="-122"/>
                <a:cs typeface="Times New Roman" panose="02020603050405020304" pitchFamily="18" charset="0"/>
              </a:rPr>
              <a:t>ft</a:t>
            </a:r>
            <a:r>
              <a:rPr lang="en-US" sz="1800" dirty="0">
                <a:effectLst/>
                <a:latin typeface="Cambria" panose="02040503050406030204" pitchFamily="18" charset="0"/>
                <a:ea typeface="等线" panose="02010600030101010101" pitchFamily="2" charset="-122"/>
                <a:cs typeface="Times New Roman" panose="02020603050405020304" pitchFamily="18" charset="0"/>
              </a:rPr>
              <a:t>, transition strengths, constructing level schemes, resonance strengths, and thermonuclear reaction rates, to accredited databases like XUNDL, ENSDF, and REACLIB. What they compile is what I measure.</a:t>
            </a:r>
            <a:endParaRPr lang="en-US" sz="1800" dirty="0">
              <a:effectLst/>
              <a:latin typeface="Calibri" panose="020F0502020204030204" pitchFamily="34" charset="0"/>
              <a:ea typeface="等线" panose="02010600030101010101" pitchFamily="2" charset="-122"/>
              <a:cs typeface="Times New Roman" panose="02020603050405020304" pitchFamily="18" charset="0"/>
            </a:endParaRPr>
          </a:p>
          <a:p>
            <a:r>
              <a:rPr lang="en-US" altLang="zh-CN" dirty="0"/>
              <a:t>That's useful. That's meaningful. This position is about nuclear structure and decay. Every candidate who makes it this far is fully capable of doing this. As long as you are careful in calibration and normalization. What else can you do with the data?</a:t>
            </a:r>
            <a:endParaRPr lang="en-US" dirty="0"/>
          </a:p>
        </p:txBody>
      </p:sp>
    </p:spTree>
    <p:extLst>
      <p:ext uri="{BB962C8B-B14F-4D97-AF65-F5344CB8AC3E}">
        <p14:creationId xmlns:p14="http://schemas.microsoft.com/office/powerpoint/2010/main" val="20693373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126" rtl="0" eaLnBrk="0" fontAlgn="base" latinLnBrk="0" hangingPunct="0">
              <a:lnSpc>
                <a:spcPct val="100000"/>
              </a:lnSpc>
              <a:spcBef>
                <a:spcPct val="30000"/>
              </a:spcBef>
              <a:spcAft>
                <a:spcPct val="0"/>
              </a:spcAft>
              <a:buClrTx/>
              <a:buSzTx/>
              <a:buFontTx/>
              <a:buNone/>
              <a:tabLst/>
              <a:defRPr/>
            </a:pPr>
            <a:r>
              <a:rPr lang="en-US" sz="1800" dirty="0">
                <a:effectLst/>
                <a:latin typeface="Cambria" panose="02040503050406030204" pitchFamily="18" charset="0"/>
                <a:ea typeface="等线" panose="02010600030101010101" pitchFamily="2" charset="-122"/>
                <a:cs typeface="Times New Roman" panose="02020603050405020304" pitchFamily="18" charset="0"/>
              </a:rPr>
              <a:t>My physics research has contributed a wide range of nuclear data, including decay half-lives, nuclear masses, separation energies, excitation energies, spins and parities, lifetimes/decay width, proton/</a:t>
            </a:r>
            <a:r>
              <a:rPr lang="en-US" sz="1800" i="1" dirty="0">
                <a:effectLst/>
                <a:latin typeface="Cambria" panose="02040503050406030204" pitchFamily="18" charset="0"/>
                <a:ea typeface="等线" panose="02010600030101010101" pitchFamily="2" charset="-122"/>
                <a:cs typeface="Times New Roman" panose="02020603050405020304" pitchFamily="18" charset="0"/>
              </a:rPr>
              <a:t>γ</a:t>
            </a:r>
            <a:r>
              <a:rPr lang="en-US" sz="1800" dirty="0">
                <a:effectLst/>
                <a:latin typeface="Cambria" panose="02040503050406030204" pitchFamily="18" charset="0"/>
                <a:ea typeface="等线" panose="02010600030101010101" pitchFamily="2" charset="-122"/>
                <a:cs typeface="Times New Roman" panose="02020603050405020304" pitchFamily="18" charset="0"/>
              </a:rPr>
              <a:t>/</a:t>
            </a:r>
            <a:r>
              <a:rPr lang="en-US" sz="1800" i="1" dirty="0">
                <a:effectLst/>
                <a:latin typeface="Cambria" panose="02040503050406030204" pitchFamily="18" charset="0"/>
                <a:ea typeface="等线" panose="02010600030101010101" pitchFamily="2" charset="-122"/>
                <a:cs typeface="Times New Roman" panose="02020603050405020304" pitchFamily="18" charset="0"/>
              </a:rPr>
              <a:t>α</a:t>
            </a:r>
            <a:r>
              <a:rPr lang="en-US" sz="1800" dirty="0">
                <a:effectLst/>
                <a:latin typeface="Cambria" panose="02040503050406030204" pitchFamily="18" charset="0"/>
                <a:ea typeface="等线" panose="02010600030101010101" pitchFamily="2" charset="-122"/>
                <a:cs typeface="Times New Roman" panose="02020603050405020304" pitchFamily="18" charset="0"/>
              </a:rPr>
              <a:t> partial decay widths, decay branching ratios, </a:t>
            </a:r>
            <a:r>
              <a:rPr lang="en-US" sz="1800" i="1" dirty="0">
                <a:effectLst/>
                <a:latin typeface="Cambria" panose="02040503050406030204" pitchFamily="18" charset="0"/>
                <a:ea typeface="等线" panose="02010600030101010101" pitchFamily="2" charset="-122"/>
                <a:cs typeface="Times New Roman" panose="02020603050405020304" pitchFamily="18" charset="0"/>
              </a:rPr>
              <a:t>β</a:t>
            </a:r>
            <a:r>
              <a:rPr lang="en-US" sz="1800" dirty="0">
                <a:effectLst/>
                <a:latin typeface="Cambria" panose="02040503050406030204" pitchFamily="18" charset="0"/>
                <a:ea typeface="等线" panose="02010600030101010101" pitchFamily="2" charset="-122"/>
                <a:cs typeface="Times New Roman" panose="02020603050405020304" pitchFamily="18" charset="0"/>
              </a:rPr>
              <a:t>-feeding intensities, log </a:t>
            </a:r>
            <a:r>
              <a:rPr lang="en-US" sz="1800" i="1" dirty="0">
                <a:effectLst/>
                <a:latin typeface="Cambria" panose="02040503050406030204" pitchFamily="18" charset="0"/>
                <a:ea typeface="等线" panose="02010600030101010101" pitchFamily="2" charset="-122"/>
                <a:cs typeface="Times New Roman" panose="02020603050405020304" pitchFamily="18" charset="0"/>
              </a:rPr>
              <a:t>ft</a:t>
            </a:r>
            <a:r>
              <a:rPr lang="en-US" sz="1800" dirty="0">
                <a:effectLst/>
                <a:latin typeface="Cambria" panose="02040503050406030204" pitchFamily="18" charset="0"/>
                <a:ea typeface="等线" panose="02010600030101010101" pitchFamily="2" charset="-122"/>
                <a:cs typeface="Times New Roman" panose="02020603050405020304" pitchFamily="18" charset="0"/>
              </a:rPr>
              <a:t>, transition strengths, constructing level schemes, resonance strengths, and thermonuclear reaction rates, to accredited databases like XUNDL, ENSDF, and REACLIB. What they compile is what I measure.</a:t>
            </a:r>
            <a:endParaRPr lang="en-US" sz="1800" dirty="0">
              <a:effectLst/>
              <a:latin typeface="Calibri" panose="020F0502020204030204" pitchFamily="34" charset="0"/>
              <a:ea typeface="等线" panose="02010600030101010101" pitchFamily="2" charset="-122"/>
              <a:cs typeface="Times New Roman" panose="02020603050405020304" pitchFamily="18" charset="0"/>
            </a:endParaRPr>
          </a:p>
          <a:p>
            <a:r>
              <a:rPr lang="en-US" altLang="zh-CN" dirty="0"/>
              <a:t>That's useful. That's meaningful. This position is about nuclear structure and decay. Every candidate who makes it this far is fully capable of doing this. As long as you are careful in calibration and normalization. What else can you do with the data?</a:t>
            </a:r>
            <a:endParaRPr lang="en-US" dirty="0"/>
          </a:p>
        </p:txBody>
      </p:sp>
    </p:spTree>
    <p:extLst>
      <p:ext uri="{BB962C8B-B14F-4D97-AF65-F5344CB8AC3E}">
        <p14:creationId xmlns:p14="http://schemas.microsoft.com/office/powerpoint/2010/main" val="37962595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4190122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systematic understanding </a:t>
            </a:r>
            <a:r>
              <a:rPr lang="en-US" altLang="zh-CN" dirty="0"/>
              <a:t>of mirror asymmetry is challenging. We compiled 30-40 mirror transitions. This requires high precision mass, Q value, half-life, β-feeding intensity, and log </a:t>
            </a:r>
            <a:r>
              <a:rPr lang="en-US" altLang="zh-CN" i="1" dirty="0"/>
              <a:t>ft</a:t>
            </a:r>
            <a:r>
              <a:rPr lang="en-US" altLang="zh-CN" dirty="0"/>
              <a:t> values of both proton-rich and neutron-rich</a:t>
            </a:r>
            <a:r>
              <a:rPr lang="en-US" altLang="zh-CN" i="0" dirty="0"/>
              <a:t> nuclei.</a:t>
            </a:r>
          </a:p>
          <a:p>
            <a:r>
              <a:rPr lang="en-US" i="0" dirty="0"/>
              <a:t>which can be a promising project as all the required data are constantly produced by FRIB experiments as the power ramps up over the next years.</a:t>
            </a:r>
            <a:endParaRPr lang="en-US" i="1" dirty="0"/>
          </a:p>
          <a:p>
            <a:endParaRPr lang="en-US" dirty="0"/>
          </a:p>
        </p:txBody>
      </p:sp>
    </p:spTree>
    <p:extLst>
      <p:ext uri="{BB962C8B-B14F-4D97-AF65-F5344CB8AC3E}">
        <p14:creationId xmlns:p14="http://schemas.microsoft.com/office/powerpoint/2010/main" val="2004965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t>
            </a:r>
            <a:r>
              <a:rPr lang="en-US" altLang="zh-CN" dirty="0"/>
              <a:t>phrase is heavily emphasized by the job description. Either Nuclear Structure and Decay Data or Nuclear Structure and Decay Experiments. Fortunately, that's what I do with my life.</a:t>
            </a:r>
            <a:endParaRPr lang="en-US" dirty="0"/>
          </a:p>
        </p:txBody>
      </p:sp>
    </p:spTree>
    <p:extLst>
      <p:ext uri="{BB962C8B-B14F-4D97-AF65-F5344CB8AC3E}">
        <p14:creationId xmlns:p14="http://schemas.microsoft.com/office/powerpoint/2010/main" val="28347018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many cases, the near state only gets 0.1 0.01 of the total Fermi strength.</a:t>
            </a:r>
          </a:p>
          <a:p>
            <a:r>
              <a:rPr lang="en-US" dirty="0"/>
              <a:t>By the way, the references in green mean I was a leading author, either the first author or the corresponding author. So I know what I'm talking about. The references in black are just references, and therefore, I think I know what I'm talking about.</a:t>
            </a:r>
          </a:p>
          <a:p>
            <a:r>
              <a:rPr lang="en-US" dirty="0"/>
              <a:t>Since this is the only isospin mixing identified through 2p emission. I really wish someone with higher statistics to remeasure this, and prove or disprove us, is equally valuable.</a:t>
            </a:r>
          </a:p>
        </p:txBody>
      </p:sp>
    </p:spTree>
    <p:extLst>
      <p:ext uri="{BB962C8B-B14F-4D97-AF65-F5344CB8AC3E}">
        <p14:creationId xmlns:p14="http://schemas.microsoft.com/office/powerpoint/2010/main" val="42233338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Another project will only become feasible as FRIB upgrades.</a:t>
            </a:r>
            <a:endParaRPr lang="en-US" dirty="0"/>
          </a:p>
        </p:txBody>
      </p:sp>
    </p:spTree>
    <p:extLst>
      <p:ext uri="{BB962C8B-B14F-4D97-AF65-F5344CB8AC3E}">
        <p14:creationId xmlns:p14="http://schemas.microsoft.com/office/powerpoint/2010/main" val="20432636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702301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6346841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Cross-check technique for a lot of </a:t>
            </a:r>
            <a:r>
              <a:rPr lang="en-US" dirty="0" err="1"/>
              <a:t>FDSi</a:t>
            </a:r>
            <a:r>
              <a:rPr lang="en-US" dirty="0"/>
              <a:t> experimental data</a:t>
            </a:r>
          </a:p>
        </p:txBody>
      </p:sp>
    </p:spTree>
    <p:extLst>
      <p:ext uri="{BB962C8B-B14F-4D97-AF65-F5344CB8AC3E}">
        <p14:creationId xmlns:p14="http://schemas.microsoft.com/office/powerpoint/2010/main" val="23324341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0437068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126" rtl="0" eaLnBrk="0" fontAlgn="base" latinLnBrk="0" hangingPunct="0">
              <a:lnSpc>
                <a:spcPct val="100000"/>
              </a:lnSpc>
              <a:spcBef>
                <a:spcPct val="30000"/>
              </a:spcBef>
              <a:spcAft>
                <a:spcPct val="0"/>
              </a:spcAft>
              <a:buClrTx/>
              <a:buSzTx/>
              <a:buFontTx/>
              <a:buNone/>
              <a:tabLst/>
              <a:defRPr/>
            </a:pPr>
            <a:r>
              <a:rPr lang="en-US" dirty="0"/>
              <a:t>Cross-check technique for a lot of </a:t>
            </a:r>
            <a:r>
              <a:rPr lang="en-US" dirty="0" err="1"/>
              <a:t>FDSi</a:t>
            </a:r>
            <a:r>
              <a:rPr lang="en-US" dirty="0"/>
              <a:t> experimental data</a:t>
            </a:r>
          </a:p>
          <a:p>
            <a:endParaRPr lang="en-US" dirty="0"/>
          </a:p>
        </p:txBody>
      </p:sp>
    </p:spTree>
    <p:extLst>
      <p:ext uri="{BB962C8B-B14F-4D97-AF65-F5344CB8AC3E}">
        <p14:creationId xmlns:p14="http://schemas.microsoft.com/office/powerpoint/2010/main" val="19274166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research are you doing? I'm trying to determine the mass of 27P, which is of astrophysical interest, and the result I've got doesn't seem to agree with the AME value. Me too.</a:t>
            </a:r>
          </a:p>
          <a:p>
            <a:pPr marL="0" marR="0" lvl="0" indent="0" algn="l" defTabSz="457126" rtl="0" eaLnBrk="0" fontAlgn="base" latinLnBrk="0" hangingPunct="0">
              <a:lnSpc>
                <a:spcPct val="100000"/>
              </a:lnSpc>
              <a:spcBef>
                <a:spcPct val="30000"/>
              </a:spcBef>
              <a:spcAft>
                <a:spcPct val="0"/>
              </a:spcAft>
              <a:buClrTx/>
              <a:buSzTx/>
              <a:buFontTx/>
              <a:buNone/>
              <a:tabLst/>
              <a:defRPr/>
            </a:pPr>
            <a:r>
              <a:rPr lang="en-US" dirty="0"/>
              <a:t>Decay spectroscopy and mass measurements are advancing in synergy.</a:t>
            </a:r>
          </a:p>
          <a:p>
            <a:endParaRPr lang="en-US" dirty="0"/>
          </a:p>
        </p:txBody>
      </p:sp>
    </p:spTree>
    <p:extLst>
      <p:ext uri="{BB962C8B-B14F-4D97-AF65-F5344CB8AC3E}">
        <p14:creationId xmlns:p14="http://schemas.microsoft.com/office/powerpoint/2010/main" val="31744100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Decay spectroscopy for branching ratios and take literature lifetime values.</a:t>
            </a:r>
          </a:p>
        </p:txBody>
      </p:sp>
    </p:spTree>
    <p:extLst>
      <p:ext uri="{BB962C8B-B14F-4D97-AF65-F5344CB8AC3E}">
        <p14:creationId xmlns:p14="http://schemas.microsoft.com/office/powerpoint/2010/main" val="14497406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Decay spectroscopy for branching ratios and take literature lifetime values.</a:t>
            </a:r>
          </a:p>
        </p:txBody>
      </p:sp>
    </p:spTree>
    <p:extLst>
      <p:ext uri="{BB962C8B-B14F-4D97-AF65-F5344CB8AC3E}">
        <p14:creationId xmlns:p14="http://schemas.microsoft.com/office/powerpoint/2010/main" val="36556739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A little background about me. My experiments have been conducted mainly at these locations. Each is marked with a red heart,</a:t>
            </a:r>
            <a:r>
              <a:rPr lang="zh-CN" altLang="en-US" dirty="0"/>
              <a:t> </a:t>
            </a:r>
            <a:r>
              <a:rPr lang="en-US" altLang="zh-CN" dirty="0"/>
              <a:t>roughly</a:t>
            </a:r>
            <a:r>
              <a:rPr lang="zh-CN" altLang="en-US" dirty="0"/>
              <a:t> </a:t>
            </a:r>
            <a:r>
              <a:rPr lang="en-US" altLang="zh-CN" dirty="0"/>
              <a:t>on</a:t>
            </a:r>
            <a:r>
              <a:rPr lang="zh-CN" altLang="en-US" dirty="0"/>
              <a:t> </a:t>
            </a:r>
            <a:r>
              <a:rPr lang="en-US" altLang="zh-CN" dirty="0"/>
              <a:t>the</a:t>
            </a:r>
            <a:r>
              <a:rPr lang="zh-CN" altLang="en-US" dirty="0"/>
              <a:t> </a:t>
            </a:r>
            <a:r>
              <a:rPr lang="en-US" altLang="zh-CN" dirty="0"/>
              <a:t>same</a:t>
            </a:r>
            <a:r>
              <a:rPr lang="zh-CN" altLang="en-US" dirty="0"/>
              <a:t> </a:t>
            </a:r>
            <a:r>
              <a:rPr lang="en-US" altLang="zh-CN" dirty="0"/>
              <a:t>latitude.</a:t>
            </a:r>
          </a:p>
          <a:p>
            <a:r>
              <a:rPr lang="en-US" b="0" i="0" dirty="0">
                <a:solidFill>
                  <a:srgbClr val="1C1C1C"/>
                </a:solidFill>
                <a:effectLst/>
                <a:latin typeface="Inter"/>
              </a:rPr>
              <a:t>I have participated in a total of 30 experiments, each offering a </a:t>
            </a:r>
            <a:r>
              <a:rPr lang="en-US" altLang="zh-CN" b="0" i="0" dirty="0">
                <a:solidFill>
                  <a:srgbClr val="1C1C1C"/>
                </a:solidFill>
                <a:effectLst/>
                <a:latin typeface="Inter"/>
              </a:rPr>
              <a:t>different</a:t>
            </a:r>
            <a:r>
              <a:rPr lang="en-US" b="0" i="0" dirty="0">
                <a:solidFill>
                  <a:srgbClr val="1C1C1C"/>
                </a:solidFill>
                <a:effectLst/>
                <a:latin typeface="Inter"/>
              </a:rPr>
              <a:t> experience. </a:t>
            </a:r>
            <a:r>
              <a:rPr lang="en-US" altLang="zh-CN" dirty="0"/>
              <a:t>Some were </a:t>
            </a:r>
            <a:r>
              <a:rPr lang="en-US" b="0" i="0" dirty="0">
                <a:solidFill>
                  <a:srgbClr val="E2EEFF"/>
                </a:solidFill>
                <a:effectLst/>
                <a:latin typeface="Google Sans"/>
              </a:rPr>
              <a:t>smooth</a:t>
            </a:r>
            <a:r>
              <a:rPr lang="en-US" altLang="zh-CN" dirty="0"/>
              <a:t> and easy, while some </a:t>
            </a:r>
            <a:r>
              <a:rPr lang="en-US" b="0" i="0" dirty="0">
                <a:solidFill>
                  <a:srgbClr val="1C1C1C"/>
                </a:solidFill>
                <a:effectLst/>
                <a:latin typeface="Inter"/>
              </a:rPr>
              <a:t>have turned into a disaster or nightmare.</a:t>
            </a:r>
          </a:p>
        </p:txBody>
      </p:sp>
    </p:spTree>
    <p:extLst>
      <p:ext uri="{BB962C8B-B14F-4D97-AF65-F5344CB8AC3E}">
        <p14:creationId xmlns:p14="http://schemas.microsoft.com/office/powerpoint/2010/main" val="49540641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33924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ltLang="zh-CN" sz="1200" dirty="0">
                <a:effectLst>
                  <a:outerShdw blurRad="38100" dist="38100" dir="2700000" algn="tl">
                    <a:srgbClr val="000000">
                      <a:alpha val="43137"/>
                    </a:srgbClr>
                  </a:outerShdw>
                </a:effectLst>
              </a:rPr>
              <a:t>And from a nuclear data perspective, comparing our result with ENSDF, we can say we</a:t>
            </a:r>
            <a:r>
              <a:rPr lang="en-US" altLang="zh-CN" dirty="0"/>
              <a:t> confirmed the known lifetimes of two low-lying states and provided upper limits on the lifetimes of four high-lying states in 31S.</a:t>
            </a:r>
            <a:endParaRPr lang="en-US" altLang="zh-CN" sz="12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04649614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b="0" i="0" dirty="0">
                <a:effectLst/>
                <a:latin typeface="Times New Roman" panose="02020603050405020304" pitchFamily="18" charset="0"/>
              </a:rPr>
              <a:t>we feed these into a Markov Chain Monte Carlo-based Bayesian </a:t>
            </a:r>
            <a:r>
              <a:rPr lang="en-US" altLang="zh-CN" b="0" i="0" dirty="0" err="1">
                <a:effectLst/>
                <a:latin typeface="Times New Roman" panose="02020603050405020304" pitchFamily="18" charset="0"/>
              </a:rPr>
              <a:t>lineshape</a:t>
            </a:r>
            <a:r>
              <a:rPr lang="en-US" altLang="zh-CN" b="0" i="0" dirty="0">
                <a:effectLst/>
                <a:latin typeface="Times New Roman" panose="02020603050405020304" pitchFamily="18" charset="0"/>
              </a:rPr>
              <a:t> analysis framework, which offers a statistically rigorous parameter estimation and uncertainty quantification.</a:t>
            </a:r>
          </a:p>
          <a:p>
            <a:r>
              <a:rPr lang="en-US" b="0" i="0" dirty="0">
                <a:effectLst/>
                <a:latin typeface="Times New Roman" panose="02020603050405020304" pitchFamily="18" charset="0"/>
              </a:rPr>
              <a:t>I certainly can't do all of these without the support from the FRIB Theory Alliance.</a:t>
            </a:r>
            <a:endParaRPr lang="en-US" dirty="0"/>
          </a:p>
        </p:txBody>
      </p:sp>
    </p:spTree>
    <p:extLst>
      <p:ext uri="{BB962C8B-B14F-4D97-AF65-F5344CB8AC3E}">
        <p14:creationId xmlns:p14="http://schemas.microsoft.com/office/powerpoint/2010/main" val="30352417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effectLst/>
                <a:latin typeface="Times New Roman" panose="02020603050405020304" pitchFamily="18" charset="0"/>
              </a:rPr>
              <a:t>We have obtained </a:t>
            </a:r>
            <a:r>
              <a:rPr lang="en-US" altLang="zh-CN" b="0" i="0" dirty="0">
                <a:effectLst/>
                <a:latin typeface="Times New Roman" panose="02020603050405020304" pitchFamily="18" charset="0"/>
              </a:rPr>
              <a:t>the lifetime with </a:t>
            </a:r>
            <a:r>
              <a:rPr lang="en-US" altLang="zh-CN" dirty="0"/>
              <a:t>statistically rigorous uncertainties.</a:t>
            </a:r>
          </a:p>
          <a:p>
            <a:pPr marL="0" marR="0" lvl="0" indent="0" algn="l" defTabSz="457126" rtl="0" eaLnBrk="0" fontAlgn="base" latinLnBrk="0" hangingPunct="0">
              <a:lnSpc>
                <a:spcPct val="100000"/>
              </a:lnSpc>
              <a:spcBef>
                <a:spcPct val="30000"/>
              </a:spcBef>
              <a:spcAft>
                <a:spcPct val="0"/>
              </a:spcAft>
              <a:buClrTx/>
              <a:buSzTx/>
              <a:buFontTx/>
              <a:buNone/>
              <a:tabLst/>
              <a:defRPr/>
            </a:pPr>
            <a:r>
              <a:rPr lang="en-US" altLang="zh-CN" dirty="0"/>
              <a:t>If we claim to be statistically rigorous, we'd better be rigorous throughout the entire process.</a:t>
            </a:r>
            <a:endParaRPr lang="en-US" dirty="0"/>
          </a:p>
          <a:p>
            <a:r>
              <a:rPr lang="en-US" dirty="0"/>
              <a:t>Therefore, we can </a:t>
            </a:r>
            <a:r>
              <a:rPr lang="en-US" altLang="zh-CN" dirty="0"/>
              <a:t>propagate the lifetime posterior distributions to the resonance strength distributions.</a:t>
            </a:r>
            <a:endParaRPr lang="en-US" dirty="0"/>
          </a:p>
          <a:p>
            <a:pPr algn="l"/>
            <a:r>
              <a:rPr lang="en-US" dirty="0"/>
              <a:t>The last step is to propagate the resonance strength distribution</a:t>
            </a:r>
            <a:r>
              <a:rPr lang="en-US" altLang="zh-CN" dirty="0"/>
              <a:t> to the reaction rate. </a:t>
            </a:r>
            <a:r>
              <a:rPr lang="en-US" b="0" i="0" dirty="0">
                <a:effectLst/>
                <a:latin typeface="Times New Roman" panose="02020603050405020304" pitchFamily="18" charset="0"/>
              </a:rPr>
              <a:t>Instead of a curve, we got a band. Instead of a single value at a given temperature, our result will be a </a:t>
            </a:r>
            <a:r>
              <a:rPr lang="en-US" dirty="0"/>
              <a:t>distribution</a:t>
            </a:r>
            <a:r>
              <a:rPr lang="en-US" b="0" i="0" dirty="0">
                <a:effectLst/>
                <a:latin typeface="Times New Roman" panose="02020603050405020304" pitchFamily="18" charset="0"/>
              </a:rPr>
              <a:t>. Take into account the uncertainties of all inputs in a consistent manner.</a:t>
            </a:r>
          </a:p>
          <a:p>
            <a:pPr algn="l"/>
            <a:r>
              <a:rPr lang="en-US" sz="1800" b="0" i="0" u="none" strike="noStrike" baseline="0" dirty="0">
                <a:latin typeface="NimbusRomNo9L-Regu"/>
              </a:rPr>
              <a:t>Finally, our </a:t>
            </a:r>
            <a:r>
              <a:rPr lang="en-US" altLang="zh-CN" sz="1800" b="0" i="0" u="none" strike="noStrike" baseline="0" dirty="0">
                <a:latin typeface="NimbusRomNo9L-Regu"/>
              </a:rPr>
              <a:t>collaborator will </a:t>
            </a:r>
            <a:r>
              <a:rPr lang="en-US" sz="1800" b="0" i="0" u="none" strike="noStrike" baseline="0" dirty="0">
                <a:latin typeface="NimbusRomNo9L-Regu"/>
              </a:rPr>
              <a:t>perform hydrodynamic simulations t</a:t>
            </a:r>
            <a:r>
              <a:rPr lang="en-US" sz="1200" b="0" i="0" u="none" strike="noStrike" baseline="0" dirty="0">
                <a:latin typeface="NimbusRomNo9L-Regu"/>
              </a:rPr>
              <a:t>o investigate the astrophysical impact </a:t>
            </a:r>
            <a:r>
              <a:rPr lang="en-US" altLang="zh-CN" sz="1200" b="0" i="0" u="none" strike="noStrike" baseline="0" dirty="0">
                <a:latin typeface="NimbusRomNo9L-Regu"/>
              </a:rPr>
              <a:t>on </a:t>
            </a:r>
            <a:r>
              <a:rPr lang="en-US" sz="1200" b="0" i="0" u="none" strike="noStrike" baseline="0" dirty="0">
                <a:latin typeface="NimbusRomNo9L-Regu"/>
              </a:rPr>
              <a:t>oxygen-neon novae, </a:t>
            </a:r>
          </a:p>
          <a:p>
            <a:pPr algn="l"/>
            <a:r>
              <a:rPr lang="en-US" altLang="zh-CN" sz="1200" b="0" i="0" u="none" strike="noStrike" baseline="0" dirty="0">
                <a:latin typeface="NimbusRomNo9L-Regu"/>
              </a:rPr>
              <a:t>There have been MC uncertainty propagation discussions within the Nuclear data, which could be an interesting project to explore together.</a:t>
            </a:r>
            <a:endParaRPr lang="en-US" altLang="zh-CN" dirty="0"/>
          </a:p>
          <a:p>
            <a:r>
              <a:rPr lang="en-US" dirty="0"/>
              <a:t>Stay tuned</a:t>
            </a:r>
          </a:p>
          <a:p>
            <a:r>
              <a:rPr lang="en-US" altLang="zh-CN" dirty="0"/>
              <a:t>Anyway, by now, you know I do some decay experiments to get branching ratios and some Doppler shift experiments to get lifetimes. What if I tell you that we can get both in one experiment?</a:t>
            </a:r>
            <a:endParaRPr lang="en-US" dirty="0"/>
          </a:p>
        </p:txBody>
      </p:sp>
    </p:spTree>
    <p:extLst>
      <p:ext uri="{BB962C8B-B14F-4D97-AF65-F5344CB8AC3E}">
        <p14:creationId xmlns:p14="http://schemas.microsoft.com/office/powerpoint/2010/main" val="393891065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effectLst/>
                <a:latin typeface="Times New Roman" panose="02020603050405020304" pitchFamily="18" charset="0"/>
              </a:rPr>
              <a:t>We have obtained </a:t>
            </a:r>
            <a:r>
              <a:rPr lang="en-US" altLang="zh-CN" b="0" i="0" dirty="0">
                <a:effectLst/>
                <a:latin typeface="Times New Roman" panose="02020603050405020304" pitchFamily="18" charset="0"/>
              </a:rPr>
              <a:t>the lifetime with </a:t>
            </a:r>
            <a:r>
              <a:rPr lang="en-US" altLang="zh-CN" dirty="0"/>
              <a:t>statistically rigorous uncertainties.</a:t>
            </a:r>
          </a:p>
          <a:p>
            <a:pPr marL="0" marR="0" lvl="0" indent="0" algn="l" defTabSz="457126" rtl="0" eaLnBrk="0" fontAlgn="base" latinLnBrk="0" hangingPunct="0">
              <a:lnSpc>
                <a:spcPct val="100000"/>
              </a:lnSpc>
              <a:spcBef>
                <a:spcPct val="30000"/>
              </a:spcBef>
              <a:spcAft>
                <a:spcPct val="0"/>
              </a:spcAft>
              <a:buClrTx/>
              <a:buSzTx/>
              <a:buFontTx/>
              <a:buNone/>
              <a:tabLst/>
              <a:defRPr/>
            </a:pPr>
            <a:r>
              <a:rPr lang="en-US" altLang="zh-CN" dirty="0"/>
              <a:t>If we claim to be statistically rigorous, we'd better be rigorous throughout the entire process.</a:t>
            </a:r>
            <a:endParaRPr lang="en-US" dirty="0"/>
          </a:p>
          <a:p>
            <a:r>
              <a:rPr lang="en-US" dirty="0"/>
              <a:t>Therefore, we can </a:t>
            </a:r>
            <a:r>
              <a:rPr lang="en-US" altLang="zh-CN" dirty="0"/>
              <a:t>propagate the lifetime posterior distributions to the resonance strength distributions.</a:t>
            </a:r>
            <a:endParaRPr lang="en-US" dirty="0"/>
          </a:p>
          <a:p>
            <a:pPr algn="l"/>
            <a:r>
              <a:rPr lang="en-US" dirty="0"/>
              <a:t>The last step is to propagate the resonance strength distribution</a:t>
            </a:r>
            <a:r>
              <a:rPr lang="en-US" altLang="zh-CN" dirty="0"/>
              <a:t> to the reaction rate. </a:t>
            </a:r>
            <a:r>
              <a:rPr lang="en-US" b="0" i="0" dirty="0">
                <a:effectLst/>
                <a:latin typeface="Times New Roman" panose="02020603050405020304" pitchFamily="18" charset="0"/>
              </a:rPr>
              <a:t>Instead of a curve, we got a band. Instead of a single value at a given temperature, our result will be a </a:t>
            </a:r>
            <a:r>
              <a:rPr lang="en-US" dirty="0"/>
              <a:t>distribution</a:t>
            </a:r>
            <a:r>
              <a:rPr lang="en-US" b="0" i="0" dirty="0">
                <a:effectLst/>
                <a:latin typeface="Times New Roman" panose="02020603050405020304" pitchFamily="18" charset="0"/>
              </a:rPr>
              <a:t>. Take into account the uncertainties of all inputs in a consistent manner.</a:t>
            </a:r>
          </a:p>
          <a:p>
            <a:pPr algn="l"/>
            <a:r>
              <a:rPr lang="en-US" sz="1800" b="0" i="0" u="none" strike="noStrike" baseline="0" dirty="0">
                <a:latin typeface="NimbusRomNo9L-Regu"/>
              </a:rPr>
              <a:t>Finally, our </a:t>
            </a:r>
            <a:r>
              <a:rPr lang="en-US" altLang="zh-CN" sz="1800" b="0" i="0" u="none" strike="noStrike" baseline="0" dirty="0">
                <a:latin typeface="NimbusRomNo9L-Regu"/>
              </a:rPr>
              <a:t>collaborator will </a:t>
            </a:r>
            <a:r>
              <a:rPr lang="en-US" sz="1800" b="0" i="0" u="none" strike="noStrike" baseline="0" dirty="0">
                <a:latin typeface="NimbusRomNo9L-Regu"/>
              </a:rPr>
              <a:t>perform hydrodynamic simulations t</a:t>
            </a:r>
            <a:r>
              <a:rPr lang="en-US" sz="1200" b="0" i="0" u="none" strike="noStrike" baseline="0" dirty="0">
                <a:latin typeface="NimbusRomNo9L-Regu"/>
              </a:rPr>
              <a:t>o investigate the astrophysical impact </a:t>
            </a:r>
            <a:r>
              <a:rPr lang="en-US" altLang="zh-CN" sz="1200" b="0" i="0" u="none" strike="noStrike" baseline="0" dirty="0">
                <a:latin typeface="NimbusRomNo9L-Regu"/>
              </a:rPr>
              <a:t>on </a:t>
            </a:r>
            <a:r>
              <a:rPr lang="en-US" sz="1200" b="0" i="0" u="none" strike="noStrike" baseline="0" dirty="0">
                <a:latin typeface="NimbusRomNo9L-Regu"/>
              </a:rPr>
              <a:t>oxygen-neon novae, </a:t>
            </a:r>
          </a:p>
          <a:p>
            <a:pPr algn="l"/>
            <a:r>
              <a:rPr lang="en-US" altLang="zh-CN" sz="1200" b="0" i="0" u="none" strike="noStrike" baseline="0" dirty="0">
                <a:latin typeface="NimbusRomNo9L-Regu"/>
              </a:rPr>
              <a:t>There have been MC uncertainty propagation discussions within the Nuclear data, which could be an interesting project to explore together.</a:t>
            </a:r>
            <a:endParaRPr lang="en-US" altLang="zh-CN" dirty="0"/>
          </a:p>
          <a:p>
            <a:r>
              <a:rPr lang="en-US" dirty="0"/>
              <a:t>Stay tuned</a:t>
            </a:r>
          </a:p>
          <a:p>
            <a:r>
              <a:rPr lang="en-US" altLang="zh-CN" dirty="0"/>
              <a:t>Anyway, by now, you know I do some decay experiments to get branching ratios and some Doppler shift experiments to get lifetimes. What if I tell you that we can get both in one experiment?</a:t>
            </a:r>
            <a:endParaRPr lang="en-US" dirty="0"/>
          </a:p>
        </p:txBody>
      </p:sp>
    </p:spTree>
    <p:extLst>
      <p:ext uri="{BB962C8B-B14F-4D97-AF65-F5344CB8AC3E}">
        <p14:creationId xmlns:p14="http://schemas.microsoft.com/office/powerpoint/2010/main" val="4608785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a:r>
              <a:rPr lang="en-US" altLang="zh-CN" sz="1800" b="0" i="0" u="none" strike="noStrike" baseline="0" dirty="0">
                <a:latin typeface="CMR10"/>
              </a:rPr>
              <a:t>Let's </a:t>
            </a:r>
            <a:r>
              <a:rPr lang="en-US" sz="1800" b="0" i="0" u="none" strike="noStrike" baseline="0" dirty="0">
                <a:latin typeface="CMR10"/>
              </a:rPr>
              <a:t>jump into the 2nd part, PXCT, it is a technique originally introduced by John Hardy in the 1970s. A quick explanation starts with a proton-rich precursor with an atomic number of </a:t>
            </a:r>
            <a:r>
              <a:rPr lang="en-US" sz="1800" b="0" i="1" u="none" strike="noStrike" baseline="0" dirty="0">
                <a:latin typeface="CMMI10"/>
              </a:rPr>
              <a:t>Z</a:t>
            </a:r>
            <a:endParaRPr lang="en-US" dirty="0"/>
          </a:p>
        </p:txBody>
      </p:sp>
    </p:spTree>
    <p:extLst>
      <p:ext uri="{BB962C8B-B14F-4D97-AF65-F5344CB8AC3E}">
        <p14:creationId xmlns:p14="http://schemas.microsoft.com/office/powerpoint/2010/main" val="25982699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b="0" i="0" u="none" strike="noStrike" baseline="0" dirty="0">
                <a:latin typeface="CMR10"/>
              </a:rPr>
              <a:t>decays by </a:t>
            </a:r>
            <a:r>
              <a:rPr lang="en-US" sz="1200" b="0" i="1" u="none" strike="noStrike" baseline="0" dirty="0">
                <a:latin typeface="CMMI10"/>
              </a:rPr>
              <a:t>K</a:t>
            </a:r>
            <a:r>
              <a:rPr lang="en-US" sz="1200" b="0" i="0" u="none" strike="noStrike" baseline="0" dirty="0">
                <a:latin typeface="CMR10"/>
              </a:rPr>
              <a:t>-EC to the proton emitter (</a:t>
            </a:r>
            <a:r>
              <a:rPr lang="en-US" sz="1200" b="0" i="1" u="none" strike="noStrike" baseline="0" dirty="0">
                <a:latin typeface="CMMI10"/>
              </a:rPr>
              <a:t>Z </a:t>
            </a:r>
            <a:r>
              <a:rPr lang="en-US" sz="1200" b="0" i="1" u="none" strike="noStrike" baseline="0" dirty="0">
                <a:latin typeface="CMSY10"/>
              </a:rPr>
              <a:t>− </a:t>
            </a:r>
            <a:r>
              <a:rPr lang="en-US" sz="1200" b="0" i="0" u="none" strike="noStrike" baseline="0" dirty="0">
                <a:latin typeface="CMR10"/>
              </a:rPr>
              <a:t>1). Due to EC, a proton unbound nuclear state and an atomic shell vacancy are created simultaneously.</a:t>
            </a:r>
            <a:endParaRPr lang="en-US" dirty="0"/>
          </a:p>
        </p:txBody>
      </p:sp>
    </p:spTree>
    <p:extLst>
      <p:ext uri="{BB962C8B-B14F-4D97-AF65-F5344CB8AC3E}">
        <p14:creationId xmlns:p14="http://schemas.microsoft.com/office/powerpoint/2010/main" val="162827471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b="0" i="0" u="none" strike="noStrike" baseline="0" dirty="0">
                <a:solidFill>
                  <a:srgbClr val="000000"/>
                </a:solidFill>
                <a:latin typeface="CMR10"/>
              </a:rPr>
              <a:t>the proton-unbound state emits a proton to a state of the daughter (</a:t>
            </a:r>
            <a:r>
              <a:rPr lang="en-US" sz="1200" b="0" i="1" u="none" strike="noStrike" baseline="0" dirty="0">
                <a:solidFill>
                  <a:srgbClr val="000000"/>
                </a:solidFill>
                <a:latin typeface="CMMI10"/>
              </a:rPr>
              <a:t>Z </a:t>
            </a:r>
            <a:r>
              <a:rPr lang="en-US" sz="1200" b="0" i="1" u="none" strike="noStrike" baseline="0" dirty="0">
                <a:solidFill>
                  <a:srgbClr val="000000"/>
                </a:solidFill>
                <a:latin typeface="CMSY10"/>
              </a:rPr>
              <a:t>−</a:t>
            </a:r>
            <a:r>
              <a:rPr lang="en-US" sz="1200" b="0" i="0" u="none" strike="noStrike" baseline="0" dirty="0">
                <a:solidFill>
                  <a:srgbClr val="000000"/>
                </a:solidFill>
                <a:latin typeface="CMR10"/>
              </a:rPr>
              <a:t>2).</a:t>
            </a:r>
            <a:endParaRPr lang="en-US" dirty="0"/>
          </a:p>
        </p:txBody>
      </p:sp>
    </p:spTree>
    <p:extLst>
      <p:ext uri="{BB962C8B-B14F-4D97-AF65-F5344CB8AC3E}">
        <p14:creationId xmlns:p14="http://schemas.microsoft.com/office/powerpoint/2010/main" val="242454309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b="0" i="0" u="none" strike="noStrike" baseline="0" dirty="0">
                <a:latin typeface="CMR10"/>
              </a:rPr>
              <a:t>Then the electron in a higher-lying atomic shell fills the vacancy </a:t>
            </a:r>
            <a:r>
              <a:rPr lang="en-US" sz="1200" b="0" i="0" u="none" strike="noStrike" baseline="0" dirty="0">
                <a:solidFill>
                  <a:srgbClr val="000000"/>
                </a:solidFill>
                <a:latin typeface="CMR10"/>
              </a:rPr>
              <a:t>and emits the characteristic X rays.</a:t>
            </a:r>
            <a:endParaRPr lang="en-US" dirty="0"/>
          </a:p>
        </p:txBody>
      </p:sp>
    </p:spTree>
    <p:extLst>
      <p:ext uri="{BB962C8B-B14F-4D97-AF65-F5344CB8AC3E}">
        <p14:creationId xmlns:p14="http://schemas.microsoft.com/office/powerpoint/2010/main" val="53411855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b="0" i="0" u="none" strike="noStrike" baseline="0" dirty="0">
                <a:solidFill>
                  <a:srgbClr val="000000"/>
                </a:solidFill>
                <a:latin typeface="CMR10"/>
              </a:rPr>
              <a:t>An alternative would be X-ray emission first</a:t>
            </a:r>
            <a:endParaRPr lang="en-US" dirty="0"/>
          </a:p>
        </p:txBody>
      </p:sp>
    </p:spTree>
    <p:extLst>
      <p:ext uri="{BB962C8B-B14F-4D97-AF65-F5344CB8AC3E}">
        <p14:creationId xmlns:p14="http://schemas.microsoft.com/office/powerpoint/2010/main" val="15052065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A little background about me. My experiments have been conducted mainly at these locations. Each is marked with a red heart,</a:t>
            </a:r>
            <a:r>
              <a:rPr lang="zh-CN" altLang="en-US" dirty="0"/>
              <a:t> </a:t>
            </a:r>
            <a:r>
              <a:rPr lang="en-US" altLang="zh-CN" dirty="0"/>
              <a:t>roughly</a:t>
            </a:r>
            <a:r>
              <a:rPr lang="zh-CN" altLang="en-US" dirty="0"/>
              <a:t> </a:t>
            </a:r>
            <a:r>
              <a:rPr lang="en-US" altLang="zh-CN" dirty="0"/>
              <a:t>on</a:t>
            </a:r>
            <a:r>
              <a:rPr lang="zh-CN" altLang="en-US" dirty="0"/>
              <a:t> </a:t>
            </a:r>
            <a:r>
              <a:rPr lang="en-US" altLang="zh-CN" dirty="0"/>
              <a:t>the</a:t>
            </a:r>
            <a:r>
              <a:rPr lang="zh-CN" altLang="en-US" dirty="0"/>
              <a:t> </a:t>
            </a:r>
            <a:r>
              <a:rPr lang="en-US" altLang="zh-CN" dirty="0"/>
              <a:t>same</a:t>
            </a:r>
            <a:r>
              <a:rPr lang="zh-CN" altLang="en-US" dirty="0"/>
              <a:t> </a:t>
            </a:r>
            <a:r>
              <a:rPr lang="en-US" altLang="zh-CN" dirty="0"/>
              <a:t>latitude.</a:t>
            </a:r>
          </a:p>
          <a:p>
            <a:r>
              <a:rPr lang="en-US" b="0" i="0" dirty="0">
                <a:solidFill>
                  <a:srgbClr val="1C1C1C"/>
                </a:solidFill>
                <a:effectLst/>
                <a:latin typeface="Inter"/>
              </a:rPr>
              <a:t>I have participated in a total of 30 experiments, each offering a </a:t>
            </a:r>
            <a:r>
              <a:rPr lang="en-US" altLang="zh-CN" b="0" i="0" dirty="0">
                <a:solidFill>
                  <a:srgbClr val="1C1C1C"/>
                </a:solidFill>
                <a:effectLst/>
                <a:latin typeface="Inter"/>
              </a:rPr>
              <a:t>different</a:t>
            </a:r>
            <a:r>
              <a:rPr lang="en-US" b="0" i="0" dirty="0">
                <a:solidFill>
                  <a:srgbClr val="1C1C1C"/>
                </a:solidFill>
                <a:effectLst/>
                <a:latin typeface="Inter"/>
              </a:rPr>
              <a:t> experience. </a:t>
            </a:r>
            <a:r>
              <a:rPr lang="en-US" altLang="zh-CN" dirty="0"/>
              <a:t>Some were </a:t>
            </a:r>
            <a:r>
              <a:rPr lang="en-US" b="0" i="0" dirty="0">
                <a:solidFill>
                  <a:srgbClr val="E2EEFF"/>
                </a:solidFill>
                <a:effectLst/>
                <a:latin typeface="Google Sans"/>
              </a:rPr>
              <a:t>smooth</a:t>
            </a:r>
            <a:r>
              <a:rPr lang="en-US" altLang="zh-CN" dirty="0"/>
              <a:t> and easy, while some </a:t>
            </a:r>
            <a:r>
              <a:rPr lang="en-US" b="0" i="0" dirty="0">
                <a:solidFill>
                  <a:srgbClr val="1C1C1C"/>
                </a:solidFill>
                <a:effectLst/>
                <a:latin typeface="Inter"/>
              </a:rPr>
              <a:t>have turned into a disaster or nightmare.</a:t>
            </a:r>
          </a:p>
          <a:p>
            <a:r>
              <a:rPr lang="en-US" b="0" i="0" dirty="0">
                <a:solidFill>
                  <a:srgbClr val="1C1C1C"/>
                </a:solidFill>
                <a:effectLst/>
                <a:latin typeface="Inter"/>
              </a:rPr>
              <a:t>Adding a green heart in New York, Cornell University, because that's where my wife is currently located. </a:t>
            </a:r>
            <a:r>
              <a:rPr lang="en-US" altLang="zh-CN" b="0" i="0" dirty="0">
                <a:solidFill>
                  <a:srgbClr val="1C1C1C"/>
                </a:solidFill>
                <a:effectLst/>
                <a:latin typeface="Inter"/>
              </a:rPr>
              <a:t>If I failed to get this job, I'd be under a tremendous amount of pressure to move to New York.</a:t>
            </a:r>
          </a:p>
        </p:txBody>
      </p:sp>
    </p:spTree>
    <p:extLst>
      <p:ext uri="{BB962C8B-B14F-4D97-AF65-F5344CB8AC3E}">
        <p14:creationId xmlns:p14="http://schemas.microsoft.com/office/powerpoint/2010/main" val="190461337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Then proton emission</a:t>
            </a:r>
          </a:p>
        </p:txBody>
      </p:sp>
    </p:spTree>
    <p:extLst>
      <p:ext uri="{BB962C8B-B14F-4D97-AF65-F5344CB8AC3E}">
        <p14:creationId xmlns:p14="http://schemas.microsoft.com/office/powerpoint/2010/main" val="212831613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b="0" i="0" u="none" strike="noStrike" baseline="0" dirty="0">
                <a:solidFill>
                  <a:srgbClr val="000000"/>
                </a:solidFill>
                <a:latin typeface="CMR10"/>
              </a:rPr>
              <a:t>By measuring X rays in coincidence with protons, we get two X ray peaks corresponding to the proton emitter's atomic number and </a:t>
            </a:r>
            <a:r>
              <a:rPr lang="en-US" altLang="zh-CN" sz="1200" b="0" i="0" u="none" strike="noStrike" baseline="0" dirty="0">
                <a:solidFill>
                  <a:srgbClr val="000000"/>
                </a:solidFill>
                <a:latin typeface="CMR10"/>
              </a:rPr>
              <a:t>the daughter's atomic number. </a:t>
            </a:r>
            <a:r>
              <a:rPr lang="en-US" sz="1200" b="0" i="0" u="none" strike="noStrike" baseline="0" dirty="0">
                <a:solidFill>
                  <a:srgbClr val="000000"/>
                </a:solidFill>
                <a:latin typeface="CMR10"/>
              </a:rPr>
              <a:t>We can establish the relationship between the lifetimes of proton-emitting nuclear states and the lifetimes of the emitter atomic </a:t>
            </a:r>
            <a:r>
              <a:rPr lang="en-US" sz="1200" b="0" i="1" u="none" strike="noStrike" baseline="0" dirty="0" err="1">
                <a:solidFill>
                  <a:srgbClr val="000000"/>
                </a:solidFill>
                <a:latin typeface="CMMI10"/>
              </a:rPr>
              <a:t>K</a:t>
            </a:r>
            <a:r>
              <a:rPr lang="en-US" sz="1200" b="0" i="0" u="none" strike="noStrike" baseline="0" dirty="0" err="1">
                <a:solidFill>
                  <a:srgbClr val="000000"/>
                </a:solidFill>
                <a:latin typeface="CMR10"/>
              </a:rPr>
              <a:t>shell</a:t>
            </a:r>
            <a:r>
              <a:rPr lang="en-US" sz="1200" b="0" i="0" u="none" strike="noStrike" baseline="0" dirty="0">
                <a:solidFill>
                  <a:srgbClr val="000000"/>
                </a:solidFill>
                <a:latin typeface="CMR10"/>
              </a:rPr>
              <a:t> vacancies by the X-ray count ratio. We have been using atomic data from EADL for our estimation, which is more than 3 decades old, and if there are any more up to date atomic database</a:t>
            </a:r>
            <a:r>
              <a:rPr lang="en-US" altLang="zh-CN" sz="1200" b="0" i="0" u="none" strike="noStrike" baseline="0" dirty="0">
                <a:solidFill>
                  <a:srgbClr val="000000"/>
                </a:solidFill>
                <a:latin typeface="CMR10"/>
              </a:rPr>
              <a:t>, please let us know.</a:t>
            </a:r>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400540365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126" rtl="0" eaLnBrk="0" fontAlgn="base" latinLnBrk="0" hangingPunct="0">
              <a:lnSpc>
                <a:spcPct val="100000"/>
              </a:lnSpc>
              <a:spcBef>
                <a:spcPct val="30000"/>
              </a:spcBef>
              <a:spcAft>
                <a:spcPct val="0"/>
              </a:spcAft>
              <a:buClrTx/>
              <a:buSzTx/>
              <a:buFontTx/>
              <a:buNone/>
              <a:tabLst/>
              <a:defRPr/>
            </a:pPr>
            <a:r>
              <a:rPr lang="en-US" dirty="0"/>
              <a:t>Just to be clear, our PXCT setup can also measure proton, α, β, γ, any </a:t>
            </a:r>
            <a:r>
              <a:rPr lang="en-US" altLang="zh-CN" dirty="0"/>
              <a:t>common observables for a regular decay spectroscopy experiment,</a:t>
            </a:r>
            <a:r>
              <a:rPr lang="en-US" dirty="0"/>
              <a:t> plus X-rays for the lifetime.</a:t>
            </a:r>
          </a:p>
        </p:txBody>
      </p:sp>
    </p:spTree>
    <p:extLst>
      <p:ext uri="{BB962C8B-B14F-4D97-AF65-F5344CB8AC3E}">
        <p14:creationId xmlns:p14="http://schemas.microsoft.com/office/powerpoint/2010/main" val="271294449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126" rtl="0" eaLnBrk="0" fontAlgn="base" latinLnBrk="0" hangingPunct="0">
              <a:lnSpc>
                <a:spcPct val="100000"/>
              </a:lnSpc>
              <a:spcBef>
                <a:spcPct val="30000"/>
              </a:spcBef>
              <a:spcAft>
                <a:spcPct val="0"/>
              </a:spcAft>
              <a:buClrTx/>
              <a:buSzTx/>
              <a:buFontTx/>
              <a:buNone/>
              <a:tabLst/>
              <a:defRPr/>
            </a:pPr>
            <a:r>
              <a:rPr lang="en-US" b="0" i="0" dirty="0">
                <a:solidFill>
                  <a:srgbClr val="414141"/>
                </a:solidFill>
                <a:effectLst/>
                <a:latin typeface="SourceSansPro"/>
              </a:rPr>
              <a:t>the bronze medal for the Paris Olympics is made of 415.15 grams of copper, 21.85 grams of zinc and 18 grams of iron</a:t>
            </a:r>
            <a:endParaRPr lang="en-US" dirty="0"/>
          </a:p>
          <a:p>
            <a:r>
              <a:rPr lang="en-US" dirty="0"/>
              <a:t>It's actually quite different from </a:t>
            </a:r>
            <a:r>
              <a:rPr lang="en-US" b="0" i="0" dirty="0">
                <a:solidFill>
                  <a:srgbClr val="414141"/>
                </a:solidFill>
                <a:effectLst/>
                <a:latin typeface="SourceSansPro"/>
              </a:rPr>
              <a:t>Olympics to Olympics. The 2018 Winter Olympics bronze medal copper/zinc ratio is only 9.1</a:t>
            </a:r>
            <a:endParaRPr lang="en-US" dirty="0"/>
          </a:p>
          <a:p>
            <a:endParaRPr lang="en-US" dirty="0"/>
          </a:p>
        </p:txBody>
      </p:sp>
    </p:spTree>
    <p:extLst>
      <p:ext uri="{BB962C8B-B14F-4D97-AF65-F5344CB8AC3E}">
        <p14:creationId xmlns:p14="http://schemas.microsoft.com/office/powerpoint/2010/main" val="22502637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Here's a fun fact: the Cu/Zn ratio in the </a:t>
            </a:r>
            <a:r>
              <a:rPr lang="en-US" b="0" i="0" dirty="0">
                <a:solidFill>
                  <a:srgbClr val="414141"/>
                </a:solidFill>
                <a:effectLst/>
                <a:latin typeface="SourceSansPro"/>
              </a:rPr>
              <a:t>Paris Olympic bronze medal is about 19.</a:t>
            </a:r>
          </a:p>
          <a:p>
            <a:r>
              <a:rPr lang="en-US" b="0" i="0" dirty="0">
                <a:solidFill>
                  <a:srgbClr val="414141"/>
                </a:solidFill>
                <a:effectLst/>
                <a:latin typeface="SourceSansPro"/>
              </a:rPr>
              <a:t>I don't know why, but i</a:t>
            </a:r>
            <a:r>
              <a:rPr lang="en-US" dirty="0"/>
              <a:t>t's actually quite different from </a:t>
            </a:r>
            <a:r>
              <a:rPr lang="en-US" b="0" i="0" dirty="0">
                <a:solidFill>
                  <a:srgbClr val="414141"/>
                </a:solidFill>
                <a:effectLst/>
                <a:latin typeface="SourceSansPro"/>
              </a:rPr>
              <a:t>Olympic to Olympic. The 2018 Winter Olympics bronze medal copper/zinc ratio is only about 9.</a:t>
            </a:r>
            <a:endParaRPr lang="en-US" dirty="0"/>
          </a:p>
          <a:p>
            <a:endParaRPr lang="en-US" dirty="0"/>
          </a:p>
        </p:txBody>
      </p:sp>
    </p:spTree>
    <p:extLst>
      <p:ext uri="{BB962C8B-B14F-4D97-AF65-F5344CB8AC3E}">
        <p14:creationId xmlns:p14="http://schemas.microsoft.com/office/powerpoint/2010/main" val="318698779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Here's a fun fact: the Cu/Zn ratio in the </a:t>
            </a:r>
            <a:r>
              <a:rPr lang="en-US" b="0" i="0" dirty="0">
                <a:solidFill>
                  <a:srgbClr val="414141"/>
                </a:solidFill>
                <a:effectLst/>
                <a:latin typeface="SourceSansPro"/>
              </a:rPr>
              <a:t>Paris Olympic bronze medal is about 19.</a:t>
            </a:r>
          </a:p>
          <a:p>
            <a:r>
              <a:rPr lang="en-US" b="0" i="0" dirty="0">
                <a:solidFill>
                  <a:srgbClr val="414141"/>
                </a:solidFill>
                <a:effectLst/>
                <a:latin typeface="SourceSansPro"/>
              </a:rPr>
              <a:t>I don't know why, but i</a:t>
            </a:r>
            <a:r>
              <a:rPr lang="en-US" dirty="0"/>
              <a:t>t's actually quite different from </a:t>
            </a:r>
            <a:r>
              <a:rPr lang="en-US" b="0" i="0" dirty="0">
                <a:solidFill>
                  <a:srgbClr val="414141"/>
                </a:solidFill>
                <a:effectLst/>
                <a:latin typeface="SourceSansPro"/>
              </a:rPr>
              <a:t>Olympic to Olympic. The 2018 Winter Olympics bronze medal copper/zinc ratio is only about 9.</a:t>
            </a:r>
            <a:endParaRPr lang="en-US" dirty="0"/>
          </a:p>
          <a:p>
            <a:endParaRPr lang="en-US" dirty="0"/>
          </a:p>
        </p:txBody>
      </p:sp>
    </p:spTree>
    <p:extLst>
      <p:ext uri="{BB962C8B-B14F-4D97-AF65-F5344CB8AC3E}">
        <p14:creationId xmlns:p14="http://schemas.microsoft.com/office/powerpoint/2010/main" val="355541646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are here to serve. Our doors are always open.</a:t>
            </a:r>
          </a:p>
        </p:txBody>
      </p:sp>
    </p:spTree>
    <p:extLst>
      <p:ext uri="{BB962C8B-B14F-4D97-AF65-F5344CB8AC3E}">
        <p14:creationId xmlns:p14="http://schemas.microsoft.com/office/powerpoint/2010/main" val="280185003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Here's the main takeaways for you:</a:t>
            </a:r>
          </a:p>
        </p:txBody>
      </p:sp>
    </p:spTree>
    <p:extLst>
      <p:ext uri="{BB962C8B-B14F-4D97-AF65-F5344CB8AC3E}">
        <p14:creationId xmlns:p14="http://schemas.microsoft.com/office/powerpoint/2010/main" val="383780614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Push authors to be more careful and think deeper</a:t>
            </a:r>
          </a:p>
          <a:p>
            <a:r>
              <a:rPr lang="en-US" dirty="0"/>
              <a:t>Data reviewers are more helpful in improving the quality of the papers. That's also one of the reasons I prefer APS journals.</a:t>
            </a:r>
          </a:p>
          <a:p>
            <a:r>
              <a:rPr lang="en-US" dirty="0" err="1"/>
              <a:t>Logft</a:t>
            </a:r>
            <a:r>
              <a:rPr lang="en-US" dirty="0"/>
              <a:t> both way ft to branching or branching to ft</a:t>
            </a:r>
          </a:p>
        </p:txBody>
      </p:sp>
    </p:spTree>
    <p:extLst>
      <p:ext uri="{BB962C8B-B14F-4D97-AF65-F5344CB8AC3E}">
        <p14:creationId xmlns:p14="http://schemas.microsoft.com/office/powerpoint/2010/main" val="17914758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Nobody wants to use outdated or inaccurate databases</a:t>
            </a:r>
            <a:endParaRPr lang="en-US" dirty="0"/>
          </a:p>
        </p:txBody>
      </p:sp>
    </p:spTree>
    <p:extLst>
      <p:ext uri="{BB962C8B-B14F-4D97-AF65-F5344CB8AC3E}">
        <p14:creationId xmlns:p14="http://schemas.microsoft.com/office/powerpoint/2010/main" val="23149319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the physics background.</a:t>
            </a:r>
          </a:p>
          <a:p>
            <a:r>
              <a:rPr lang="en-US" sz="1800" b="0" i="0" u="none" strike="noStrike" baseline="0" dirty="0">
                <a:latin typeface="Times-Roman"/>
              </a:rPr>
              <a:t>With the advent of radioactive beam facilities, we are able to study nuclei far from the stability. They decay with large </a:t>
            </a:r>
            <a:r>
              <a:rPr lang="en-US" sz="1800" b="0" i="1" u="none" strike="noStrike" baseline="0" dirty="0">
                <a:latin typeface="Times-Italic"/>
              </a:rPr>
              <a:t>Q </a:t>
            </a:r>
            <a:r>
              <a:rPr lang="en-US" sz="1800" b="0" i="0" u="none" strike="noStrike" baseline="0" dirty="0">
                <a:latin typeface="Times-Roman"/>
              </a:rPr>
              <a:t>values, and many exotic decay modes open after beta decay</a:t>
            </a:r>
            <a:endParaRPr lang="en-US" dirty="0"/>
          </a:p>
        </p:txBody>
      </p:sp>
    </p:spTree>
    <p:extLst>
      <p:ext uri="{BB962C8B-B14F-4D97-AF65-F5344CB8AC3E}">
        <p14:creationId xmlns:p14="http://schemas.microsoft.com/office/powerpoint/2010/main" val="5355688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second background is about what nuclides I study.</a:t>
            </a:r>
          </a:p>
          <a:p>
            <a:r>
              <a:rPr lang="en-US" sz="1200" b="0" i="0" u="none" strike="noStrike" baseline="0" dirty="0">
                <a:latin typeface="Times-Roman"/>
              </a:rPr>
              <a:t>With the advent of radioactive beam facilities, we are able to study nuclei far from the stability. They decay with large </a:t>
            </a:r>
            <a:r>
              <a:rPr lang="en-US" sz="1200" b="0" i="1" u="none" strike="noStrike" baseline="0" dirty="0">
                <a:latin typeface="Times-Italic"/>
              </a:rPr>
              <a:t>Q </a:t>
            </a:r>
            <a:r>
              <a:rPr lang="en-US" sz="1200" b="0" i="0" u="none" strike="noStrike" baseline="0" dirty="0">
                <a:latin typeface="Times-Roman"/>
              </a:rPr>
              <a:t>values, and many exotic decay modes open after beta decay</a:t>
            </a:r>
            <a:endParaRPr lang="en-US" dirty="0"/>
          </a:p>
          <a:p>
            <a:endParaRPr lang="en-US" dirty="0"/>
          </a:p>
        </p:txBody>
      </p:sp>
    </p:spTree>
    <p:extLst>
      <p:ext uri="{BB962C8B-B14F-4D97-AF65-F5344CB8AC3E}">
        <p14:creationId xmlns:p14="http://schemas.microsoft.com/office/powerpoint/2010/main" val="15775247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Similarly on neutron-rich side, we have β minus; β-delayed γ, 1n, 2n, 3n, 4n.</a:t>
            </a:r>
            <a:endParaRPr lang="en-US" dirty="0"/>
          </a:p>
        </p:txBody>
      </p:sp>
    </p:spTree>
    <p:extLst>
      <p:ext uri="{BB962C8B-B14F-4D97-AF65-F5344CB8AC3E}">
        <p14:creationId xmlns:p14="http://schemas.microsoft.com/office/powerpoint/2010/main" val="19598894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Candidates yet to be discovered.</a:t>
            </a:r>
          </a:p>
        </p:txBody>
      </p:sp>
    </p:spTree>
    <p:extLst>
      <p:ext uri="{BB962C8B-B14F-4D97-AF65-F5344CB8AC3E}">
        <p14:creationId xmlns:p14="http://schemas.microsoft.com/office/powerpoint/2010/main" val="26303194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latin typeface="CharisSIL"/>
              </a:rPr>
              <a:t>Implanting beam ions into gas is effective in suppressing β summing or β background. Either in GADGET I </a:t>
            </a:r>
            <a:r>
              <a:rPr lang="en-US" altLang="zh-CN" sz="1800" b="0" i="0" u="none" strike="noStrike" baseline="0" dirty="0">
                <a:latin typeface="CharisSIL"/>
              </a:rPr>
              <a:t>calorimeter </a:t>
            </a:r>
            <a:r>
              <a:rPr lang="en-US" sz="1800" b="0" i="0" u="none" strike="noStrike" baseline="0" dirty="0">
                <a:latin typeface="CharisSIL"/>
              </a:rPr>
              <a:t>mode or GADGET II TPC mode. Therefore</a:t>
            </a:r>
            <a:r>
              <a:rPr lang="en-US" altLang="zh-CN" sz="1800" b="0" i="0" u="none" strike="noStrike" baseline="0" dirty="0">
                <a:latin typeface="CharisSIL"/>
              </a:rPr>
              <a:t>, it's </a:t>
            </a:r>
            <a:r>
              <a:rPr lang="en-US" sz="1800" b="0" i="0" u="none" strike="noStrike" baseline="0" dirty="0">
                <a:latin typeface="CharisSIL"/>
              </a:rPr>
              <a:t>an ideal tool to detect weak, low-energy charged particle decays.</a:t>
            </a:r>
            <a:endParaRPr lang="en-US" dirty="0"/>
          </a:p>
        </p:txBody>
      </p:sp>
    </p:spTree>
    <p:extLst>
      <p:ext uri="{BB962C8B-B14F-4D97-AF65-F5344CB8AC3E}">
        <p14:creationId xmlns:p14="http://schemas.microsoft.com/office/powerpoint/2010/main" val="2599461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1_Title">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638028" y="1238250"/>
            <a:ext cx="7489976" cy="335541"/>
          </a:xfrm>
          <a:prstGeom prst="rect">
            <a:avLst/>
          </a:prstGeom>
          <a:noFill/>
          <a:ln w="12700">
            <a:noFill/>
            <a:miter lim="800000"/>
            <a:headEnd/>
            <a:tailEnd/>
          </a:ln>
          <a:effectLst>
            <a:outerShdw blurRad="63500" dist="107763" dir="2700000" algn="ctr" rotWithShape="0">
              <a:schemeClr val="folHlink">
                <a:alpha val="74998"/>
              </a:schemeClr>
            </a:outerShdw>
          </a:effectLst>
        </p:spPr>
        <p:txBody>
          <a:bodyPr lIns="64835" tIns="32417" rIns="64835" bIns="32417">
            <a:spAutoFit/>
          </a:bodyPr>
          <a:lstStyle/>
          <a:p>
            <a:pPr defTabSz="342780" eaLnBrk="0" hangingPunct="0">
              <a:lnSpc>
                <a:spcPct val="90000"/>
              </a:lnSpc>
              <a:defRPr/>
            </a:pPr>
            <a:endParaRPr lang="en-US" sz="1950" dirty="0">
              <a:latin typeface="Helvetica" pitchFamily="-107" charset="0"/>
              <a:ea typeface="ヒラギノ角ゴ Pro W3" pitchFamily="-107" charset="-128"/>
              <a:cs typeface="Arial" charset="0"/>
            </a:endParaRPr>
          </a:p>
        </p:txBody>
      </p:sp>
      <p:sp>
        <p:nvSpPr>
          <p:cNvPr id="9" name="Subtitle 2"/>
          <p:cNvSpPr>
            <a:spLocks noGrp="1"/>
          </p:cNvSpPr>
          <p:nvPr>
            <p:ph type="subTitle" idx="1"/>
          </p:nvPr>
        </p:nvSpPr>
        <p:spPr>
          <a:xfrm>
            <a:off x="1524000" y="4071938"/>
            <a:ext cx="6096000" cy="1143000"/>
          </a:xfrm>
        </p:spPr>
        <p:txBody>
          <a:bodyPr/>
          <a:lstStyle>
            <a:lvl1pPr marL="0" indent="0" algn="ctr">
              <a:buNone/>
              <a:defRPr/>
            </a:lvl1pPr>
            <a:lvl2pPr marL="324208" indent="0" algn="ctr">
              <a:buNone/>
              <a:defRPr/>
            </a:lvl2pPr>
            <a:lvl3pPr marL="648413" indent="0" algn="ctr">
              <a:buNone/>
              <a:defRPr/>
            </a:lvl3pPr>
            <a:lvl4pPr marL="972620" indent="0" algn="ctr">
              <a:buNone/>
              <a:defRPr/>
            </a:lvl4pPr>
            <a:lvl5pPr marL="1296828" indent="0" algn="ctr">
              <a:buNone/>
              <a:defRPr/>
            </a:lvl5pPr>
            <a:lvl6pPr marL="1621034" indent="0" algn="ctr">
              <a:buNone/>
              <a:defRPr/>
            </a:lvl6pPr>
            <a:lvl7pPr marL="1945241" indent="0" algn="ctr">
              <a:buNone/>
              <a:defRPr/>
            </a:lvl7pPr>
            <a:lvl8pPr marL="2269447" indent="0" algn="ctr">
              <a:buNone/>
              <a:defRPr/>
            </a:lvl8pPr>
            <a:lvl9pPr marL="2593654" indent="0" algn="ctr">
              <a:buNone/>
              <a:defRPr/>
            </a:lvl9pPr>
          </a:lstStyle>
          <a:p>
            <a:r>
              <a:rPr lang="en-US"/>
              <a:t>Click to edit Master subtitle style</a:t>
            </a:r>
            <a:endParaRPr lang="en-US" dirty="0"/>
          </a:p>
        </p:txBody>
      </p:sp>
      <p:sp>
        <p:nvSpPr>
          <p:cNvPr id="7" name="Rectangle 2"/>
          <p:cNvSpPr>
            <a:spLocks noGrp="1" noChangeArrowheads="1"/>
          </p:cNvSpPr>
          <p:nvPr>
            <p:ph type="title"/>
          </p:nvPr>
        </p:nvSpPr>
        <p:spPr bwMode="auto">
          <a:xfrm>
            <a:off x="71442" y="3201433"/>
            <a:ext cx="9001124" cy="370313"/>
          </a:xfrm>
          <a:prstGeom prst="rect">
            <a:avLst/>
          </a:prstGeom>
          <a:noFill/>
          <a:ln w="12700">
            <a:noFill/>
            <a:miter lim="800000"/>
            <a:headEnd/>
            <a:tailEnd/>
          </a:ln>
        </p:spPr>
        <p:txBody>
          <a:bodyPr lIns="56061" tIns="22425" rIns="56061" bIns="22425"/>
          <a:lstStyle/>
          <a:p>
            <a:pPr lvl="0"/>
            <a:r>
              <a:rPr lang="en-US" dirty="0"/>
              <a:t>Click to edit Master title style</a:t>
            </a:r>
          </a:p>
        </p:txBody>
      </p:sp>
      <p:sp>
        <p:nvSpPr>
          <p:cNvPr id="6" name="TextBox 5"/>
          <p:cNvSpPr txBox="1"/>
          <p:nvPr userDrawn="1"/>
        </p:nvSpPr>
        <p:spPr>
          <a:xfrm>
            <a:off x="0" y="6387154"/>
            <a:ext cx="9144000" cy="319413"/>
          </a:xfrm>
          <a:prstGeom prst="rect">
            <a:avLst/>
          </a:prstGeom>
          <a:noFill/>
        </p:spPr>
        <p:txBody>
          <a:bodyPr wrap="square" lIns="64865" tIns="32432" rIns="64865" bIns="32432" rtlCol="0">
            <a:spAutoFit/>
          </a:bodyPr>
          <a:lstStyle/>
          <a:p>
            <a:pPr algn="ctr"/>
            <a:r>
              <a:rPr lang="en-US" sz="825" kern="1200" dirty="0">
                <a:solidFill>
                  <a:schemeClr val="tx1"/>
                </a:solidFill>
                <a:latin typeface="+mn-lt"/>
                <a:ea typeface="ヒラギノ角ゴ Pro W3"/>
                <a:cs typeface="ヒラギノ角ゴ Pro W3"/>
              </a:rPr>
              <a:t>This material is based upon work supported by the U.S. Department of Energy, Office of Science, Office of Nuclear Physics and used resources of</a:t>
            </a:r>
          </a:p>
          <a:p>
            <a:pPr algn="ctr"/>
            <a:r>
              <a:rPr lang="en-US" sz="825" kern="1200" dirty="0">
                <a:solidFill>
                  <a:schemeClr val="tx1"/>
                </a:solidFill>
                <a:latin typeface="+mn-lt"/>
                <a:ea typeface="ヒラギノ角ゴ Pro W3"/>
                <a:cs typeface="ヒラギノ角ゴ Pro W3"/>
              </a:rPr>
              <a:t>the</a:t>
            </a:r>
            <a:r>
              <a:rPr lang="en-US" sz="825" kern="1200" baseline="0" dirty="0">
                <a:solidFill>
                  <a:schemeClr val="tx1"/>
                </a:solidFill>
                <a:latin typeface="+mn-lt"/>
                <a:ea typeface="ヒラギノ角ゴ Pro W3"/>
                <a:cs typeface="ヒラギノ角ゴ Pro W3"/>
              </a:rPr>
              <a:t> </a:t>
            </a:r>
            <a:r>
              <a:rPr lang="en-US" sz="825" kern="1200" dirty="0">
                <a:solidFill>
                  <a:schemeClr val="tx1"/>
                </a:solidFill>
                <a:latin typeface="+mn-lt"/>
                <a:ea typeface="ヒラギノ角ゴ Pro W3"/>
                <a:cs typeface="ヒラギノ角ゴ Pro W3"/>
              </a:rPr>
              <a:t>Facility for Rare Isotope Beams (FRIB) Operations, which is a DOE Office of Science User Facility under Award Number DE-SC0023633.</a:t>
            </a:r>
          </a:p>
        </p:txBody>
      </p:sp>
      <p:sp>
        <p:nvSpPr>
          <p:cNvPr id="10" name="Rectangle 9"/>
          <p:cNvSpPr/>
          <p:nvPr userDrawn="1"/>
        </p:nvSpPr>
        <p:spPr>
          <a:xfrm>
            <a:off x="3011412" y="415246"/>
            <a:ext cx="2743200" cy="209994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465335AD-8813-4512-B004-BA12777B68B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1900" y="516664"/>
            <a:ext cx="1600200" cy="2043892"/>
          </a:xfrm>
          <a:prstGeom prst="rect">
            <a:avLst/>
          </a:prstGeom>
        </p:spPr>
      </p:pic>
      <p:pic>
        <p:nvPicPr>
          <p:cNvPr id="15" name="Picture 14">
            <a:extLst>
              <a:ext uri="{FF2B5EF4-FFF2-40B4-BE49-F238E27FC236}">
                <a16:creationId xmlns:a16="http://schemas.microsoft.com/office/drawing/2014/main" id="{3BF35698-5A2E-474F-A8A6-62D738E964C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65892" y="5702006"/>
            <a:ext cx="2534908" cy="555489"/>
          </a:xfrm>
          <a:prstGeom prst="rect">
            <a:avLst/>
          </a:prstGeom>
        </p:spPr>
      </p:pic>
      <p:pic>
        <p:nvPicPr>
          <p:cNvPr id="16" name="Picture 15">
            <a:extLst>
              <a:ext uri="{FF2B5EF4-FFF2-40B4-BE49-F238E27FC236}">
                <a16:creationId xmlns:a16="http://schemas.microsoft.com/office/drawing/2014/main" id="{5C06C5A6-0A1C-4FFC-A8F4-94E6520D172D}"/>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310974" y="5747343"/>
            <a:ext cx="1965626" cy="464814"/>
          </a:xfrm>
          <a:prstGeom prst="rect">
            <a:avLst/>
          </a:prstGeom>
        </p:spPr>
      </p:pic>
      <p:pic>
        <p:nvPicPr>
          <p:cNvPr id="11" name="Picture 10">
            <a:extLst>
              <a:ext uri="{FF2B5EF4-FFF2-40B4-BE49-F238E27FC236}">
                <a16:creationId xmlns:a16="http://schemas.microsoft.com/office/drawing/2014/main" id="{03DA2A18-8A41-4152-BFFB-A54556716724}"/>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046873" y="5638800"/>
            <a:ext cx="725527" cy="729897"/>
          </a:xfrm>
          <a:prstGeom prst="rect">
            <a:avLst/>
          </a:prstGeom>
        </p:spPr>
      </p:pic>
    </p:spTree>
    <p:extLst>
      <p:ext uri="{BB962C8B-B14F-4D97-AF65-F5344CB8AC3E}">
        <p14:creationId xmlns:p14="http://schemas.microsoft.com/office/powerpoint/2010/main" val="33022411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13" name="Rectangle 12"/>
          <p:cNvSpPr/>
          <p:nvPr userDrawn="1"/>
        </p:nvSpPr>
        <p:spPr>
          <a:xfrm>
            <a:off x="-12060" y="6063452"/>
            <a:ext cx="9156059" cy="822960"/>
          </a:xfrm>
          <a:prstGeom prst="rect">
            <a:avLst/>
          </a:prstGeom>
          <a:solidFill>
            <a:srgbClr val="E7E9D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7" descr="FRIB_ppt_top.jpg"/>
          <p:cNvPicPr>
            <a:picLocks noChangeAspect="1"/>
          </p:cNvPicPr>
          <p:nvPr/>
        </p:nvPicPr>
        <p:blipFill>
          <a:blip r:embed="rId2" cstate="print"/>
          <a:srcRect/>
          <a:stretch>
            <a:fillRect/>
          </a:stretch>
        </p:blipFill>
        <p:spPr bwMode="auto">
          <a:xfrm>
            <a:off x="0" y="2"/>
            <a:ext cx="9144000" cy="1003102"/>
          </a:xfrm>
          <a:prstGeom prst="rect">
            <a:avLst/>
          </a:prstGeom>
          <a:noFill/>
          <a:ln w="9525">
            <a:noFill/>
            <a:miter lim="800000"/>
            <a:headEnd/>
            <a:tailEnd/>
          </a:ln>
        </p:spPr>
      </p:pic>
      <p:sp>
        <p:nvSpPr>
          <p:cNvPr id="6" name="Text Box 5"/>
          <p:cNvSpPr txBox="1">
            <a:spLocks noChangeArrowheads="1"/>
          </p:cNvSpPr>
          <p:nvPr/>
        </p:nvSpPr>
        <p:spPr bwMode="auto">
          <a:xfrm>
            <a:off x="669779" y="1320110"/>
            <a:ext cx="7864929" cy="318498"/>
          </a:xfrm>
          <a:prstGeom prst="rect">
            <a:avLst/>
          </a:prstGeom>
          <a:noFill/>
          <a:ln w="12700">
            <a:noFill/>
            <a:miter lim="800000"/>
            <a:headEnd/>
            <a:tailEnd/>
          </a:ln>
          <a:effectLst>
            <a:outerShdw blurRad="63500" dist="107763" dir="2700000" algn="ctr" rotWithShape="0">
              <a:schemeClr val="folHlink">
                <a:alpha val="74998"/>
              </a:schemeClr>
            </a:outerShdw>
          </a:effectLst>
        </p:spPr>
        <p:txBody>
          <a:bodyPr lIns="68531" tIns="34265" rIns="68531" bIns="34265">
            <a:spAutoFit/>
          </a:bodyPr>
          <a:lstStyle/>
          <a:p>
            <a:pPr defTabSz="342780" eaLnBrk="0" hangingPunct="0">
              <a:lnSpc>
                <a:spcPct val="90000"/>
              </a:lnSpc>
              <a:defRPr/>
            </a:pPr>
            <a:endParaRPr lang="en-US" dirty="0">
              <a:latin typeface="Helvetica" pitchFamily="-107" charset="0"/>
              <a:ea typeface="ヒラギノ角ゴ Pro W3" pitchFamily="-107" charset="-128"/>
              <a:cs typeface="Arial" charset="0"/>
            </a:endParaRPr>
          </a:p>
        </p:txBody>
      </p:sp>
      <p:sp>
        <p:nvSpPr>
          <p:cNvPr id="3" name="Content Placeholder 2"/>
          <p:cNvSpPr>
            <a:spLocks noGrp="1"/>
          </p:cNvSpPr>
          <p:nvPr>
            <p:ph idx="1"/>
          </p:nvPr>
        </p:nvSpPr>
        <p:spPr>
          <a:xfrm>
            <a:off x="76200" y="1067100"/>
            <a:ext cx="8990922" cy="4937460"/>
          </a:xfrm>
        </p:spPr>
        <p:txBody>
          <a:bodyPr/>
          <a:lstStyle>
            <a:lvl3pPr>
              <a:defRPr sz="1350"/>
            </a:lvl3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itle 8"/>
          <p:cNvSpPr>
            <a:spLocks noGrp="1"/>
          </p:cNvSpPr>
          <p:nvPr>
            <p:ph type="title"/>
          </p:nvPr>
        </p:nvSpPr>
        <p:spPr>
          <a:xfrm>
            <a:off x="76200" y="343486"/>
            <a:ext cx="8991600" cy="370325"/>
          </a:xfrm>
        </p:spPr>
        <p:txBody>
          <a:bodyPr/>
          <a:lstStyle/>
          <a:p>
            <a:r>
              <a:rPr lang="en-US" dirty="0"/>
              <a:t>Click to edit Master title style</a:t>
            </a:r>
          </a:p>
        </p:txBody>
      </p:sp>
      <p:sp>
        <p:nvSpPr>
          <p:cNvPr id="8" name="Footer Placeholder 6"/>
          <p:cNvSpPr>
            <a:spLocks noGrp="1"/>
          </p:cNvSpPr>
          <p:nvPr>
            <p:ph type="ftr" sz="quarter" idx="10"/>
          </p:nvPr>
        </p:nvSpPr>
        <p:spPr>
          <a:xfrm>
            <a:off x="4572002" y="6356450"/>
            <a:ext cx="3505198" cy="364628"/>
          </a:xfrm>
        </p:spPr>
        <p:txBody>
          <a:bodyPr/>
          <a:lstStyle>
            <a:lvl1pPr algn="r" eaLnBrk="0" hangingPunct="0">
              <a:lnSpc>
                <a:spcPct val="90000"/>
              </a:lnSpc>
              <a:defRPr sz="1000" smtClean="0">
                <a:solidFill>
                  <a:srgbClr val="064308"/>
                </a:solidFill>
                <a:latin typeface="Arial"/>
                <a:ea typeface="+mn-ea"/>
                <a:cs typeface="Arial"/>
              </a:defRPr>
            </a:lvl1pPr>
          </a:lstStyle>
          <a:p>
            <a:pPr>
              <a:defRPr/>
            </a:pPr>
            <a:r>
              <a:rPr lang="en-US" dirty="0"/>
              <a:t>Lijie Sun, Seminar @ FRIB</a:t>
            </a:r>
            <a:endParaRPr lang="nl-NL" dirty="0"/>
          </a:p>
        </p:txBody>
      </p:sp>
      <p:sp>
        <p:nvSpPr>
          <p:cNvPr id="10" name="Slide Number Placeholder 4"/>
          <p:cNvSpPr>
            <a:spLocks noGrp="1"/>
          </p:cNvSpPr>
          <p:nvPr>
            <p:ph type="sldNum" sz="quarter" idx="11"/>
          </p:nvPr>
        </p:nvSpPr>
        <p:spPr/>
        <p:txBody>
          <a:bodyPr/>
          <a:lstStyle>
            <a:lvl1pPr>
              <a:defRPr sz="1000"/>
            </a:lvl1pPr>
          </a:lstStyle>
          <a:p>
            <a:pPr>
              <a:defRPr/>
            </a:pPr>
            <a:r>
              <a:rPr lang="en-US" dirty="0"/>
              <a:t>, Slide </a:t>
            </a:r>
            <a:fld id="{35AD4620-7552-4207-8973-898801ED212B}" type="slidenum">
              <a:rPr lang="en-US" smtClean="0"/>
              <a:pPr>
                <a:defRPr/>
              </a:pPr>
              <a:t>‹#›</a:t>
            </a:fld>
            <a:r>
              <a:rPr lang="en-US" dirty="0"/>
              <a:t> / 80</a:t>
            </a:r>
          </a:p>
        </p:txBody>
      </p:sp>
      <p:sp>
        <p:nvSpPr>
          <p:cNvPr id="12" name="TextBox 11">
            <a:extLst>
              <a:ext uri="{FF2B5EF4-FFF2-40B4-BE49-F238E27FC236}">
                <a16:creationId xmlns:a16="http://schemas.microsoft.com/office/drawing/2014/main" id="{1F82E54C-827D-4CDA-B159-FF75DFC5FF90}"/>
              </a:ext>
            </a:extLst>
          </p:cNvPr>
          <p:cNvSpPr txBox="1"/>
          <p:nvPr userDrawn="1"/>
        </p:nvSpPr>
        <p:spPr>
          <a:xfrm>
            <a:off x="533400" y="6153912"/>
            <a:ext cx="3869970" cy="646331"/>
          </a:xfrm>
          <a:prstGeom prst="rect">
            <a:avLst/>
          </a:prstGeom>
          <a:noFill/>
        </p:spPr>
        <p:txBody>
          <a:bodyPr wrap="none" rtlCol="0" anchor="ctr">
            <a:spAutoFit/>
          </a:bodyPr>
          <a:lstStyle/>
          <a:p>
            <a:pPr>
              <a:lnSpc>
                <a:spcPct val="100000"/>
              </a:lnSpc>
            </a:pPr>
            <a:r>
              <a:rPr lang="en-US" sz="900" b="0" kern="1200" dirty="0">
                <a:solidFill>
                  <a:schemeClr val="tx1"/>
                </a:solidFill>
                <a:latin typeface="Arial" pitchFamily="34" charset="0"/>
                <a:ea typeface="ヒラギノ角ゴ Pro W3" charset="-128"/>
                <a:cs typeface="+mn-cs"/>
              </a:rPr>
              <a:t>Facility for Rare Isotope Beams</a:t>
            </a:r>
          </a:p>
          <a:p>
            <a:pPr>
              <a:lnSpc>
                <a:spcPct val="100000"/>
              </a:lnSpc>
            </a:pPr>
            <a:r>
              <a:rPr lang="en-US" sz="900" kern="1200" dirty="0">
                <a:solidFill>
                  <a:schemeClr val="tx1"/>
                </a:solidFill>
                <a:latin typeface="Arial" pitchFamily="34" charset="0"/>
                <a:ea typeface="ヒラギノ角ゴ Pro W3" charset="-128"/>
                <a:cs typeface="+mn-cs"/>
              </a:rPr>
              <a:t>U.S. Department of Energy Office of Science | Michigan State University</a:t>
            </a:r>
          </a:p>
          <a:p>
            <a:pPr>
              <a:lnSpc>
                <a:spcPct val="100000"/>
              </a:lnSpc>
            </a:pPr>
            <a:r>
              <a:rPr lang="en-US" sz="900" kern="1200" dirty="0">
                <a:solidFill>
                  <a:schemeClr val="tx1"/>
                </a:solidFill>
                <a:latin typeface="Arial" pitchFamily="34" charset="0"/>
                <a:ea typeface="ヒラギノ角ゴ Pro W3" charset="-128"/>
                <a:cs typeface="+mn-cs"/>
              </a:rPr>
              <a:t>640 South Shaw Lane • East Lansing, MI 48824, USA</a:t>
            </a:r>
          </a:p>
          <a:p>
            <a:pPr>
              <a:lnSpc>
                <a:spcPct val="100000"/>
              </a:lnSpc>
            </a:pPr>
            <a:r>
              <a:rPr lang="en-US" sz="900" kern="1200" dirty="0">
                <a:solidFill>
                  <a:schemeClr val="tx1"/>
                </a:solidFill>
                <a:latin typeface="Arial" pitchFamily="34" charset="0"/>
                <a:ea typeface="ヒラギノ角ゴ Pro W3" charset="-128"/>
                <a:cs typeface="+mn-cs"/>
              </a:rPr>
              <a:t>frib.msu.edu</a:t>
            </a:r>
          </a:p>
        </p:txBody>
      </p:sp>
      <p:pic>
        <p:nvPicPr>
          <p:cNvPr id="14" name="Picture 13">
            <a:extLst>
              <a:ext uri="{FF2B5EF4-FFF2-40B4-BE49-F238E27FC236}">
                <a16:creationId xmlns:a16="http://schemas.microsoft.com/office/drawing/2014/main" id="{7F83FE10-D8A5-4300-97E2-7916AAE8466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6200" y="6172200"/>
            <a:ext cx="466069" cy="548640"/>
          </a:xfrm>
          <a:prstGeom prst="rect">
            <a:avLst/>
          </a:prstGeom>
        </p:spPr>
      </p:pic>
    </p:spTree>
    <p:extLst>
      <p:ext uri="{BB962C8B-B14F-4D97-AF65-F5344CB8AC3E}">
        <p14:creationId xmlns:p14="http://schemas.microsoft.com/office/powerpoint/2010/main" val="109079824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5599" y="106986"/>
            <a:ext cx="8992810" cy="424506"/>
          </a:xfrm>
          <a:prstGeom prst="rect">
            <a:avLst/>
          </a:prstGeom>
          <a:noFill/>
          <a:ln w="12700">
            <a:noFill/>
            <a:miter lim="800000"/>
            <a:headEnd/>
            <a:tailEnd/>
          </a:ln>
        </p:spPr>
        <p:txBody>
          <a:bodyPr vert="horz" wrap="square" lIns="56076" tIns="22431" rIns="56076" bIns="22431" numCol="1" anchor="ctr" anchorCtr="0" compatLnSpc="1">
            <a:prstTxWarp prst="textNoShape">
              <a:avLst/>
            </a:prstTxWarp>
            <a:spAutoFit/>
          </a:bodyPr>
          <a:lstStyle/>
          <a:p>
            <a:pPr lvl="0"/>
            <a:r>
              <a:rPr lang="en-US" dirty="0"/>
              <a:t>Click to edit Master title style</a:t>
            </a:r>
          </a:p>
        </p:txBody>
      </p:sp>
      <p:sp>
        <p:nvSpPr>
          <p:cNvPr id="1027" name="Rectangle 6"/>
          <p:cNvSpPr>
            <a:spLocks noGrp="1" noChangeArrowheads="1"/>
          </p:cNvSpPr>
          <p:nvPr>
            <p:ph type="body" idx="1"/>
          </p:nvPr>
        </p:nvSpPr>
        <p:spPr bwMode="auto">
          <a:xfrm>
            <a:off x="75599" y="1067100"/>
            <a:ext cx="8992810" cy="502741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Footer Placeholder 6"/>
          <p:cNvSpPr>
            <a:spLocks noGrp="1"/>
          </p:cNvSpPr>
          <p:nvPr>
            <p:ph type="ftr" sz="quarter" idx="3"/>
          </p:nvPr>
        </p:nvSpPr>
        <p:spPr>
          <a:xfrm>
            <a:off x="3979571" y="6356450"/>
            <a:ext cx="4097629" cy="364628"/>
          </a:xfrm>
          <a:prstGeom prst="rect">
            <a:avLst/>
          </a:prstGeom>
        </p:spPr>
        <p:txBody>
          <a:bodyPr lIns="0" tIns="45712" rIns="0" bIns="45712" anchor="b"/>
          <a:lstStyle>
            <a:lvl1pPr algn="r" eaLnBrk="0" hangingPunct="0">
              <a:lnSpc>
                <a:spcPct val="90000"/>
              </a:lnSpc>
              <a:defRPr sz="1000" smtClean="0">
                <a:solidFill>
                  <a:srgbClr val="064308"/>
                </a:solidFill>
                <a:latin typeface="Arial"/>
                <a:ea typeface="+mn-ea"/>
                <a:cs typeface="Arial"/>
              </a:defRPr>
            </a:lvl1pPr>
          </a:lstStyle>
          <a:p>
            <a:pPr>
              <a:defRPr/>
            </a:pPr>
            <a:r>
              <a:rPr lang="en-US" altLang="zh-CN" dirty="0"/>
              <a:t>Lijie Sun, Seminar @ FRIB</a:t>
            </a:r>
            <a:endParaRPr lang="en-US" dirty="0"/>
          </a:p>
        </p:txBody>
      </p:sp>
      <p:sp>
        <p:nvSpPr>
          <p:cNvPr id="9" name="Slide Number Placeholder 4"/>
          <p:cNvSpPr>
            <a:spLocks noGrp="1"/>
          </p:cNvSpPr>
          <p:nvPr>
            <p:ph type="sldNum" sz="quarter" idx="4"/>
          </p:nvPr>
        </p:nvSpPr>
        <p:spPr>
          <a:xfrm>
            <a:off x="8077200" y="6356450"/>
            <a:ext cx="990600" cy="364628"/>
          </a:xfrm>
          <a:prstGeom prst="rect">
            <a:avLst/>
          </a:prstGeom>
        </p:spPr>
        <p:txBody>
          <a:bodyPr vert="horz" wrap="square" lIns="0" tIns="45712" rIns="0" bIns="45712" numCol="1" anchor="b" anchorCtr="0" compatLnSpc="1">
            <a:prstTxWarp prst="textNoShape">
              <a:avLst/>
            </a:prstTxWarp>
          </a:bodyPr>
          <a:lstStyle>
            <a:lvl1pPr eaLnBrk="0" hangingPunct="0">
              <a:lnSpc>
                <a:spcPct val="90000"/>
              </a:lnSpc>
              <a:defRPr sz="900">
                <a:solidFill>
                  <a:srgbClr val="064308"/>
                </a:solidFill>
                <a:ea typeface="ヒラギノ角ゴ Pro W3" charset="-128"/>
                <a:cs typeface="+mn-cs"/>
              </a:defRPr>
            </a:lvl1pPr>
          </a:lstStyle>
          <a:p>
            <a:pPr>
              <a:defRPr/>
            </a:pPr>
            <a:r>
              <a:rPr lang="en-US" dirty="0"/>
              <a:t>, </a:t>
            </a:r>
            <a:r>
              <a:rPr lang="en-US" sz="1000" dirty="0"/>
              <a:t>Slide </a:t>
            </a:r>
            <a:fld id="{D30A2C6D-39BC-4576-856C-8743CF76CCF1}" type="slidenum">
              <a:rPr lang="en-US" sz="1000" smtClean="0"/>
              <a:pPr>
                <a:defRPr/>
              </a:pPr>
              <a:t>‹#›</a:t>
            </a:fld>
            <a:r>
              <a:rPr lang="en-US" sz="1000" dirty="0"/>
              <a:t> / 80</a:t>
            </a:r>
            <a:endParaRPr lang="en-US" dirty="0"/>
          </a:p>
        </p:txBody>
      </p:sp>
    </p:spTree>
    <p:extLst>
      <p:ext uri="{BB962C8B-B14F-4D97-AF65-F5344CB8AC3E}">
        <p14:creationId xmlns:p14="http://schemas.microsoft.com/office/powerpoint/2010/main" val="3239425277"/>
      </p:ext>
    </p:extLst>
  </p:cSld>
  <p:clrMap bg1="lt1" tx1="dk1" bg2="lt2" tx2="dk2" accent1="accent1" accent2="accent2" accent3="accent3" accent4="accent4" accent5="accent5" accent6="accent6" hlink="hlink" folHlink="folHlink"/>
  <p:sldLayoutIdLst>
    <p:sldLayoutId id="2147484011" r:id="rId1"/>
    <p:sldLayoutId id="2147484012" r:id="rId2"/>
  </p:sldLayoutIdLst>
  <p:hf hdr="0" dt="0"/>
  <p:txStyles>
    <p:titleStyle>
      <a:lvl1pPr algn="ctr" defTabSz="602528" rtl="0" eaLnBrk="1" fontAlgn="base" hangingPunct="1">
        <a:lnSpc>
          <a:spcPct val="88000"/>
        </a:lnSpc>
        <a:spcBef>
          <a:spcPct val="0"/>
        </a:spcBef>
        <a:spcAft>
          <a:spcPct val="0"/>
        </a:spcAft>
        <a:defRPr sz="2800" b="1">
          <a:solidFill>
            <a:srgbClr val="064308"/>
          </a:solidFill>
          <a:latin typeface="Arial" charset="0"/>
          <a:ea typeface="ＭＳ Ｐゴシック" pitchFamily="-65" charset="-128"/>
          <a:cs typeface="ＭＳ Ｐゴシック" pitchFamily="-65" charset="-128"/>
        </a:defRPr>
      </a:lvl1pPr>
      <a:lvl2pPr algn="ctr" defTabSz="602528" rtl="0" eaLnBrk="1" fontAlgn="base" hangingPunct="1">
        <a:lnSpc>
          <a:spcPct val="88000"/>
        </a:lnSpc>
        <a:spcBef>
          <a:spcPct val="0"/>
        </a:spcBef>
        <a:spcAft>
          <a:spcPct val="0"/>
        </a:spcAft>
        <a:defRPr sz="2400" b="1">
          <a:solidFill>
            <a:srgbClr val="064308"/>
          </a:solidFill>
          <a:latin typeface="Arial" charset="0"/>
          <a:ea typeface="ＭＳ Ｐゴシック" pitchFamily="-65" charset="-128"/>
          <a:cs typeface="ＭＳ Ｐゴシック" pitchFamily="-65" charset="-128"/>
        </a:defRPr>
      </a:lvl2pPr>
      <a:lvl3pPr algn="ctr" defTabSz="602528" rtl="0" eaLnBrk="1" fontAlgn="base" hangingPunct="1">
        <a:lnSpc>
          <a:spcPct val="88000"/>
        </a:lnSpc>
        <a:spcBef>
          <a:spcPct val="0"/>
        </a:spcBef>
        <a:spcAft>
          <a:spcPct val="0"/>
        </a:spcAft>
        <a:defRPr sz="2400" b="1">
          <a:solidFill>
            <a:srgbClr val="064308"/>
          </a:solidFill>
          <a:latin typeface="Arial" charset="0"/>
          <a:ea typeface="ＭＳ Ｐゴシック" pitchFamily="-65" charset="-128"/>
          <a:cs typeface="ＭＳ Ｐゴシック" pitchFamily="-65" charset="-128"/>
        </a:defRPr>
      </a:lvl3pPr>
      <a:lvl4pPr algn="ctr" defTabSz="602528" rtl="0" eaLnBrk="1" fontAlgn="base" hangingPunct="1">
        <a:lnSpc>
          <a:spcPct val="88000"/>
        </a:lnSpc>
        <a:spcBef>
          <a:spcPct val="0"/>
        </a:spcBef>
        <a:spcAft>
          <a:spcPct val="0"/>
        </a:spcAft>
        <a:defRPr sz="2400" b="1">
          <a:solidFill>
            <a:srgbClr val="064308"/>
          </a:solidFill>
          <a:latin typeface="Arial" charset="0"/>
          <a:ea typeface="ＭＳ Ｐゴシック" pitchFamily="-65" charset="-128"/>
          <a:cs typeface="ＭＳ Ｐゴシック" pitchFamily="-65" charset="-128"/>
        </a:defRPr>
      </a:lvl4pPr>
      <a:lvl5pPr algn="ctr" defTabSz="602528" rtl="0" eaLnBrk="1" fontAlgn="base" hangingPunct="1">
        <a:lnSpc>
          <a:spcPct val="88000"/>
        </a:lnSpc>
        <a:spcBef>
          <a:spcPct val="0"/>
        </a:spcBef>
        <a:spcAft>
          <a:spcPct val="0"/>
        </a:spcAft>
        <a:defRPr sz="2400" b="1">
          <a:solidFill>
            <a:srgbClr val="064308"/>
          </a:solidFill>
          <a:latin typeface="Arial" charset="0"/>
          <a:ea typeface="ＭＳ Ｐゴシック" pitchFamily="-65" charset="-128"/>
          <a:cs typeface="ＭＳ Ｐゴシック" pitchFamily="-65" charset="-128"/>
        </a:defRPr>
      </a:lvl5pPr>
      <a:lvl6pPr marL="342810" algn="ctr" defTabSz="605871" rtl="0" eaLnBrk="1" fontAlgn="base" hangingPunct="1">
        <a:lnSpc>
          <a:spcPct val="88000"/>
        </a:lnSpc>
        <a:spcBef>
          <a:spcPct val="0"/>
        </a:spcBef>
        <a:spcAft>
          <a:spcPct val="0"/>
        </a:spcAft>
        <a:defRPr sz="2400" b="1">
          <a:solidFill>
            <a:srgbClr val="064308"/>
          </a:solidFill>
          <a:latin typeface="Arial" charset="0"/>
          <a:ea typeface="Arial" charset="0"/>
          <a:cs typeface="Arial" charset="0"/>
        </a:defRPr>
      </a:lvl6pPr>
      <a:lvl7pPr marL="685622" algn="ctr" defTabSz="605871" rtl="0" eaLnBrk="1" fontAlgn="base" hangingPunct="1">
        <a:lnSpc>
          <a:spcPct val="88000"/>
        </a:lnSpc>
        <a:spcBef>
          <a:spcPct val="0"/>
        </a:spcBef>
        <a:spcAft>
          <a:spcPct val="0"/>
        </a:spcAft>
        <a:defRPr sz="2400" b="1">
          <a:solidFill>
            <a:srgbClr val="064308"/>
          </a:solidFill>
          <a:latin typeface="Arial" charset="0"/>
          <a:ea typeface="Arial" charset="0"/>
          <a:cs typeface="Arial" charset="0"/>
        </a:defRPr>
      </a:lvl7pPr>
      <a:lvl8pPr marL="1028431" algn="ctr" defTabSz="605871" rtl="0" eaLnBrk="1" fontAlgn="base" hangingPunct="1">
        <a:lnSpc>
          <a:spcPct val="88000"/>
        </a:lnSpc>
        <a:spcBef>
          <a:spcPct val="0"/>
        </a:spcBef>
        <a:spcAft>
          <a:spcPct val="0"/>
        </a:spcAft>
        <a:defRPr sz="2400" b="1">
          <a:solidFill>
            <a:srgbClr val="064308"/>
          </a:solidFill>
          <a:latin typeface="Arial" charset="0"/>
          <a:ea typeface="Arial" charset="0"/>
          <a:cs typeface="Arial" charset="0"/>
        </a:defRPr>
      </a:lvl8pPr>
      <a:lvl9pPr marL="1371242" algn="ctr" defTabSz="605871" rtl="0" eaLnBrk="1" fontAlgn="base" hangingPunct="1">
        <a:lnSpc>
          <a:spcPct val="88000"/>
        </a:lnSpc>
        <a:spcBef>
          <a:spcPct val="0"/>
        </a:spcBef>
        <a:spcAft>
          <a:spcPct val="0"/>
        </a:spcAft>
        <a:defRPr sz="2400" b="1">
          <a:solidFill>
            <a:srgbClr val="064308"/>
          </a:solidFill>
          <a:latin typeface="Arial" charset="0"/>
          <a:ea typeface="Arial" charset="0"/>
          <a:cs typeface="Arial" charset="0"/>
        </a:defRPr>
      </a:lvl9pPr>
    </p:titleStyle>
    <p:bodyStyle>
      <a:lvl1pPr marL="135146" indent="-135146" algn="l" defTabSz="602528" rtl="0" eaLnBrk="1" fontAlgn="base" hangingPunct="1">
        <a:lnSpc>
          <a:spcPct val="90000"/>
        </a:lnSpc>
        <a:spcBef>
          <a:spcPts val="905"/>
        </a:spcBef>
        <a:spcAft>
          <a:spcPct val="0"/>
        </a:spcAft>
        <a:buSzPct val="100000"/>
        <a:buFont typeface="Wingdings" pitchFamily="2" charset="2"/>
        <a:buChar char="§"/>
        <a:defRPr sz="2400">
          <a:solidFill>
            <a:srgbClr val="064308"/>
          </a:solidFill>
          <a:latin typeface="Arial" charset="0"/>
          <a:ea typeface="ＭＳ Ｐゴシック" pitchFamily="-65" charset="-128"/>
          <a:cs typeface="ＭＳ Ｐゴシック" pitchFamily="-65" charset="-128"/>
        </a:defRPr>
      </a:lvl1pPr>
      <a:lvl2pPr marL="272546" indent="-113749" algn="l" defTabSz="602528" rtl="0" eaLnBrk="1" fontAlgn="base" hangingPunct="1">
        <a:lnSpc>
          <a:spcPct val="90000"/>
        </a:lnSpc>
        <a:spcBef>
          <a:spcPts val="151"/>
        </a:spcBef>
        <a:spcAft>
          <a:spcPct val="0"/>
        </a:spcAft>
        <a:buSzPct val="100000"/>
        <a:buFont typeface="Arial" pitchFamily="34" charset="0"/>
        <a:buChar char="•"/>
        <a:defRPr sz="2000">
          <a:solidFill>
            <a:schemeClr val="tx1"/>
          </a:solidFill>
          <a:latin typeface="Arial" charset="0"/>
          <a:ea typeface="ＭＳ Ｐゴシック" charset="-128"/>
          <a:cs typeface="ＭＳ Ｐゴシック"/>
        </a:defRPr>
      </a:lvl2pPr>
      <a:lvl3pPr marL="443731" indent="-120505" algn="l" defTabSz="602528" rtl="0" eaLnBrk="1" fontAlgn="base" hangingPunct="1">
        <a:lnSpc>
          <a:spcPct val="90000"/>
        </a:lnSpc>
        <a:spcBef>
          <a:spcPts val="151"/>
        </a:spcBef>
        <a:spcAft>
          <a:spcPct val="0"/>
        </a:spcAft>
        <a:buSzPct val="100000"/>
        <a:buFont typeface="Lucida Grande" charset="0"/>
        <a:buChar char="»"/>
        <a:defRPr>
          <a:solidFill>
            <a:schemeClr val="tx1"/>
          </a:solidFill>
          <a:latin typeface="Arial" charset="0"/>
          <a:ea typeface="ヒラギノ角ゴ Pro W3" pitchFamily="-111" charset="-128"/>
          <a:cs typeface="ヒラギノ角ゴ Pro W3" pitchFamily="-111" charset="-128"/>
        </a:defRPr>
      </a:lvl3pPr>
      <a:lvl4pPr marL="546218" indent="-100234" algn="l" defTabSz="602528" rtl="0" eaLnBrk="1" fontAlgn="base" hangingPunct="1">
        <a:lnSpc>
          <a:spcPct val="90000"/>
        </a:lnSpc>
        <a:spcBef>
          <a:spcPts val="151"/>
        </a:spcBef>
        <a:spcAft>
          <a:spcPct val="0"/>
        </a:spcAft>
        <a:buClr>
          <a:srgbClr val="999999"/>
        </a:buClr>
        <a:buSzPct val="100000"/>
        <a:buFont typeface="Arial" pitchFamily="34" charset="0"/>
        <a:buChar char="•"/>
        <a:defRPr sz="1200">
          <a:solidFill>
            <a:schemeClr val="tx1"/>
          </a:solidFill>
          <a:latin typeface="+mn-lt"/>
          <a:ea typeface="ヒラギノ角ゴ Pro W3" pitchFamily="-111" charset="-128"/>
          <a:cs typeface="ヒラギノ角ゴ Pro W3"/>
        </a:defRPr>
      </a:lvl4pPr>
      <a:lvl5pPr marL="752315" indent="-135146" algn="l" defTabSz="602528" rtl="0" eaLnBrk="1" fontAlgn="base" hangingPunct="1">
        <a:lnSpc>
          <a:spcPct val="90000"/>
        </a:lnSpc>
        <a:spcBef>
          <a:spcPts val="151"/>
        </a:spcBef>
        <a:spcAft>
          <a:spcPct val="0"/>
        </a:spcAft>
        <a:buClr>
          <a:srgbClr val="999999"/>
        </a:buClr>
        <a:buSzPct val="100000"/>
        <a:buFont typeface="Lucida Grande" charset="0"/>
        <a:buChar char="»"/>
        <a:defRPr sz="1050">
          <a:solidFill>
            <a:schemeClr val="tx1"/>
          </a:solidFill>
          <a:latin typeface="+mn-lt"/>
          <a:ea typeface="ヒラギノ角ゴ Pro W3" pitchFamily="-111" charset="-128"/>
          <a:cs typeface="ヒラギノ角ゴ Pro W3"/>
        </a:defRPr>
      </a:lvl5pPr>
      <a:lvl6pPr marL="1667630" indent="-113080" algn="l" defTabSz="605871" rtl="0" eaLnBrk="1" fontAlgn="base" hangingPunct="1">
        <a:lnSpc>
          <a:spcPct val="90000"/>
        </a:lnSpc>
        <a:spcBef>
          <a:spcPct val="10000"/>
        </a:spcBef>
        <a:spcAft>
          <a:spcPct val="0"/>
        </a:spcAft>
        <a:buSzPct val="100000"/>
        <a:buChar char="–"/>
        <a:defRPr sz="975">
          <a:solidFill>
            <a:schemeClr val="tx1"/>
          </a:solidFill>
          <a:latin typeface="Helvetica" charset="0"/>
          <a:ea typeface="+mn-ea"/>
          <a:cs typeface="+mn-cs"/>
        </a:defRPr>
      </a:lvl6pPr>
      <a:lvl7pPr marL="2010443" indent="-113080" algn="l" defTabSz="605871" rtl="0" eaLnBrk="1" fontAlgn="base" hangingPunct="1">
        <a:lnSpc>
          <a:spcPct val="90000"/>
        </a:lnSpc>
        <a:spcBef>
          <a:spcPct val="10000"/>
        </a:spcBef>
        <a:spcAft>
          <a:spcPct val="0"/>
        </a:spcAft>
        <a:buSzPct val="100000"/>
        <a:buChar char="–"/>
        <a:defRPr sz="975">
          <a:solidFill>
            <a:schemeClr val="tx1"/>
          </a:solidFill>
          <a:latin typeface="Helvetica" charset="0"/>
          <a:ea typeface="+mn-ea"/>
          <a:cs typeface="+mn-cs"/>
        </a:defRPr>
      </a:lvl7pPr>
      <a:lvl8pPr marL="2353254" indent="-113080" algn="l" defTabSz="605871" rtl="0" eaLnBrk="1" fontAlgn="base" hangingPunct="1">
        <a:lnSpc>
          <a:spcPct val="90000"/>
        </a:lnSpc>
        <a:spcBef>
          <a:spcPct val="10000"/>
        </a:spcBef>
        <a:spcAft>
          <a:spcPct val="0"/>
        </a:spcAft>
        <a:buSzPct val="100000"/>
        <a:buChar char="–"/>
        <a:defRPr sz="975">
          <a:solidFill>
            <a:schemeClr val="tx1"/>
          </a:solidFill>
          <a:latin typeface="Helvetica" charset="0"/>
          <a:ea typeface="+mn-ea"/>
          <a:cs typeface="+mn-cs"/>
        </a:defRPr>
      </a:lvl8pPr>
      <a:lvl9pPr marL="2696064" indent="-113080" algn="l" defTabSz="605871" rtl="0" eaLnBrk="1" fontAlgn="base" hangingPunct="1">
        <a:lnSpc>
          <a:spcPct val="90000"/>
        </a:lnSpc>
        <a:spcBef>
          <a:spcPct val="10000"/>
        </a:spcBef>
        <a:spcAft>
          <a:spcPct val="0"/>
        </a:spcAft>
        <a:buSzPct val="100000"/>
        <a:buChar char="–"/>
        <a:defRPr sz="975">
          <a:solidFill>
            <a:schemeClr val="tx1"/>
          </a:solidFill>
          <a:latin typeface="Helvetica" charset="0"/>
          <a:ea typeface="+mn-ea"/>
          <a:cs typeface="+mn-cs"/>
        </a:defRPr>
      </a:lvl9pPr>
    </p:bodyStyle>
    <p:otherStyle>
      <a:defPPr>
        <a:defRPr lang="en-US"/>
      </a:defPPr>
      <a:lvl1pPr marL="0" algn="l" defTabSz="685622" rtl="0" eaLnBrk="1" latinLnBrk="0" hangingPunct="1">
        <a:defRPr sz="1350" kern="1200">
          <a:solidFill>
            <a:schemeClr val="tx1"/>
          </a:solidFill>
          <a:latin typeface="+mn-lt"/>
          <a:ea typeface="+mn-ea"/>
          <a:cs typeface="+mn-cs"/>
        </a:defRPr>
      </a:lvl1pPr>
      <a:lvl2pPr marL="342810" algn="l" defTabSz="685622" rtl="0" eaLnBrk="1" latinLnBrk="0" hangingPunct="1">
        <a:defRPr sz="1350" kern="1200">
          <a:solidFill>
            <a:schemeClr val="tx1"/>
          </a:solidFill>
          <a:latin typeface="+mn-lt"/>
          <a:ea typeface="+mn-ea"/>
          <a:cs typeface="+mn-cs"/>
        </a:defRPr>
      </a:lvl2pPr>
      <a:lvl3pPr marL="685622" algn="l" defTabSz="685622" rtl="0" eaLnBrk="1" latinLnBrk="0" hangingPunct="1">
        <a:defRPr sz="1350" kern="1200">
          <a:solidFill>
            <a:schemeClr val="tx1"/>
          </a:solidFill>
          <a:latin typeface="+mn-lt"/>
          <a:ea typeface="+mn-ea"/>
          <a:cs typeface="+mn-cs"/>
        </a:defRPr>
      </a:lvl3pPr>
      <a:lvl4pPr marL="1028431" algn="l" defTabSz="685622" rtl="0" eaLnBrk="1" latinLnBrk="0" hangingPunct="1">
        <a:defRPr sz="1350" kern="1200">
          <a:solidFill>
            <a:schemeClr val="tx1"/>
          </a:solidFill>
          <a:latin typeface="+mn-lt"/>
          <a:ea typeface="+mn-ea"/>
          <a:cs typeface="+mn-cs"/>
        </a:defRPr>
      </a:lvl4pPr>
      <a:lvl5pPr marL="1371242" algn="l" defTabSz="685622" rtl="0" eaLnBrk="1" latinLnBrk="0" hangingPunct="1">
        <a:defRPr sz="1350" kern="1200">
          <a:solidFill>
            <a:schemeClr val="tx1"/>
          </a:solidFill>
          <a:latin typeface="+mn-lt"/>
          <a:ea typeface="+mn-ea"/>
          <a:cs typeface="+mn-cs"/>
        </a:defRPr>
      </a:lvl5pPr>
      <a:lvl6pPr marL="1714055" algn="l" defTabSz="685622" rtl="0" eaLnBrk="1" latinLnBrk="0" hangingPunct="1">
        <a:defRPr sz="1350" kern="1200">
          <a:solidFill>
            <a:schemeClr val="tx1"/>
          </a:solidFill>
          <a:latin typeface="+mn-lt"/>
          <a:ea typeface="+mn-ea"/>
          <a:cs typeface="+mn-cs"/>
        </a:defRPr>
      </a:lvl6pPr>
      <a:lvl7pPr marL="2056865" algn="l" defTabSz="685622" rtl="0" eaLnBrk="1" latinLnBrk="0" hangingPunct="1">
        <a:defRPr sz="1350" kern="1200">
          <a:solidFill>
            <a:schemeClr val="tx1"/>
          </a:solidFill>
          <a:latin typeface="+mn-lt"/>
          <a:ea typeface="+mn-ea"/>
          <a:cs typeface="+mn-cs"/>
        </a:defRPr>
      </a:lvl7pPr>
      <a:lvl8pPr marL="2399675" algn="l" defTabSz="685622" rtl="0" eaLnBrk="1" latinLnBrk="0" hangingPunct="1">
        <a:defRPr sz="1350" kern="1200">
          <a:solidFill>
            <a:schemeClr val="tx1"/>
          </a:solidFill>
          <a:latin typeface="+mn-lt"/>
          <a:ea typeface="+mn-ea"/>
          <a:cs typeface="+mn-cs"/>
        </a:defRPr>
      </a:lvl8pPr>
      <a:lvl9pPr marL="2742485" algn="l" defTabSz="685622"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2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41.png"/></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41.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42.png"/><Relationship Id="rId4" Type="http://schemas.openxmlformats.org/officeDocument/2006/relationships/image" Target="../media/image41.png"/></Relationships>
</file>

<file path=ppt/slides/_rels/slide31.xml.rels><?xml version="1.0" encoding="UTF-8" standalone="yes"?>
<Relationships xmlns="http://schemas.openxmlformats.org/package/2006/relationships"><Relationship Id="rId3" Type="http://schemas.openxmlformats.org/officeDocument/2006/relationships/image" Target="../media/image280.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90.png"/></Relationships>
</file>

<file path=ppt/slides/_rels/slide32.xml.rels><?xml version="1.0" encoding="UTF-8" standalone="yes"?>
<Relationships xmlns="http://schemas.openxmlformats.org/package/2006/relationships"><Relationship Id="rId3" Type="http://schemas.openxmlformats.org/officeDocument/2006/relationships/image" Target="../media/image440.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47.png"/><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0.png"/><Relationship Id="rId1" Type="http://schemas.openxmlformats.org/officeDocument/2006/relationships/slideLayout" Target="../slideLayouts/slideLayout2.xml"/><Relationship Id="rId5" Type="http://schemas.openxmlformats.org/officeDocument/2006/relationships/image" Target="../media/image105.png"/><Relationship Id="rId4" Type="http://schemas.openxmlformats.org/officeDocument/2006/relationships/image" Target="../media/image104.png"/></Relationships>
</file>

<file path=ppt/slides/_rels/slide36.xml.rels><?xml version="1.0" encoding="UTF-8" standalone="yes"?>
<Relationships xmlns="http://schemas.openxmlformats.org/package/2006/relationships"><Relationship Id="rId8" Type="http://schemas.openxmlformats.org/officeDocument/2006/relationships/image" Target="../media/image108.png"/><Relationship Id="rId3" Type="http://schemas.openxmlformats.org/officeDocument/2006/relationships/image" Target="../media/image1020.png"/><Relationship Id="rId7" Type="http://schemas.openxmlformats.org/officeDocument/2006/relationships/image" Target="../media/image107.png"/><Relationship Id="rId2" Type="http://schemas.openxmlformats.org/officeDocument/2006/relationships/image" Target="../media/image104.png"/><Relationship Id="rId1" Type="http://schemas.openxmlformats.org/officeDocument/2006/relationships/slideLayout" Target="../slideLayouts/slideLayout2.xml"/><Relationship Id="rId6" Type="http://schemas.openxmlformats.org/officeDocument/2006/relationships/image" Target="../media/image105.png"/><Relationship Id="rId5" Type="http://schemas.openxmlformats.org/officeDocument/2006/relationships/image" Target="../media/image103.png"/><Relationship Id="rId10" Type="http://schemas.openxmlformats.org/officeDocument/2006/relationships/image" Target="../media/image110.png"/><Relationship Id="rId4" Type="http://schemas.openxmlformats.org/officeDocument/2006/relationships/image" Target="../media/image106.png"/><Relationship Id="rId9" Type="http://schemas.openxmlformats.org/officeDocument/2006/relationships/image" Target="../media/image109.png"/></Relationships>
</file>

<file path=ppt/slides/_rels/slide3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3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4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xml"/><Relationship Id="rId5" Type="http://schemas.openxmlformats.org/officeDocument/2006/relationships/image" Target="../media/image64.png"/><Relationship Id="rId4" Type="http://schemas.openxmlformats.org/officeDocument/2006/relationships/image" Target="../media/image63.png"/></Relationships>
</file>

<file path=ppt/slides/_rels/slide4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66.png"/></Relationships>
</file>

<file path=ppt/slides/_rels/slide4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66.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68.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52.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5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50.png"/><Relationship Id="rId2" Type="http://schemas.openxmlformats.org/officeDocument/2006/relationships/image" Target="../media/image123.png"/><Relationship Id="rId1" Type="http://schemas.openxmlformats.org/officeDocument/2006/relationships/slideLayout" Target="../slideLayouts/slideLayout2.xml"/><Relationship Id="rId6" Type="http://schemas.openxmlformats.org/officeDocument/2006/relationships/image" Target="../media/image73.png"/><Relationship Id="rId5" Type="http://schemas.openxmlformats.org/officeDocument/2006/relationships/image" Target="../media/image570.png"/><Relationship Id="rId4" Type="http://schemas.openxmlformats.org/officeDocument/2006/relationships/image" Target="../media/image560.png"/></Relationships>
</file>

<file path=ppt/slides/_rels/slide55.xml.rels><?xml version="1.0" encoding="UTF-8" standalone="yes"?>
<Relationships xmlns="http://schemas.openxmlformats.org/package/2006/relationships"><Relationship Id="rId3" Type="http://schemas.openxmlformats.org/officeDocument/2006/relationships/image" Target="../media/image690.png"/><Relationship Id="rId2" Type="http://schemas.openxmlformats.org/officeDocument/2006/relationships/image" Target="../media/image75.png"/><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5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58.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image" Target="../media/image78.png"/><Relationship Id="rId7" Type="http://schemas.openxmlformats.org/officeDocument/2006/relationships/image" Target="../media/image82.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jpg"/></Relationships>
</file>

<file path=ppt/slides/_rels/slide62.xml.rels><?xml version="1.0" encoding="UTF-8" standalone="yes"?>
<Relationships xmlns="http://schemas.openxmlformats.org/package/2006/relationships"><Relationship Id="rId3" Type="http://schemas.openxmlformats.org/officeDocument/2006/relationships/image" Target="../media/image85.png"/><Relationship Id="rId7" Type="http://schemas.openxmlformats.org/officeDocument/2006/relationships/image" Target="../media/image38.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jpg"/></Relationships>
</file>

<file path=ppt/slides/_rels/slide6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900.png"/><Relationship Id="rId4" Type="http://schemas.openxmlformats.org/officeDocument/2006/relationships/image" Target="../media/image95.png"/></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96.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97.jp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image" Target="../media/image98.jp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101.png"/></Relationships>
</file>

<file path=ppt/slides/_rels/slide75.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111.png"/><Relationship Id="rId5" Type="http://schemas.openxmlformats.org/officeDocument/2006/relationships/image" Target="../media/image102.jpeg"/><Relationship Id="rId4" Type="http://schemas.openxmlformats.org/officeDocument/2006/relationships/image" Target="../media/image101.png"/></Relationships>
</file>

<file path=ppt/slides/_rels/slide76.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99.jp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image" Target="../media/image113.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115.jp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116.jpg"/></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19.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121.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ubtitle 6"/>
          <p:cNvSpPr>
            <a:spLocks noGrp="1"/>
          </p:cNvSpPr>
          <p:nvPr>
            <p:ph type="subTitle" idx="1"/>
          </p:nvPr>
        </p:nvSpPr>
        <p:spPr>
          <a:xfrm>
            <a:off x="1524000" y="3657600"/>
            <a:ext cx="6096000" cy="1143000"/>
          </a:xfrm>
        </p:spPr>
        <p:txBody>
          <a:bodyPr/>
          <a:lstStyle/>
          <a:p>
            <a:r>
              <a:rPr lang="en-US" sz="2600" dirty="0"/>
              <a:t>Lijie Sun</a:t>
            </a:r>
          </a:p>
          <a:p>
            <a:r>
              <a:rPr lang="en-US" sz="2000" dirty="0"/>
              <a:t>October 30, 2024</a:t>
            </a:r>
          </a:p>
        </p:txBody>
      </p:sp>
      <p:sp>
        <p:nvSpPr>
          <p:cNvPr id="9219" name="Title 5"/>
          <p:cNvSpPr>
            <a:spLocks noGrp="1"/>
          </p:cNvSpPr>
          <p:nvPr>
            <p:ph type="title"/>
          </p:nvPr>
        </p:nvSpPr>
        <p:spPr>
          <a:xfrm>
            <a:off x="71442" y="2895600"/>
            <a:ext cx="9001124" cy="476175"/>
          </a:xfrm>
        </p:spPr>
        <p:txBody>
          <a:bodyPr/>
          <a:lstStyle/>
          <a:p>
            <a:pPr>
              <a:lnSpc>
                <a:spcPct val="100000"/>
              </a:lnSpc>
            </a:pPr>
            <a:r>
              <a:rPr lang="en-US" altLang="zh-CN" dirty="0"/>
              <a:t>Nuclear Structure and Decay</a:t>
            </a:r>
            <a:endParaRPr lang="en-US" dirty="0"/>
          </a:p>
        </p:txBody>
      </p:sp>
      <p:pic>
        <p:nvPicPr>
          <p:cNvPr id="4" name="Picture 4" descr="🤗 Smiling Face With Open Hands Emoji, Hug Emoji, Hugging Emoji">
            <a:extLst>
              <a:ext uri="{FF2B5EF4-FFF2-40B4-BE49-F238E27FC236}">
                <a16:creationId xmlns:a16="http://schemas.microsoft.com/office/drawing/2014/main" id="{1B123164-F715-46BC-A080-3F9BA49FD202}"/>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4105312" y="4619737"/>
            <a:ext cx="933375" cy="9333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54102EC-76EC-4EC3-A9B5-D3A94D4FFEA6}"/>
              </a:ext>
            </a:extLst>
          </p:cNvPr>
          <p:cNvSpPr>
            <a:spLocks noGrp="1"/>
          </p:cNvSpPr>
          <p:nvPr>
            <p:ph type="title"/>
          </p:nvPr>
        </p:nvSpPr>
        <p:spPr>
          <a:xfrm>
            <a:off x="76200" y="316396"/>
            <a:ext cx="8991600" cy="424506"/>
          </a:xfrm>
        </p:spPr>
        <p:txBody>
          <a:bodyPr/>
          <a:lstStyle/>
          <a:p>
            <a:r>
              <a:rPr lang="en-US" dirty="0"/>
              <a:t>Decay Scheme</a:t>
            </a:r>
          </a:p>
        </p:txBody>
      </p:sp>
      <p:sp>
        <p:nvSpPr>
          <p:cNvPr id="4" name="Footer Placeholder 3">
            <a:extLst>
              <a:ext uri="{FF2B5EF4-FFF2-40B4-BE49-F238E27FC236}">
                <a16:creationId xmlns:a16="http://schemas.microsoft.com/office/drawing/2014/main" id="{54676ACC-31A3-4CEC-A6E6-ED4F713DDDC4}"/>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258A6275-6BD6-4B1F-AA12-87DC55F32689}"/>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10</a:t>
            </a:fld>
            <a:r>
              <a:rPr lang="en-US" dirty="0"/>
              <a:t> / 80</a:t>
            </a:r>
          </a:p>
        </p:txBody>
      </p:sp>
      <p:pic>
        <p:nvPicPr>
          <p:cNvPr id="9" name="Content Placeholder 8">
            <a:extLst>
              <a:ext uri="{FF2B5EF4-FFF2-40B4-BE49-F238E27FC236}">
                <a16:creationId xmlns:a16="http://schemas.microsoft.com/office/drawing/2014/main" id="{4FBF024B-35A1-4F37-BCDB-F03EBFA363A0}"/>
              </a:ext>
            </a:extLst>
          </p:cNvPr>
          <p:cNvPicPr>
            <a:picLocks noGrp="1" noChangeAspect="1"/>
          </p:cNvPicPr>
          <p:nvPr>
            <p:ph idx="1"/>
          </p:nvPr>
        </p:nvPicPr>
        <p:blipFill>
          <a:blip r:embed="rId3"/>
          <a:stretch>
            <a:fillRect/>
          </a:stretch>
        </p:blipFill>
        <p:spPr>
          <a:xfrm>
            <a:off x="493935" y="1066800"/>
            <a:ext cx="8156130" cy="4937125"/>
          </a:xfrm>
        </p:spPr>
      </p:pic>
      <p:sp>
        <p:nvSpPr>
          <p:cNvPr id="2" name="TextBox 1">
            <a:extLst>
              <a:ext uri="{FF2B5EF4-FFF2-40B4-BE49-F238E27FC236}">
                <a16:creationId xmlns:a16="http://schemas.microsoft.com/office/drawing/2014/main" id="{6569734A-04BD-4C08-9453-1EE79428395F}"/>
              </a:ext>
            </a:extLst>
          </p:cNvPr>
          <p:cNvSpPr txBox="1"/>
          <p:nvPr/>
        </p:nvSpPr>
        <p:spPr>
          <a:xfrm>
            <a:off x="4572002" y="6590273"/>
            <a:ext cx="793807" cy="230832"/>
          </a:xfrm>
          <a:prstGeom prst="rect">
            <a:avLst/>
          </a:prstGeom>
          <a:noFill/>
        </p:spPr>
        <p:txBody>
          <a:bodyPr wrap="none" rtlCol="0">
            <a:spAutoFit/>
          </a:bodyPr>
          <a:lstStyle/>
          <a:p>
            <a:r>
              <a:rPr lang="en-US" altLang="zh-CN" sz="900" dirty="0"/>
              <a:t>123p/1234n</a:t>
            </a:r>
            <a:endParaRPr lang="en-US" sz="900" dirty="0"/>
          </a:p>
        </p:txBody>
      </p:sp>
    </p:spTree>
    <p:extLst>
      <p:ext uri="{BB962C8B-B14F-4D97-AF65-F5344CB8AC3E}">
        <p14:creationId xmlns:p14="http://schemas.microsoft.com/office/powerpoint/2010/main" val="13182658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a:extLst>
              <a:ext uri="{FF2B5EF4-FFF2-40B4-BE49-F238E27FC236}">
                <a16:creationId xmlns:a16="http://schemas.microsoft.com/office/drawing/2014/main" id="{520B6895-281E-47EF-AE86-44B327B2607E}"/>
              </a:ext>
            </a:extLst>
          </p:cNvPr>
          <p:cNvPicPr>
            <a:picLocks noGrp="1" noChangeAspect="1"/>
          </p:cNvPicPr>
          <p:nvPr>
            <p:ph idx="1"/>
          </p:nvPr>
        </p:nvPicPr>
        <p:blipFill>
          <a:blip r:embed="rId2"/>
          <a:stretch>
            <a:fillRect/>
          </a:stretch>
        </p:blipFill>
        <p:spPr>
          <a:xfrm>
            <a:off x="103223" y="1066800"/>
            <a:ext cx="8937553" cy="4937125"/>
          </a:xfrm>
        </p:spPr>
      </p:pic>
      <p:sp>
        <p:nvSpPr>
          <p:cNvPr id="3" name="Title 2">
            <a:extLst>
              <a:ext uri="{FF2B5EF4-FFF2-40B4-BE49-F238E27FC236}">
                <a16:creationId xmlns:a16="http://schemas.microsoft.com/office/drawing/2014/main" id="{1BD4D5F3-F1BA-47C4-9700-F616791CB9B1}"/>
              </a:ext>
            </a:extLst>
          </p:cNvPr>
          <p:cNvSpPr>
            <a:spLocks noGrp="1"/>
          </p:cNvSpPr>
          <p:nvPr>
            <p:ph type="title"/>
          </p:nvPr>
        </p:nvSpPr>
        <p:spPr>
          <a:xfrm>
            <a:off x="76200" y="316396"/>
            <a:ext cx="8991600" cy="424506"/>
          </a:xfrm>
        </p:spPr>
        <p:txBody>
          <a:bodyPr/>
          <a:lstStyle/>
          <a:p>
            <a:r>
              <a:rPr lang="en-US" dirty="0"/>
              <a:t>Chart of Nuclides</a:t>
            </a:r>
          </a:p>
        </p:txBody>
      </p:sp>
      <p:sp>
        <p:nvSpPr>
          <p:cNvPr id="4" name="Footer Placeholder 3">
            <a:extLst>
              <a:ext uri="{FF2B5EF4-FFF2-40B4-BE49-F238E27FC236}">
                <a16:creationId xmlns:a16="http://schemas.microsoft.com/office/drawing/2014/main" id="{CD44F28D-2455-4FF7-AF86-5BFA9230E26E}"/>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C00FD952-3B0C-469B-AA30-8618DCA9C6BF}"/>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11</a:t>
            </a:fld>
            <a:r>
              <a:rPr lang="en-US" dirty="0"/>
              <a:t> / 80</a:t>
            </a:r>
          </a:p>
        </p:txBody>
      </p:sp>
    </p:spTree>
    <p:extLst>
      <p:ext uri="{BB962C8B-B14F-4D97-AF65-F5344CB8AC3E}">
        <p14:creationId xmlns:p14="http://schemas.microsoft.com/office/powerpoint/2010/main" val="39805366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BD4D5F3-F1BA-47C4-9700-F616791CB9B1}"/>
              </a:ext>
            </a:extLst>
          </p:cNvPr>
          <p:cNvSpPr>
            <a:spLocks noGrp="1"/>
          </p:cNvSpPr>
          <p:nvPr>
            <p:ph type="title"/>
          </p:nvPr>
        </p:nvSpPr>
        <p:spPr>
          <a:xfrm>
            <a:off x="76200" y="316396"/>
            <a:ext cx="8991600" cy="424506"/>
          </a:xfrm>
        </p:spPr>
        <p:txBody>
          <a:bodyPr/>
          <a:lstStyle/>
          <a:p>
            <a:r>
              <a:rPr lang="en-US" dirty="0"/>
              <a:t>Chart of Nuclides</a:t>
            </a:r>
          </a:p>
        </p:txBody>
      </p:sp>
      <p:sp>
        <p:nvSpPr>
          <p:cNvPr id="4" name="Footer Placeholder 3">
            <a:extLst>
              <a:ext uri="{FF2B5EF4-FFF2-40B4-BE49-F238E27FC236}">
                <a16:creationId xmlns:a16="http://schemas.microsoft.com/office/drawing/2014/main" id="{CD44F28D-2455-4FF7-AF86-5BFA9230E26E}"/>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C00FD952-3B0C-469B-AA30-8618DCA9C6BF}"/>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12</a:t>
            </a:fld>
            <a:r>
              <a:rPr lang="en-US" dirty="0"/>
              <a:t> / 80</a:t>
            </a:r>
          </a:p>
        </p:txBody>
      </p:sp>
      <p:pic>
        <p:nvPicPr>
          <p:cNvPr id="8" name="Content Placeholder 7">
            <a:extLst>
              <a:ext uri="{FF2B5EF4-FFF2-40B4-BE49-F238E27FC236}">
                <a16:creationId xmlns:a16="http://schemas.microsoft.com/office/drawing/2014/main" id="{F8EFA804-5034-4BB6-BF94-48A673003FD3}"/>
              </a:ext>
            </a:extLst>
          </p:cNvPr>
          <p:cNvPicPr>
            <a:picLocks noGrp="1" noChangeAspect="1"/>
          </p:cNvPicPr>
          <p:nvPr>
            <p:ph idx="1"/>
          </p:nvPr>
        </p:nvPicPr>
        <p:blipFill>
          <a:blip r:embed="rId2"/>
          <a:stretch>
            <a:fillRect/>
          </a:stretch>
        </p:blipFill>
        <p:spPr>
          <a:xfrm>
            <a:off x="103223" y="1066800"/>
            <a:ext cx="8937553" cy="4937125"/>
          </a:xfrm>
        </p:spPr>
      </p:pic>
    </p:spTree>
    <p:extLst>
      <p:ext uri="{BB962C8B-B14F-4D97-AF65-F5344CB8AC3E}">
        <p14:creationId xmlns:p14="http://schemas.microsoft.com/office/powerpoint/2010/main" val="14289433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BD4D5F3-F1BA-47C4-9700-F616791CB9B1}"/>
              </a:ext>
            </a:extLst>
          </p:cNvPr>
          <p:cNvSpPr>
            <a:spLocks noGrp="1"/>
          </p:cNvSpPr>
          <p:nvPr>
            <p:ph type="title"/>
          </p:nvPr>
        </p:nvSpPr>
        <p:spPr>
          <a:xfrm>
            <a:off x="76200" y="316396"/>
            <a:ext cx="8991600" cy="424506"/>
          </a:xfrm>
        </p:spPr>
        <p:txBody>
          <a:bodyPr/>
          <a:lstStyle/>
          <a:p>
            <a:r>
              <a:rPr lang="en-US" dirty="0"/>
              <a:t>Chart of Nuclides</a:t>
            </a:r>
          </a:p>
        </p:txBody>
      </p:sp>
      <p:sp>
        <p:nvSpPr>
          <p:cNvPr id="4" name="Footer Placeholder 3">
            <a:extLst>
              <a:ext uri="{FF2B5EF4-FFF2-40B4-BE49-F238E27FC236}">
                <a16:creationId xmlns:a16="http://schemas.microsoft.com/office/drawing/2014/main" id="{CD44F28D-2455-4FF7-AF86-5BFA9230E26E}"/>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C00FD952-3B0C-469B-AA30-8618DCA9C6BF}"/>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13</a:t>
            </a:fld>
            <a:r>
              <a:rPr lang="en-US" dirty="0"/>
              <a:t> / 80</a:t>
            </a:r>
          </a:p>
        </p:txBody>
      </p:sp>
      <p:pic>
        <p:nvPicPr>
          <p:cNvPr id="8" name="Content Placeholder 7">
            <a:extLst>
              <a:ext uri="{FF2B5EF4-FFF2-40B4-BE49-F238E27FC236}">
                <a16:creationId xmlns:a16="http://schemas.microsoft.com/office/drawing/2014/main" id="{A76DB702-32D3-40D4-AB49-54B5302B6024}"/>
              </a:ext>
            </a:extLst>
          </p:cNvPr>
          <p:cNvPicPr>
            <a:picLocks noGrp="1" noChangeAspect="1"/>
          </p:cNvPicPr>
          <p:nvPr>
            <p:ph idx="1"/>
          </p:nvPr>
        </p:nvPicPr>
        <p:blipFill>
          <a:blip r:embed="rId2"/>
          <a:stretch>
            <a:fillRect/>
          </a:stretch>
        </p:blipFill>
        <p:spPr>
          <a:xfrm>
            <a:off x="103223" y="1066800"/>
            <a:ext cx="8937553" cy="4937125"/>
          </a:xfrm>
        </p:spPr>
      </p:pic>
    </p:spTree>
    <p:extLst>
      <p:ext uri="{BB962C8B-B14F-4D97-AF65-F5344CB8AC3E}">
        <p14:creationId xmlns:p14="http://schemas.microsoft.com/office/powerpoint/2010/main" val="14657186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BD4D5F3-F1BA-47C4-9700-F616791CB9B1}"/>
              </a:ext>
            </a:extLst>
          </p:cNvPr>
          <p:cNvSpPr>
            <a:spLocks noGrp="1"/>
          </p:cNvSpPr>
          <p:nvPr>
            <p:ph type="title"/>
          </p:nvPr>
        </p:nvSpPr>
        <p:spPr>
          <a:xfrm>
            <a:off x="76200" y="316396"/>
            <a:ext cx="8991600" cy="424506"/>
          </a:xfrm>
        </p:spPr>
        <p:txBody>
          <a:bodyPr/>
          <a:lstStyle/>
          <a:p>
            <a:r>
              <a:rPr lang="en-US" dirty="0"/>
              <a:t>Chart of Nuclides</a:t>
            </a:r>
          </a:p>
        </p:txBody>
      </p:sp>
      <p:sp>
        <p:nvSpPr>
          <p:cNvPr id="4" name="Footer Placeholder 3">
            <a:extLst>
              <a:ext uri="{FF2B5EF4-FFF2-40B4-BE49-F238E27FC236}">
                <a16:creationId xmlns:a16="http://schemas.microsoft.com/office/drawing/2014/main" id="{CD44F28D-2455-4FF7-AF86-5BFA9230E26E}"/>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C00FD952-3B0C-469B-AA30-8618DCA9C6BF}"/>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14</a:t>
            </a:fld>
            <a:r>
              <a:rPr lang="en-US" dirty="0"/>
              <a:t> / 80</a:t>
            </a:r>
          </a:p>
        </p:txBody>
      </p:sp>
      <p:pic>
        <p:nvPicPr>
          <p:cNvPr id="8" name="Content Placeholder 7">
            <a:extLst>
              <a:ext uri="{FF2B5EF4-FFF2-40B4-BE49-F238E27FC236}">
                <a16:creationId xmlns:a16="http://schemas.microsoft.com/office/drawing/2014/main" id="{DAB8AE9D-45E2-43E2-8C18-A04D6A612278}"/>
              </a:ext>
            </a:extLst>
          </p:cNvPr>
          <p:cNvPicPr>
            <a:picLocks noGrp="1" noChangeAspect="1"/>
          </p:cNvPicPr>
          <p:nvPr>
            <p:ph idx="1"/>
          </p:nvPr>
        </p:nvPicPr>
        <p:blipFill>
          <a:blip r:embed="rId2"/>
          <a:stretch>
            <a:fillRect/>
          </a:stretch>
        </p:blipFill>
        <p:spPr>
          <a:xfrm>
            <a:off x="103223" y="1066800"/>
            <a:ext cx="8937553" cy="4937125"/>
          </a:xfrm>
        </p:spPr>
      </p:pic>
    </p:spTree>
    <p:extLst>
      <p:ext uri="{BB962C8B-B14F-4D97-AF65-F5344CB8AC3E}">
        <p14:creationId xmlns:p14="http://schemas.microsoft.com/office/powerpoint/2010/main" val="14165887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BD4D5F3-F1BA-47C4-9700-F616791CB9B1}"/>
              </a:ext>
            </a:extLst>
          </p:cNvPr>
          <p:cNvSpPr>
            <a:spLocks noGrp="1"/>
          </p:cNvSpPr>
          <p:nvPr>
            <p:ph type="title"/>
          </p:nvPr>
        </p:nvSpPr>
        <p:spPr>
          <a:xfrm>
            <a:off x="76200" y="316396"/>
            <a:ext cx="8991600" cy="424506"/>
          </a:xfrm>
        </p:spPr>
        <p:txBody>
          <a:bodyPr/>
          <a:lstStyle/>
          <a:p>
            <a:r>
              <a:rPr lang="en-US" dirty="0"/>
              <a:t>Chart of Nuclides</a:t>
            </a:r>
          </a:p>
        </p:txBody>
      </p:sp>
      <p:sp>
        <p:nvSpPr>
          <p:cNvPr id="4" name="Footer Placeholder 3">
            <a:extLst>
              <a:ext uri="{FF2B5EF4-FFF2-40B4-BE49-F238E27FC236}">
                <a16:creationId xmlns:a16="http://schemas.microsoft.com/office/drawing/2014/main" id="{CD44F28D-2455-4FF7-AF86-5BFA9230E26E}"/>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C00FD952-3B0C-469B-AA30-8618DCA9C6BF}"/>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15</a:t>
            </a:fld>
            <a:r>
              <a:rPr lang="en-US" dirty="0"/>
              <a:t> / 80</a:t>
            </a:r>
          </a:p>
        </p:txBody>
      </p:sp>
      <p:pic>
        <p:nvPicPr>
          <p:cNvPr id="8" name="Content Placeholder 7">
            <a:extLst>
              <a:ext uri="{FF2B5EF4-FFF2-40B4-BE49-F238E27FC236}">
                <a16:creationId xmlns:a16="http://schemas.microsoft.com/office/drawing/2014/main" id="{730FCB16-B2A5-45E4-A1A4-6E8EB5F96AB7}"/>
              </a:ext>
            </a:extLst>
          </p:cNvPr>
          <p:cNvPicPr>
            <a:picLocks noGrp="1" noChangeAspect="1"/>
          </p:cNvPicPr>
          <p:nvPr>
            <p:ph idx="1"/>
          </p:nvPr>
        </p:nvPicPr>
        <p:blipFill>
          <a:blip r:embed="rId2"/>
          <a:stretch>
            <a:fillRect/>
          </a:stretch>
        </p:blipFill>
        <p:spPr>
          <a:xfrm>
            <a:off x="103223" y="1066800"/>
            <a:ext cx="8937553" cy="4937125"/>
          </a:xfrm>
        </p:spPr>
      </p:pic>
    </p:spTree>
    <p:extLst>
      <p:ext uri="{BB962C8B-B14F-4D97-AF65-F5344CB8AC3E}">
        <p14:creationId xmlns:p14="http://schemas.microsoft.com/office/powerpoint/2010/main" val="4130166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BD4D5F3-F1BA-47C4-9700-F616791CB9B1}"/>
              </a:ext>
            </a:extLst>
          </p:cNvPr>
          <p:cNvSpPr>
            <a:spLocks noGrp="1"/>
          </p:cNvSpPr>
          <p:nvPr>
            <p:ph type="title"/>
          </p:nvPr>
        </p:nvSpPr>
        <p:spPr>
          <a:xfrm>
            <a:off x="76200" y="316396"/>
            <a:ext cx="8991600" cy="424506"/>
          </a:xfrm>
        </p:spPr>
        <p:txBody>
          <a:bodyPr/>
          <a:lstStyle/>
          <a:p>
            <a:r>
              <a:rPr lang="en-US" dirty="0"/>
              <a:t>Chart of Nuclides</a:t>
            </a:r>
          </a:p>
        </p:txBody>
      </p:sp>
      <p:sp>
        <p:nvSpPr>
          <p:cNvPr id="4" name="Footer Placeholder 3">
            <a:extLst>
              <a:ext uri="{FF2B5EF4-FFF2-40B4-BE49-F238E27FC236}">
                <a16:creationId xmlns:a16="http://schemas.microsoft.com/office/drawing/2014/main" id="{CD44F28D-2455-4FF7-AF86-5BFA9230E26E}"/>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C00FD952-3B0C-469B-AA30-8618DCA9C6BF}"/>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16</a:t>
            </a:fld>
            <a:r>
              <a:rPr lang="en-US" dirty="0"/>
              <a:t> / 80</a:t>
            </a:r>
          </a:p>
        </p:txBody>
      </p:sp>
      <p:pic>
        <p:nvPicPr>
          <p:cNvPr id="8" name="Content Placeholder 7">
            <a:extLst>
              <a:ext uri="{FF2B5EF4-FFF2-40B4-BE49-F238E27FC236}">
                <a16:creationId xmlns:a16="http://schemas.microsoft.com/office/drawing/2014/main" id="{519E8478-6BDF-4B8B-B349-70B807DAA86C}"/>
              </a:ext>
            </a:extLst>
          </p:cNvPr>
          <p:cNvPicPr>
            <a:picLocks noGrp="1" noChangeAspect="1"/>
          </p:cNvPicPr>
          <p:nvPr>
            <p:ph idx="1"/>
          </p:nvPr>
        </p:nvPicPr>
        <p:blipFill>
          <a:blip r:embed="rId2"/>
          <a:stretch>
            <a:fillRect/>
          </a:stretch>
        </p:blipFill>
        <p:spPr>
          <a:xfrm>
            <a:off x="103223" y="1066800"/>
            <a:ext cx="8937553" cy="4937125"/>
          </a:xfrm>
        </p:spPr>
      </p:pic>
    </p:spTree>
    <p:extLst>
      <p:ext uri="{BB962C8B-B14F-4D97-AF65-F5344CB8AC3E}">
        <p14:creationId xmlns:p14="http://schemas.microsoft.com/office/powerpoint/2010/main" val="15825682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BD4D5F3-F1BA-47C4-9700-F616791CB9B1}"/>
              </a:ext>
            </a:extLst>
          </p:cNvPr>
          <p:cNvSpPr>
            <a:spLocks noGrp="1"/>
          </p:cNvSpPr>
          <p:nvPr>
            <p:ph type="title"/>
          </p:nvPr>
        </p:nvSpPr>
        <p:spPr>
          <a:xfrm>
            <a:off x="76200" y="316396"/>
            <a:ext cx="8991600" cy="424506"/>
          </a:xfrm>
        </p:spPr>
        <p:txBody>
          <a:bodyPr/>
          <a:lstStyle/>
          <a:p>
            <a:r>
              <a:rPr lang="en-US" dirty="0"/>
              <a:t>Chart of Nuclides</a:t>
            </a:r>
          </a:p>
        </p:txBody>
      </p:sp>
      <p:sp>
        <p:nvSpPr>
          <p:cNvPr id="4" name="Footer Placeholder 3">
            <a:extLst>
              <a:ext uri="{FF2B5EF4-FFF2-40B4-BE49-F238E27FC236}">
                <a16:creationId xmlns:a16="http://schemas.microsoft.com/office/drawing/2014/main" id="{CD44F28D-2455-4FF7-AF86-5BFA9230E26E}"/>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C00FD952-3B0C-469B-AA30-8618DCA9C6BF}"/>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17</a:t>
            </a:fld>
            <a:r>
              <a:rPr lang="en-US" dirty="0"/>
              <a:t> / 80</a:t>
            </a:r>
          </a:p>
        </p:txBody>
      </p:sp>
      <p:pic>
        <p:nvPicPr>
          <p:cNvPr id="8" name="Content Placeholder 7">
            <a:extLst>
              <a:ext uri="{FF2B5EF4-FFF2-40B4-BE49-F238E27FC236}">
                <a16:creationId xmlns:a16="http://schemas.microsoft.com/office/drawing/2014/main" id="{F7A9E42C-66FD-47B5-B62F-5FE4276AB03D}"/>
              </a:ext>
            </a:extLst>
          </p:cNvPr>
          <p:cNvPicPr>
            <a:picLocks noGrp="1" noChangeAspect="1"/>
          </p:cNvPicPr>
          <p:nvPr>
            <p:ph idx="1"/>
          </p:nvPr>
        </p:nvPicPr>
        <p:blipFill>
          <a:blip r:embed="rId2"/>
          <a:stretch>
            <a:fillRect/>
          </a:stretch>
        </p:blipFill>
        <p:spPr>
          <a:xfrm>
            <a:off x="103223" y="1066800"/>
            <a:ext cx="8937553" cy="4937125"/>
          </a:xfrm>
        </p:spPr>
      </p:pic>
    </p:spTree>
    <p:extLst>
      <p:ext uri="{BB962C8B-B14F-4D97-AF65-F5344CB8AC3E}">
        <p14:creationId xmlns:p14="http://schemas.microsoft.com/office/powerpoint/2010/main" val="37430264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CC295AE4-6254-4BA1-8E77-1E6ACCA3F438}"/>
              </a:ext>
            </a:extLst>
          </p:cNvPr>
          <p:cNvPicPr>
            <a:picLocks noGrp="1" noChangeAspect="1"/>
          </p:cNvPicPr>
          <p:nvPr>
            <p:ph idx="1"/>
          </p:nvPr>
        </p:nvPicPr>
        <p:blipFill>
          <a:blip r:embed="rId2"/>
          <a:stretch>
            <a:fillRect/>
          </a:stretch>
        </p:blipFill>
        <p:spPr>
          <a:xfrm>
            <a:off x="103223" y="1066800"/>
            <a:ext cx="8937553" cy="4937125"/>
          </a:xfrm>
        </p:spPr>
      </p:pic>
      <p:sp>
        <p:nvSpPr>
          <p:cNvPr id="3" name="Title 2">
            <a:extLst>
              <a:ext uri="{FF2B5EF4-FFF2-40B4-BE49-F238E27FC236}">
                <a16:creationId xmlns:a16="http://schemas.microsoft.com/office/drawing/2014/main" id="{CA1A0693-E3AE-469D-B026-5AE357BDF2E5}"/>
              </a:ext>
            </a:extLst>
          </p:cNvPr>
          <p:cNvSpPr>
            <a:spLocks noGrp="1"/>
          </p:cNvSpPr>
          <p:nvPr>
            <p:ph type="title"/>
          </p:nvPr>
        </p:nvSpPr>
        <p:spPr>
          <a:xfrm>
            <a:off x="76200" y="316396"/>
            <a:ext cx="8991600" cy="424506"/>
          </a:xfrm>
        </p:spPr>
        <p:txBody>
          <a:bodyPr/>
          <a:lstStyle/>
          <a:p>
            <a:r>
              <a:rPr lang="en-US" dirty="0"/>
              <a:t>Chart of Nuclides</a:t>
            </a:r>
          </a:p>
        </p:txBody>
      </p:sp>
      <p:sp>
        <p:nvSpPr>
          <p:cNvPr id="4" name="Footer Placeholder 3">
            <a:extLst>
              <a:ext uri="{FF2B5EF4-FFF2-40B4-BE49-F238E27FC236}">
                <a16:creationId xmlns:a16="http://schemas.microsoft.com/office/drawing/2014/main" id="{4D025721-957F-43CC-958A-334C8E6939E4}"/>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82281151-A638-44A4-8947-AE8D2D1C4465}"/>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18</a:t>
            </a:fld>
            <a:r>
              <a:rPr lang="en-US" dirty="0"/>
              <a:t> / 80</a:t>
            </a:r>
          </a:p>
        </p:txBody>
      </p:sp>
      <p:pic>
        <p:nvPicPr>
          <p:cNvPr id="6" name="图片 1">
            <a:extLst>
              <a:ext uri="{FF2B5EF4-FFF2-40B4-BE49-F238E27FC236}">
                <a16:creationId xmlns:a16="http://schemas.microsoft.com/office/drawing/2014/main" id="{DF8CCB5A-CCE1-477C-97E4-4B1050F81B1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0684" t="27175" r="84733" b="51881"/>
          <a:stretch/>
        </p:blipFill>
        <p:spPr>
          <a:xfrm>
            <a:off x="121112" y="1101811"/>
            <a:ext cx="640080" cy="1716638"/>
          </a:xfrm>
          <a:prstGeom prst="rect">
            <a:avLst/>
          </a:prstGeom>
        </p:spPr>
      </p:pic>
      <p:sp>
        <p:nvSpPr>
          <p:cNvPr id="8" name="TextBox 7">
            <a:extLst>
              <a:ext uri="{FF2B5EF4-FFF2-40B4-BE49-F238E27FC236}">
                <a16:creationId xmlns:a16="http://schemas.microsoft.com/office/drawing/2014/main" id="{0F7B4953-0074-4665-B22D-E420C21DEAD9}"/>
              </a:ext>
            </a:extLst>
          </p:cNvPr>
          <p:cNvSpPr txBox="1"/>
          <p:nvPr/>
        </p:nvSpPr>
        <p:spPr>
          <a:xfrm>
            <a:off x="3984292" y="5005162"/>
            <a:ext cx="5083508" cy="1015663"/>
          </a:xfrm>
          <a:prstGeom prst="rect">
            <a:avLst/>
          </a:prstGeom>
          <a:noFill/>
        </p:spPr>
        <p:txBody>
          <a:bodyPr wrap="none">
            <a:spAutoFit/>
          </a:bodyPr>
          <a:lstStyle/>
          <a:p>
            <a:r>
              <a:rPr lang="en-US" sz="1500" dirty="0">
                <a:latin typeface="Arial Narrow" panose="020B0606020202030204" pitchFamily="34" charset="0"/>
                <a:ea typeface="Cambria" panose="02040503050406030204" pitchFamily="18" charset="0"/>
              </a:rPr>
              <a:t>Global Heavy Charged-Particle Decay Database.</a:t>
            </a:r>
            <a:r>
              <a:rPr lang="zh-CN" altLang="en-US" sz="1500" dirty="0">
                <a:latin typeface="Arial Narrow" panose="020B0606020202030204" pitchFamily="34" charset="0"/>
                <a:ea typeface="Cambria" panose="02040503050406030204" pitchFamily="18" charset="0"/>
              </a:rPr>
              <a:t> </a:t>
            </a:r>
            <a:r>
              <a:rPr lang="en-US" altLang="zh-CN" sz="1500" dirty="0">
                <a:latin typeface="Arial Narrow" panose="020B0606020202030204" pitchFamily="34" charset="0"/>
                <a:ea typeface="Cambria" panose="02040503050406030204" pitchFamily="18" charset="0"/>
              </a:rPr>
              <a:t>Updated: 6/11/2024.</a:t>
            </a:r>
            <a:endParaRPr lang="en-US" sz="1500" dirty="0">
              <a:latin typeface="Arial Narrow" panose="020B0606020202030204" pitchFamily="34" charset="0"/>
              <a:ea typeface="Cambria" panose="02040503050406030204" pitchFamily="18" charset="0"/>
            </a:endParaRPr>
          </a:p>
          <a:p>
            <a:r>
              <a:rPr lang="en-US" sz="1500" dirty="0">
                <a:latin typeface="Arial Narrow" panose="020B0606020202030204" pitchFamily="34" charset="0"/>
                <a:ea typeface="Cambria" panose="02040503050406030204" pitchFamily="18" charset="0"/>
              </a:rPr>
              <a:t>J. C. Batchelder </a:t>
            </a:r>
            <a:r>
              <a:rPr lang="en-US" sz="1500" i="1" dirty="0">
                <a:latin typeface="Arial Narrow" panose="020B0606020202030204" pitchFamily="34" charset="0"/>
                <a:ea typeface="Cambria" panose="02040503050406030204" pitchFamily="18" charset="0"/>
              </a:rPr>
              <a:t>et al</a:t>
            </a:r>
            <a:r>
              <a:rPr lang="en-US" sz="1500" dirty="0">
                <a:latin typeface="Arial Narrow" panose="020B0606020202030204" pitchFamily="34" charset="0"/>
                <a:ea typeface="Cambria" panose="02040503050406030204" pitchFamily="18" charset="0"/>
              </a:rPr>
              <a:t>., At. Data Nucl. Data Tables 132, 101323 (2020).</a:t>
            </a:r>
          </a:p>
          <a:p>
            <a:r>
              <a:rPr lang="en-US" sz="1500" dirty="0">
                <a:latin typeface="Arial Narrow" panose="020B0606020202030204" pitchFamily="34" charset="0"/>
                <a:ea typeface="Cambria" panose="02040503050406030204" pitchFamily="18" charset="0"/>
              </a:rPr>
              <a:t>M. Birch </a:t>
            </a:r>
            <a:r>
              <a:rPr lang="en-US" sz="1500" i="1" dirty="0">
                <a:latin typeface="Arial Narrow" panose="020B0606020202030204" pitchFamily="34" charset="0"/>
                <a:ea typeface="Cambria" panose="02040503050406030204" pitchFamily="18" charset="0"/>
              </a:rPr>
              <a:t>et al</a:t>
            </a:r>
            <a:r>
              <a:rPr lang="en-US" sz="1500" dirty="0">
                <a:latin typeface="Arial Narrow" panose="020B0606020202030204" pitchFamily="34" charset="0"/>
                <a:ea typeface="Cambria" panose="02040503050406030204" pitchFamily="18" charset="0"/>
              </a:rPr>
              <a:t>., Nucl. Data Sheets 128, 131 (2015).</a:t>
            </a:r>
          </a:p>
          <a:p>
            <a:r>
              <a:rPr lang="en-US" sz="1500" dirty="0">
                <a:latin typeface="Arial Narrow" panose="020B0606020202030204" pitchFamily="34" charset="0"/>
                <a:ea typeface="Cambria" panose="02040503050406030204" pitchFamily="18" charset="0"/>
              </a:rPr>
              <a:t>J. Liang </a:t>
            </a:r>
            <a:r>
              <a:rPr lang="en-US" sz="1500" i="1" dirty="0">
                <a:latin typeface="Arial Narrow" panose="020B0606020202030204" pitchFamily="34" charset="0"/>
                <a:ea typeface="Cambria" panose="02040503050406030204" pitchFamily="18" charset="0"/>
              </a:rPr>
              <a:t>et al</a:t>
            </a:r>
            <a:r>
              <a:rPr lang="en-US" sz="1500" dirty="0">
                <a:latin typeface="Arial Narrow" panose="020B0606020202030204" pitchFamily="34" charset="0"/>
                <a:ea typeface="Cambria" panose="02040503050406030204" pitchFamily="18" charset="0"/>
              </a:rPr>
              <a:t>., Nucl. Data Sheets 168, 1 (2020).</a:t>
            </a:r>
          </a:p>
        </p:txBody>
      </p:sp>
    </p:spTree>
    <p:extLst>
      <p:ext uri="{BB962C8B-B14F-4D97-AF65-F5344CB8AC3E}">
        <p14:creationId xmlns:p14="http://schemas.microsoft.com/office/powerpoint/2010/main" val="33707676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 name="Content Placeholder 9">
            <a:extLst>
              <a:ext uri="{FF2B5EF4-FFF2-40B4-BE49-F238E27FC236}">
                <a16:creationId xmlns:a16="http://schemas.microsoft.com/office/drawing/2014/main" id="{4D7E7390-6B1F-4832-9DBD-5BDF7D4D3A2E}"/>
              </a:ext>
            </a:extLst>
          </p:cNvPr>
          <p:cNvPicPr>
            <a:picLocks noGrp="1" noChangeAspect="1"/>
          </p:cNvPicPr>
          <p:nvPr>
            <p:ph idx="1"/>
          </p:nvPr>
        </p:nvPicPr>
        <p:blipFill>
          <a:blip r:embed="rId3"/>
          <a:stretch>
            <a:fillRect/>
          </a:stretch>
        </p:blipFill>
        <p:spPr>
          <a:xfrm>
            <a:off x="103223" y="1066800"/>
            <a:ext cx="8937553" cy="4937125"/>
          </a:xfrm>
        </p:spPr>
      </p:pic>
      <p:sp>
        <p:nvSpPr>
          <p:cNvPr id="3" name="Title 2">
            <a:extLst>
              <a:ext uri="{FF2B5EF4-FFF2-40B4-BE49-F238E27FC236}">
                <a16:creationId xmlns:a16="http://schemas.microsoft.com/office/drawing/2014/main" id="{52E1054C-EAFF-4E4A-95D8-C471E9FF39DB}"/>
              </a:ext>
            </a:extLst>
          </p:cNvPr>
          <p:cNvSpPr>
            <a:spLocks noGrp="1"/>
          </p:cNvSpPr>
          <p:nvPr>
            <p:ph type="title"/>
          </p:nvPr>
        </p:nvSpPr>
        <p:spPr>
          <a:xfrm>
            <a:off x="76200" y="316396"/>
            <a:ext cx="8991600" cy="424506"/>
          </a:xfrm>
        </p:spPr>
        <p:txBody>
          <a:bodyPr/>
          <a:lstStyle/>
          <a:p>
            <a:r>
              <a:rPr lang="en-US" dirty="0"/>
              <a:t>Chart of Nuclides</a:t>
            </a:r>
          </a:p>
        </p:txBody>
      </p:sp>
      <p:sp>
        <p:nvSpPr>
          <p:cNvPr id="4" name="Footer Placeholder 3">
            <a:extLst>
              <a:ext uri="{FF2B5EF4-FFF2-40B4-BE49-F238E27FC236}">
                <a16:creationId xmlns:a16="http://schemas.microsoft.com/office/drawing/2014/main" id="{19A1FE9A-4684-4FF0-AECB-9231F6D83597}"/>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3DE9F316-91D5-45AE-BE17-3BBFC9247FAA}"/>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19</a:t>
            </a:fld>
            <a:r>
              <a:rPr lang="en-US" dirty="0"/>
              <a:t> / 80</a:t>
            </a:r>
          </a:p>
        </p:txBody>
      </p:sp>
      <p:pic>
        <p:nvPicPr>
          <p:cNvPr id="9" name="图片 1">
            <a:extLst>
              <a:ext uri="{FF2B5EF4-FFF2-40B4-BE49-F238E27FC236}">
                <a16:creationId xmlns:a16="http://schemas.microsoft.com/office/drawing/2014/main" id="{28ACAFAB-231C-466D-859B-D6CA1732C60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684" t="27175" r="84733" b="51881"/>
          <a:stretch/>
        </p:blipFill>
        <p:spPr>
          <a:xfrm>
            <a:off x="121112" y="1101811"/>
            <a:ext cx="640080" cy="1716638"/>
          </a:xfrm>
          <a:prstGeom prst="rect">
            <a:avLst/>
          </a:prstGeom>
        </p:spPr>
      </p:pic>
      <p:sp>
        <p:nvSpPr>
          <p:cNvPr id="11" name="TextBox 10">
            <a:extLst>
              <a:ext uri="{FF2B5EF4-FFF2-40B4-BE49-F238E27FC236}">
                <a16:creationId xmlns:a16="http://schemas.microsoft.com/office/drawing/2014/main" id="{BEDC06F6-9360-437B-AB50-51D1F146E399}"/>
              </a:ext>
            </a:extLst>
          </p:cNvPr>
          <p:cNvSpPr txBox="1"/>
          <p:nvPr/>
        </p:nvSpPr>
        <p:spPr>
          <a:xfrm>
            <a:off x="3988411" y="5219095"/>
            <a:ext cx="5083508" cy="784830"/>
          </a:xfrm>
          <a:prstGeom prst="rect">
            <a:avLst/>
          </a:prstGeom>
          <a:noFill/>
        </p:spPr>
        <p:txBody>
          <a:bodyPr wrap="none">
            <a:spAutoFit/>
          </a:bodyPr>
          <a:lstStyle/>
          <a:p>
            <a:r>
              <a:rPr lang="en-US" sz="1500" dirty="0">
                <a:latin typeface="Arial Narrow" panose="020B0606020202030204" pitchFamily="34" charset="0"/>
                <a:ea typeface="Cambria" panose="02040503050406030204" pitchFamily="18" charset="0"/>
              </a:rPr>
              <a:t>M. Birch </a:t>
            </a:r>
            <a:r>
              <a:rPr lang="en-US" sz="1500" i="1" dirty="0">
                <a:latin typeface="Arial Narrow" panose="020B0606020202030204" pitchFamily="34" charset="0"/>
                <a:ea typeface="Cambria" panose="02040503050406030204" pitchFamily="18" charset="0"/>
              </a:rPr>
              <a:t>et al</a:t>
            </a:r>
            <a:r>
              <a:rPr lang="en-US" sz="1500" dirty="0">
                <a:latin typeface="Arial Narrow" panose="020B0606020202030204" pitchFamily="34" charset="0"/>
                <a:ea typeface="Cambria" panose="02040503050406030204" pitchFamily="18" charset="0"/>
              </a:rPr>
              <a:t>., Nucl. Data Sheets 128, 131 (2015).</a:t>
            </a:r>
          </a:p>
          <a:p>
            <a:r>
              <a:rPr lang="en-US" sz="1500" dirty="0">
                <a:latin typeface="Arial Narrow" panose="020B0606020202030204" pitchFamily="34" charset="0"/>
                <a:ea typeface="Cambria" panose="02040503050406030204" pitchFamily="18" charset="0"/>
              </a:rPr>
              <a:t>J. Liang </a:t>
            </a:r>
            <a:r>
              <a:rPr lang="en-US" sz="1500" i="1" dirty="0">
                <a:latin typeface="Arial Narrow" panose="020B0606020202030204" pitchFamily="34" charset="0"/>
                <a:ea typeface="Cambria" panose="02040503050406030204" pitchFamily="18" charset="0"/>
              </a:rPr>
              <a:t>et al</a:t>
            </a:r>
            <a:r>
              <a:rPr lang="en-US" sz="1500" dirty="0">
                <a:latin typeface="Arial Narrow" panose="020B0606020202030204" pitchFamily="34" charset="0"/>
                <a:ea typeface="Cambria" panose="02040503050406030204" pitchFamily="18" charset="0"/>
              </a:rPr>
              <a:t>., Nucl. Data Sheets 168, 1 (2020).</a:t>
            </a:r>
          </a:p>
          <a:p>
            <a:r>
              <a:rPr lang="en-US" sz="1500" dirty="0">
                <a:latin typeface="Arial Narrow" panose="020B0606020202030204" pitchFamily="34" charset="0"/>
                <a:ea typeface="Cambria" panose="02040503050406030204" pitchFamily="18" charset="0"/>
              </a:rPr>
              <a:t>J. C. Batchelder </a:t>
            </a:r>
            <a:r>
              <a:rPr lang="en-US" sz="1500" i="1" dirty="0">
                <a:latin typeface="Arial Narrow" panose="020B0606020202030204" pitchFamily="34" charset="0"/>
                <a:ea typeface="Cambria" panose="02040503050406030204" pitchFamily="18" charset="0"/>
              </a:rPr>
              <a:t>et al</a:t>
            </a:r>
            <a:r>
              <a:rPr lang="en-US" sz="1500" dirty="0">
                <a:latin typeface="Arial Narrow" panose="020B0606020202030204" pitchFamily="34" charset="0"/>
                <a:ea typeface="Cambria" panose="02040503050406030204" pitchFamily="18" charset="0"/>
              </a:rPr>
              <a:t>., At. Data Nucl. Data Tables 132, 101323 (2020).</a:t>
            </a:r>
          </a:p>
        </p:txBody>
      </p:sp>
      <p:sp>
        <p:nvSpPr>
          <p:cNvPr id="13" name="TextBox 12">
            <a:extLst>
              <a:ext uri="{FF2B5EF4-FFF2-40B4-BE49-F238E27FC236}">
                <a16:creationId xmlns:a16="http://schemas.microsoft.com/office/drawing/2014/main" id="{6349F7B8-1039-47AC-A882-1B7586C8A5B3}"/>
              </a:ext>
            </a:extLst>
          </p:cNvPr>
          <p:cNvSpPr txBox="1"/>
          <p:nvPr/>
        </p:nvSpPr>
        <p:spPr>
          <a:xfrm>
            <a:off x="4107265" y="6627168"/>
            <a:ext cx="1864613" cy="230832"/>
          </a:xfrm>
          <a:prstGeom prst="rect">
            <a:avLst/>
          </a:prstGeom>
          <a:noFill/>
        </p:spPr>
        <p:txBody>
          <a:bodyPr wrap="none">
            <a:spAutoFit/>
          </a:bodyPr>
          <a:lstStyle/>
          <a:p>
            <a:r>
              <a:rPr lang="en-US" sz="900" dirty="0"/>
              <a:t>Candidates yet to be discovered.</a:t>
            </a:r>
          </a:p>
        </p:txBody>
      </p:sp>
    </p:spTree>
    <p:extLst>
      <p:ext uri="{BB962C8B-B14F-4D97-AF65-F5344CB8AC3E}">
        <p14:creationId xmlns:p14="http://schemas.microsoft.com/office/powerpoint/2010/main" val="29425984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C6C5EE52-DDAA-40DC-B691-71FDDD363CB8}"/>
              </a:ext>
            </a:extLst>
          </p:cNvPr>
          <p:cNvPicPr>
            <a:picLocks noGrp="1" noChangeAspect="1"/>
          </p:cNvPicPr>
          <p:nvPr>
            <p:ph idx="1"/>
          </p:nvPr>
        </p:nvPicPr>
        <p:blipFill>
          <a:blip r:embed="rId3"/>
          <a:stretch>
            <a:fillRect/>
          </a:stretch>
        </p:blipFill>
        <p:spPr>
          <a:xfrm>
            <a:off x="76200" y="1415494"/>
            <a:ext cx="8991600" cy="4239736"/>
          </a:xfrm>
        </p:spPr>
      </p:pic>
      <p:sp>
        <p:nvSpPr>
          <p:cNvPr id="3" name="Title 2">
            <a:extLst>
              <a:ext uri="{FF2B5EF4-FFF2-40B4-BE49-F238E27FC236}">
                <a16:creationId xmlns:a16="http://schemas.microsoft.com/office/drawing/2014/main" id="{C3595F36-E153-4B3D-89E0-7B9CED85D102}"/>
              </a:ext>
            </a:extLst>
          </p:cNvPr>
          <p:cNvSpPr>
            <a:spLocks noGrp="1"/>
          </p:cNvSpPr>
          <p:nvPr>
            <p:ph type="title"/>
          </p:nvPr>
        </p:nvSpPr>
        <p:spPr>
          <a:xfrm>
            <a:off x="76200" y="316396"/>
            <a:ext cx="8991600" cy="424506"/>
          </a:xfrm>
        </p:spPr>
        <p:txBody>
          <a:bodyPr/>
          <a:lstStyle/>
          <a:p>
            <a:r>
              <a:rPr lang="en-US" altLang="zh-CN" dirty="0"/>
              <a:t>Nuclear Structure and Decay</a:t>
            </a:r>
            <a:endParaRPr lang="en-US" dirty="0"/>
          </a:p>
        </p:txBody>
      </p:sp>
      <p:sp>
        <p:nvSpPr>
          <p:cNvPr id="4" name="Footer Placeholder 3">
            <a:extLst>
              <a:ext uri="{FF2B5EF4-FFF2-40B4-BE49-F238E27FC236}">
                <a16:creationId xmlns:a16="http://schemas.microsoft.com/office/drawing/2014/main" id="{D1A92A11-F46F-4015-A24A-064D8DA9AE02}"/>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C1EB6E9A-32E1-4854-9876-3C334C25E964}"/>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2</a:t>
            </a:fld>
            <a:r>
              <a:rPr lang="en-US" dirty="0"/>
              <a:t> / 80</a:t>
            </a:r>
          </a:p>
        </p:txBody>
      </p:sp>
    </p:spTree>
    <p:extLst>
      <p:ext uri="{BB962C8B-B14F-4D97-AF65-F5344CB8AC3E}">
        <p14:creationId xmlns:p14="http://schemas.microsoft.com/office/powerpoint/2010/main" val="17597738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E042757F-42D7-4011-94F5-4307A0D7F197}"/>
              </a:ext>
            </a:extLst>
          </p:cNvPr>
          <p:cNvPicPr>
            <a:picLocks noChangeAspect="1"/>
          </p:cNvPicPr>
          <p:nvPr/>
        </p:nvPicPr>
        <p:blipFill>
          <a:blip r:embed="rId3"/>
          <a:stretch>
            <a:fillRect/>
          </a:stretch>
        </p:blipFill>
        <p:spPr>
          <a:xfrm>
            <a:off x="5481158" y="1068410"/>
            <a:ext cx="3607010" cy="2589190"/>
          </a:xfrm>
          <a:prstGeom prst="rect">
            <a:avLst/>
          </a:prstGeom>
        </p:spPr>
      </p:pic>
      <p:sp>
        <p:nvSpPr>
          <p:cNvPr id="3" name="Title 2">
            <a:extLst>
              <a:ext uri="{FF2B5EF4-FFF2-40B4-BE49-F238E27FC236}">
                <a16:creationId xmlns:a16="http://schemas.microsoft.com/office/drawing/2014/main" id="{601D1E52-355F-4C33-B004-94454BAF7C4F}"/>
              </a:ext>
            </a:extLst>
          </p:cNvPr>
          <p:cNvSpPr>
            <a:spLocks noGrp="1"/>
          </p:cNvSpPr>
          <p:nvPr>
            <p:ph type="title"/>
          </p:nvPr>
        </p:nvSpPr>
        <p:spPr>
          <a:xfrm>
            <a:off x="76200" y="329958"/>
            <a:ext cx="8991600" cy="397384"/>
          </a:xfrm>
        </p:spPr>
        <p:txBody>
          <a:bodyPr/>
          <a:lstStyle/>
          <a:p>
            <a:r>
              <a:rPr lang="en-US" altLang="zh-CN" sz="2600" dirty="0"/>
              <a:t>Gaseous Detector with Germanium Tagging (GADGET)</a:t>
            </a:r>
            <a:endParaRPr lang="en-US" sz="2600" dirty="0"/>
          </a:p>
        </p:txBody>
      </p:sp>
      <p:sp>
        <p:nvSpPr>
          <p:cNvPr id="4" name="Footer Placeholder 3">
            <a:extLst>
              <a:ext uri="{FF2B5EF4-FFF2-40B4-BE49-F238E27FC236}">
                <a16:creationId xmlns:a16="http://schemas.microsoft.com/office/drawing/2014/main" id="{2CBE5517-F11E-4FA4-99AD-3B4DC408D49A}"/>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4DDA00AE-3497-47FE-807D-518AE68DD40A}"/>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20</a:t>
            </a:fld>
            <a:r>
              <a:rPr lang="en-US" dirty="0"/>
              <a:t> / 80</a:t>
            </a:r>
          </a:p>
        </p:txBody>
      </p:sp>
      <p:sp>
        <p:nvSpPr>
          <p:cNvPr id="7" name="TextBox 6">
            <a:extLst>
              <a:ext uri="{FF2B5EF4-FFF2-40B4-BE49-F238E27FC236}">
                <a16:creationId xmlns:a16="http://schemas.microsoft.com/office/drawing/2014/main" id="{F8CE7038-B234-4653-BC86-BF4B0BF2D062}"/>
              </a:ext>
            </a:extLst>
          </p:cNvPr>
          <p:cNvSpPr txBox="1"/>
          <p:nvPr/>
        </p:nvSpPr>
        <p:spPr>
          <a:xfrm>
            <a:off x="3200400" y="5352187"/>
            <a:ext cx="5887767" cy="663195"/>
          </a:xfrm>
          <a:prstGeom prst="rect">
            <a:avLst/>
          </a:prstGeom>
          <a:solidFill>
            <a:schemeClr val="bg1"/>
          </a:solidFill>
        </p:spPr>
        <p:txBody>
          <a:bodyPr wrap="none">
            <a:spAutoFit/>
          </a:bodyPr>
          <a:lstStyle/>
          <a:p>
            <a:pPr lvl="0" algn="ctr">
              <a:lnSpc>
                <a:spcPct val="114000"/>
              </a:lnSpc>
              <a:spcBef>
                <a:spcPts val="0"/>
              </a:spcBef>
              <a:spcAft>
                <a:spcPts val="0"/>
              </a:spcAft>
              <a:tabLst>
                <a:tab pos="457200" algn="l"/>
              </a:tabLst>
            </a:pPr>
            <a:r>
              <a:rPr lang="en-US" altLang="zh-CN" sz="1700" dirty="0">
                <a:latin typeface="Arial Narrow" panose="020B0606020202030204" pitchFamily="34" charset="0"/>
                <a:ea typeface="Cambria Math" panose="02040503050406030204" pitchFamily="18" charset="0"/>
                <a:cs typeface="Times New Roman" panose="02020603050405020304" pitchFamily="18" charset="0"/>
              </a:rPr>
              <a:t>M. Friedman </a:t>
            </a:r>
            <a:r>
              <a:rPr lang="en-US" altLang="zh-CN" sz="1700" i="1" dirty="0">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700" dirty="0">
                <a:latin typeface="Arial Narrow" panose="020B0606020202030204" pitchFamily="34" charset="0"/>
                <a:ea typeface="Cambria Math" panose="02040503050406030204" pitchFamily="18" charset="0"/>
                <a:cs typeface="Times New Roman" panose="02020603050405020304" pitchFamily="18" charset="0"/>
              </a:rPr>
              <a:t>., Nucl. Instrum. Methods Phys. Res. A 940, 93 (2019).</a:t>
            </a:r>
          </a:p>
          <a:p>
            <a:pPr lvl="0" algn="ctr">
              <a:lnSpc>
                <a:spcPct val="114000"/>
              </a:lnSpc>
              <a:spcBef>
                <a:spcPts val="0"/>
              </a:spcBef>
              <a:spcAft>
                <a:spcPts val="0"/>
              </a:spcAft>
              <a:tabLst>
                <a:tab pos="457200" algn="l"/>
              </a:tabLst>
            </a:pPr>
            <a:r>
              <a:rPr lang="en-US" altLang="zh-CN" sz="1700" dirty="0">
                <a:solidFill>
                  <a:srgbClr val="000099"/>
                </a:solidFill>
                <a:latin typeface="Arial Narrow" panose="020B0606020202030204" pitchFamily="34" charset="0"/>
                <a:cs typeface="Times New Roman" panose="02020603050405020304" pitchFamily="18" charset="0"/>
              </a:rPr>
              <a:t>R. Mahajan </a:t>
            </a:r>
            <a:r>
              <a:rPr lang="en-US" altLang="zh-CN" sz="1700" i="1" dirty="0">
                <a:solidFill>
                  <a:srgbClr val="000099"/>
                </a:solidFill>
                <a:latin typeface="Arial Narrow" panose="020B0606020202030204" pitchFamily="34" charset="0"/>
                <a:cs typeface="Times New Roman" panose="02020603050405020304" pitchFamily="18" charset="0"/>
              </a:rPr>
              <a:t>et al</a:t>
            </a:r>
            <a:r>
              <a:rPr lang="en-US" altLang="zh-CN" sz="1700" dirty="0">
                <a:solidFill>
                  <a:srgbClr val="000099"/>
                </a:solidFill>
                <a:latin typeface="Arial Narrow" panose="020B0606020202030204" pitchFamily="34" charset="0"/>
                <a:cs typeface="Times New Roman" panose="02020603050405020304" pitchFamily="18" charset="0"/>
              </a:rPr>
              <a:t>., Phys. Rev. C 110, 035807 (2024).</a:t>
            </a:r>
            <a:endParaRPr lang="zh-CN" altLang="zh-CN" sz="1700" dirty="0">
              <a:solidFill>
                <a:srgbClr val="000099"/>
              </a:solidFill>
              <a:latin typeface="Arial Narrow" panose="020B0606020202030204" pitchFamily="34" charset="0"/>
              <a:cs typeface="Times New Roman" panose="02020603050405020304" pitchFamily="18" charset="0"/>
            </a:endParaRPr>
          </a:p>
        </p:txBody>
      </p:sp>
      <p:pic>
        <p:nvPicPr>
          <p:cNvPr id="14" name="Content Placeholder 13">
            <a:extLst>
              <a:ext uri="{FF2B5EF4-FFF2-40B4-BE49-F238E27FC236}">
                <a16:creationId xmlns:a16="http://schemas.microsoft.com/office/drawing/2014/main" id="{1780EC1C-158E-4042-8C15-DDD75EEC95A9}"/>
              </a:ext>
            </a:extLst>
          </p:cNvPr>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505247" y="1109171"/>
            <a:ext cx="5029200" cy="4122683"/>
          </a:xfrm>
          <a:prstGeom prst="rect">
            <a:avLst/>
          </a:prstGeom>
        </p:spPr>
      </p:pic>
      <p:sp>
        <p:nvSpPr>
          <p:cNvPr id="8" name="Arrow: Right 7">
            <a:extLst>
              <a:ext uri="{FF2B5EF4-FFF2-40B4-BE49-F238E27FC236}">
                <a16:creationId xmlns:a16="http://schemas.microsoft.com/office/drawing/2014/main" id="{5DA11151-834E-4B57-8BD9-9D71799D3198}"/>
              </a:ext>
            </a:extLst>
          </p:cNvPr>
          <p:cNvSpPr/>
          <p:nvPr/>
        </p:nvSpPr>
        <p:spPr>
          <a:xfrm>
            <a:off x="987842" y="2927863"/>
            <a:ext cx="609600" cy="228600"/>
          </a:xfrm>
          <a:prstGeom prst="right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9" name="TextBox 8">
            <a:extLst>
              <a:ext uri="{FF2B5EF4-FFF2-40B4-BE49-F238E27FC236}">
                <a16:creationId xmlns:a16="http://schemas.microsoft.com/office/drawing/2014/main" id="{216D7971-5E00-4DD0-BDF3-97653E7E04D2}"/>
              </a:ext>
            </a:extLst>
          </p:cNvPr>
          <p:cNvSpPr txBox="1"/>
          <p:nvPr/>
        </p:nvSpPr>
        <p:spPr>
          <a:xfrm>
            <a:off x="152400" y="2831068"/>
            <a:ext cx="787395" cy="369332"/>
          </a:xfrm>
          <a:prstGeom prst="rect">
            <a:avLst/>
          </a:prstGeom>
          <a:noFill/>
        </p:spPr>
        <p:txBody>
          <a:bodyPr wrap="none" rtlCol="0">
            <a:spAutoFit/>
          </a:bodyPr>
          <a:lstStyle/>
          <a:p>
            <a:r>
              <a:rPr lang="en-US" altLang="zh-CN" dirty="0">
                <a:solidFill>
                  <a:srgbClr val="3333FF"/>
                </a:solidFill>
              </a:rPr>
              <a:t>Beam</a:t>
            </a:r>
            <a:endParaRPr lang="zh-CN" altLang="en-US" dirty="0">
              <a:solidFill>
                <a:srgbClr val="3333FF"/>
              </a:solidFill>
            </a:endParaRPr>
          </a:p>
        </p:txBody>
      </p:sp>
      <p:pic>
        <p:nvPicPr>
          <p:cNvPr id="6" name="Picture 5">
            <a:extLst>
              <a:ext uri="{FF2B5EF4-FFF2-40B4-BE49-F238E27FC236}">
                <a16:creationId xmlns:a16="http://schemas.microsoft.com/office/drawing/2014/main" id="{2AB1B318-EF27-455B-A8AC-E37E39A01A60}"/>
              </a:ext>
            </a:extLst>
          </p:cNvPr>
          <p:cNvPicPr>
            <a:picLocks noChangeAspect="1"/>
          </p:cNvPicPr>
          <p:nvPr/>
        </p:nvPicPr>
        <p:blipFill>
          <a:blip r:embed="rId5"/>
          <a:stretch>
            <a:fillRect/>
          </a:stretch>
        </p:blipFill>
        <p:spPr>
          <a:xfrm>
            <a:off x="5524501" y="3156463"/>
            <a:ext cx="3505198" cy="2177943"/>
          </a:xfrm>
          <a:prstGeom prst="rect">
            <a:avLst/>
          </a:prstGeom>
        </p:spPr>
      </p:pic>
      <p:sp>
        <p:nvSpPr>
          <p:cNvPr id="2" name="TextBox 1">
            <a:extLst>
              <a:ext uri="{FF2B5EF4-FFF2-40B4-BE49-F238E27FC236}">
                <a16:creationId xmlns:a16="http://schemas.microsoft.com/office/drawing/2014/main" id="{8BD02015-C989-4950-BC9B-8F9407B33A9D}"/>
              </a:ext>
            </a:extLst>
          </p:cNvPr>
          <p:cNvSpPr txBox="1"/>
          <p:nvPr/>
        </p:nvSpPr>
        <p:spPr>
          <a:xfrm>
            <a:off x="7940939" y="3228893"/>
            <a:ext cx="1092543" cy="861774"/>
          </a:xfrm>
          <a:prstGeom prst="rect">
            <a:avLst/>
          </a:prstGeom>
          <a:noFill/>
        </p:spPr>
        <p:txBody>
          <a:bodyPr wrap="none" rtlCol="0">
            <a:spAutoFit/>
          </a:bodyPr>
          <a:lstStyle/>
          <a:p>
            <a:r>
              <a:rPr lang="en-US" sz="1700" baseline="30000" dirty="0">
                <a:latin typeface="Cambria" panose="02040503050406030204" pitchFamily="18" charset="0"/>
                <a:ea typeface="Cambria" panose="02040503050406030204" pitchFamily="18" charset="0"/>
              </a:rPr>
              <a:t>20</a:t>
            </a:r>
            <a:r>
              <a:rPr lang="en-US" sz="1700" dirty="0">
                <a:latin typeface="Cambria" panose="02040503050406030204" pitchFamily="18" charset="0"/>
                <a:ea typeface="Cambria" panose="02040503050406030204" pitchFamily="18" charset="0"/>
              </a:rPr>
              <a:t>Mg(</a:t>
            </a:r>
            <a:r>
              <a:rPr lang="en-US" altLang="zh-CN" sz="1700" i="1" dirty="0">
                <a:latin typeface="Cambria" panose="02040503050406030204" pitchFamily="18" charset="0"/>
                <a:ea typeface="Cambria" panose="02040503050406030204" pitchFamily="18" charset="0"/>
              </a:rPr>
              <a:t>βp</a:t>
            </a:r>
            <a:r>
              <a:rPr lang="en-US" altLang="zh-CN" sz="1700" dirty="0">
                <a:latin typeface="Cambria" panose="02040503050406030204" pitchFamily="18" charset="0"/>
                <a:ea typeface="Cambria" panose="02040503050406030204" pitchFamily="18" charset="0"/>
              </a:rPr>
              <a:t>)</a:t>
            </a:r>
          </a:p>
          <a:p>
            <a:r>
              <a:rPr lang="en-US" sz="1700" baseline="30000" dirty="0">
                <a:latin typeface="Cambria" panose="02040503050406030204" pitchFamily="18" charset="0"/>
                <a:ea typeface="Cambria" panose="02040503050406030204" pitchFamily="18" charset="0"/>
              </a:rPr>
              <a:t>20</a:t>
            </a:r>
            <a:r>
              <a:rPr lang="en-US" altLang="zh-CN" sz="1700" dirty="0">
                <a:latin typeface="Cambria" panose="02040503050406030204" pitchFamily="18" charset="0"/>
                <a:ea typeface="Cambria" panose="02040503050406030204" pitchFamily="18" charset="0"/>
              </a:rPr>
              <a:t>Na(</a:t>
            </a:r>
            <a:r>
              <a:rPr lang="en-US" altLang="zh-CN" sz="1700" i="1" dirty="0">
                <a:latin typeface="Cambria" panose="02040503050406030204" pitchFamily="18" charset="0"/>
                <a:ea typeface="Cambria" panose="02040503050406030204" pitchFamily="18" charset="0"/>
              </a:rPr>
              <a:t>βα</a:t>
            </a:r>
            <a:r>
              <a:rPr lang="en-US" altLang="zh-CN" sz="1700" dirty="0">
                <a:latin typeface="Cambria" panose="02040503050406030204" pitchFamily="18" charset="0"/>
                <a:ea typeface="Cambria" panose="02040503050406030204" pitchFamily="18" charset="0"/>
              </a:rPr>
              <a:t>)</a:t>
            </a:r>
          </a:p>
          <a:p>
            <a:r>
              <a:rPr lang="en-US" altLang="zh-CN" sz="1400" dirty="0">
                <a:solidFill>
                  <a:schemeClr val="bg1">
                    <a:lumMod val="50000"/>
                  </a:schemeClr>
                </a:solidFill>
                <a:latin typeface="Cambria" panose="02040503050406030204" pitchFamily="18" charset="0"/>
                <a:ea typeface="Cambria" panose="02040503050406030204" pitchFamily="18" charset="0"/>
              </a:rPr>
              <a:t>preliminary</a:t>
            </a:r>
            <a:endParaRPr lang="en-US" sz="1400" dirty="0">
              <a:solidFill>
                <a:schemeClr val="bg1">
                  <a:lumMod val="50000"/>
                </a:schemeClr>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8212749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0FA7C415-BE92-4CAE-847B-BBB6D0E40DBC}"/>
              </a:ext>
            </a:extLst>
          </p:cNvPr>
          <p:cNvPicPr>
            <a:picLocks noGrp="1" noChangeAspect="1"/>
          </p:cNvPicPr>
          <p:nvPr>
            <p:ph idx="1"/>
          </p:nvPr>
        </p:nvPicPr>
        <p:blipFill>
          <a:blip r:embed="rId2"/>
          <a:stretch>
            <a:fillRect/>
          </a:stretch>
        </p:blipFill>
        <p:spPr>
          <a:xfrm>
            <a:off x="152400" y="1066800"/>
            <a:ext cx="4600980" cy="4937125"/>
          </a:xfrm>
        </p:spPr>
      </p:pic>
      <p:sp>
        <p:nvSpPr>
          <p:cNvPr id="3" name="Title 2">
            <a:extLst>
              <a:ext uri="{FF2B5EF4-FFF2-40B4-BE49-F238E27FC236}">
                <a16:creationId xmlns:a16="http://schemas.microsoft.com/office/drawing/2014/main" id="{233E7743-7769-4CC1-91AC-BCAE1A5C4968}"/>
              </a:ext>
            </a:extLst>
          </p:cNvPr>
          <p:cNvSpPr>
            <a:spLocks noGrp="1"/>
          </p:cNvSpPr>
          <p:nvPr>
            <p:ph type="title"/>
          </p:nvPr>
        </p:nvSpPr>
        <p:spPr>
          <a:xfrm>
            <a:off x="76200" y="329956"/>
            <a:ext cx="8991600" cy="397384"/>
          </a:xfrm>
        </p:spPr>
        <p:txBody>
          <a:bodyPr/>
          <a:lstStyle/>
          <a:p>
            <a:r>
              <a:rPr lang="en-US" altLang="zh-CN" sz="2600" dirty="0"/>
              <a:t>Gaseous Detector with Germanium Tagging (GADGET)</a:t>
            </a:r>
            <a:endParaRPr lang="en-US" sz="2600" dirty="0"/>
          </a:p>
        </p:txBody>
      </p:sp>
      <p:sp>
        <p:nvSpPr>
          <p:cNvPr id="4" name="Footer Placeholder 3">
            <a:extLst>
              <a:ext uri="{FF2B5EF4-FFF2-40B4-BE49-F238E27FC236}">
                <a16:creationId xmlns:a16="http://schemas.microsoft.com/office/drawing/2014/main" id="{EE0731F1-EDE0-4E71-990D-ADEEB8AD223F}"/>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AD7C8DBF-1442-4050-82F4-51A5B20579DF}"/>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21</a:t>
            </a:fld>
            <a:r>
              <a:rPr lang="en-US" dirty="0"/>
              <a:t> / 80</a:t>
            </a:r>
          </a:p>
        </p:txBody>
      </p:sp>
      <p:pic>
        <p:nvPicPr>
          <p:cNvPr id="9" name="Picture 8">
            <a:extLst>
              <a:ext uri="{FF2B5EF4-FFF2-40B4-BE49-F238E27FC236}">
                <a16:creationId xmlns:a16="http://schemas.microsoft.com/office/drawing/2014/main" id="{E08F761C-ADA5-4E79-8B3E-EECB1AE69A04}"/>
              </a:ext>
            </a:extLst>
          </p:cNvPr>
          <p:cNvPicPr>
            <a:picLocks noChangeAspect="1"/>
          </p:cNvPicPr>
          <p:nvPr/>
        </p:nvPicPr>
        <p:blipFill>
          <a:blip r:embed="rId3"/>
          <a:stretch>
            <a:fillRect/>
          </a:stretch>
        </p:blipFill>
        <p:spPr>
          <a:xfrm>
            <a:off x="4915267" y="1066800"/>
            <a:ext cx="4076333" cy="2926080"/>
          </a:xfrm>
          <a:prstGeom prst="rect">
            <a:avLst/>
          </a:prstGeom>
        </p:spPr>
      </p:pic>
    </p:spTree>
    <p:extLst>
      <p:ext uri="{BB962C8B-B14F-4D97-AF65-F5344CB8AC3E}">
        <p14:creationId xmlns:p14="http://schemas.microsoft.com/office/powerpoint/2010/main" val="603120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35E245CB-8B81-4C20-993C-837E5CADCAC4}"/>
              </a:ext>
            </a:extLst>
          </p:cNvPr>
          <p:cNvPicPr>
            <a:picLocks noGrp="1" noChangeAspect="1"/>
          </p:cNvPicPr>
          <p:nvPr>
            <p:ph idx="1"/>
          </p:nvPr>
        </p:nvPicPr>
        <p:blipFill>
          <a:blip r:embed="rId2"/>
          <a:stretch>
            <a:fillRect/>
          </a:stretch>
        </p:blipFill>
        <p:spPr>
          <a:xfrm>
            <a:off x="274320" y="1124465"/>
            <a:ext cx="8595360" cy="4188804"/>
          </a:xfrm>
        </p:spPr>
      </p:pic>
      <p:sp>
        <p:nvSpPr>
          <p:cNvPr id="3" name="Title 2">
            <a:extLst>
              <a:ext uri="{FF2B5EF4-FFF2-40B4-BE49-F238E27FC236}">
                <a16:creationId xmlns:a16="http://schemas.microsoft.com/office/drawing/2014/main" id="{38A193B2-44B2-4B5E-8FA8-27EC4885841B}"/>
              </a:ext>
            </a:extLst>
          </p:cNvPr>
          <p:cNvSpPr>
            <a:spLocks noGrp="1"/>
          </p:cNvSpPr>
          <p:nvPr>
            <p:ph type="title"/>
          </p:nvPr>
        </p:nvSpPr>
        <p:spPr>
          <a:xfrm>
            <a:off x="76200" y="316396"/>
            <a:ext cx="8991600" cy="424506"/>
          </a:xfrm>
        </p:spPr>
        <p:txBody>
          <a:bodyPr/>
          <a:lstStyle/>
          <a:p>
            <a:r>
              <a:rPr lang="en-US" altLang="zh-CN" dirty="0"/>
              <a:t>Silicon Detector Box</a:t>
            </a:r>
            <a:endParaRPr lang="en-US" dirty="0"/>
          </a:p>
        </p:txBody>
      </p:sp>
      <p:sp>
        <p:nvSpPr>
          <p:cNvPr id="4" name="Footer Placeholder 3">
            <a:extLst>
              <a:ext uri="{FF2B5EF4-FFF2-40B4-BE49-F238E27FC236}">
                <a16:creationId xmlns:a16="http://schemas.microsoft.com/office/drawing/2014/main" id="{65C4D29C-704C-41ED-92A7-7D352ED65989}"/>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6D8B4A1F-C3A8-4BBB-AA63-D95D58F325F4}"/>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22</a:t>
            </a:fld>
            <a:r>
              <a:rPr lang="en-US" dirty="0"/>
              <a:t> / 80</a:t>
            </a:r>
          </a:p>
        </p:txBody>
      </p:sp>
      <p:sp>
        <p:nvSpPr>
          <p:cNvPr id="8" name="TextBox 7">
            <a:extLst>
              <a:ext uri="{FF2B5EF4-FFF2-40B4-BE49-F238E27FC236}">
                <a16:creationId xmlns:a16="http://schemas.microsoft.com/office/drawing/2014/main" id="{06E7738D-5D5D-4D07-BCC1-8721691F84A2}"/>
              </a:ext>
            </a:extLst>
          </p:cNvPr>
          <p:cNvSpPr txBox="1"/>
          <p:nvPr/>
        </p:nvSpPr>
        <p:spPr>
          <a:xfrm rot="20865447">
            <a:off x="139356" y="4391141"/>
            <a:ext cx="787395" cy="369332"/>
          </a:xfrm>
          <a:prstGeom prst="rect">
            <a:avLst/>
          </a:prstGeom>
          <a:noFill/>
        </p:spPr>
        <p:txBody>
          <a:bodyPr wrap="none" rtlCol="0">
            <a:spAutoFit/>
          </a:bodyPr>
          <a:lstStyle/>
          <a:p>
            <a:r>
              <a:rPr lang="en-US" dirty="0">
                <a:solidFill>
                  <a:srgbClr val="0000FF"/>
                </a:solidFill>
              </a:rPr>
              <a:t>Beam</a:t>
            </a:r>
          </a:p>
        </p:txBody>
      </p:sp>
      <p:sp>
        <p:nvSpPr>
          <p:cNvPr id="12" name="TextBox 11">
            <a:extLst>
              <a:ext uri="{FF2B5EF4-FFF2-40B4-BE49-F238E27FC236}">
                <a16:creationId xmlns:a16="http://schemas.microsoft.com/office/drawing/2014/main" id="{EA9BBA70-1161-4DE4-B2AF-3DD4A2856746}"/>
              </a:ext>
            </a:extLst>
          </p:cNvPr>
          <p:cNvSpPr txBox="1"/>
          <p:nvPr/>
        </p:nvSpPr>
        <p:spPr>
          <a:xfrm>
            <a:off x="274320" y="5313269"/>
            <a:ext cx="5819285" cy="696794"/>
          </a:xfrm>
          <a:prstGeom prst="rect">
            <a:avLst/>
          </a:prstGeom>
          <a:noFill/>
        </p:spPr>
        <p:txBody>
          <a:bodyPr wrap="none">
            <a:spAutoFit/>
          </a:bodyPr>
          <a:lstStyle/>
          <a:p>
            <a:pPr>
              <a:lnSpc>
                <a:spcPct val="114000"/>
              </a:lnSpc>
            </a:pPr>
            <a:r>
              <a:rPr lang="en-US" dirty="0">
                <a:solidFill>
                  <a:srgbClr val="008000"/>
                </a:solidFill>
                <a:latin typeface="Arial Narrow" panose="020B0606020202030204" pitchFamily="34" charset="0"/>
              </a:rPr>
              <a:t>L. J. Sun </a:t>
            </a:r>
            <a:r>
              <a:rPr lang="en-US" i="1" dirty="0">
                <a:solidFill>
                  <a:srgbClr val="008000"/>
                </a:solidFill>
                <a:latin typeface="Arial Narrow" panose="020B0606020202030204" pitchFamily="34" charset="0"/>
              </a:rPr>
              <a:t>et al</a:t>
            </a:r>
            <a:r>
              <a:rPr lang="en-US" dirty="0">
                <a:solidFill>
                  <a:srgbClr val="008000"/>
                </a:solidFill>
                <a:latin typeface="Arial Narrow" panose="020B0606020202030204" pitchFamily="34" charset="0"/>
              </a:rPr>
              <a:t>., Nucl. </a:t>
            </a:r>
            <a:r>
              <a:rPr lang="en-US" dirty="0" err="1">
                <a:solidFill>
                  <a:srgbClr val="008000"/>
                </a:solidFill>
                <a:latin typeface="Arial Narrow" panose="020B0606020202030204" pitchFamily="34" charset="0"/>
              </a:rPr>
              <a:t>Instrum</a:t>
            </a:r>
            <a:r>
              <a:rPr lang="en-US" dirty="0">
                <a:solidFill>
                  <a:srgbClr val="008000"/>
                </a:solidFill>
                <a:latin typeface="Arial Narrow" panose="020B0606020202030204" pitchFamily="34" charset="0"/>
              </a:rPr>
              <a:t>. Methods Phys. Res. A 804, 1 (2015).</a:t>
            </a:r>
          </a:p>
          <a:p>
            <a:pPr>
              <a:lnSpc>
                <a:spcPct val="114000"/>
              </a:lnSpc>
            </a:pPr>
            <a:r>
              <a:rPr lang="en-US" altLang="zh-CN"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L. J. Sun </a:t>
            </a:r>
            <a:r>
              <a:rPr lang="en-US" altLang="zh-CN" i="1"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et al</a:t>
            </a:r>
            <a:r>
              <a:rPr lang="en-US" altLang="zh-CN"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 Phys. Rev. C</a:t>
            </a:r>
            <a:r>
              <a:rPr lang="zh-CN" altLang="en-US" dirty="0">
                <a:solidFill>
                  <a:srgbClr val="008000"/>
                </a:solidFill>
                <a:latin typeface="Arial Narrow" panose="020B0606020202030204" pitchFamily="34" charset="0"/>
                <a:cs typeface="Times New Roman" panose="02020603050405020304" pitchFamily="18" charset="0"/>
              </a:rPr>
              <a:t> 95, 014314 (2017)</a:t>
            </a:r>
            <a:r>
              <a:rPr lang="en-US" altLang="zh-CN"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a:t>
            </a:r>
            <a:endParaRPr lang="en-US" dirty="0">
              <a:solidFill>
                <a:srgbClr val="008000"/>
              </a:solidFill>
              <a:latin typeface="Arial Narrow" panose="020B0606020202030204" pitchFamily="34" charset="0"/>
            </a:endParaRPr>
          </a:p>
        </p:txBody>
      </p:sp>
      <p:pic>
        <p:nvPicPr>
          <p:cNvPr id="9" name="图片 1">
            <a:extLst>
              <a:ext uri="{FF2B5EF4-FFF2-40B4-BE49-F238E27FC236}">
                <a16:creationId xmlns:a16="http://schemas.microsoft.com/office/drawing/2014/main" id="{E16E1C6E-2348-4E32-8405-8EE916F8EC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1803" y="1065842"/>
            <a:ext cx="3008185" cy="2549220"/>
          </a:xfrm>
          <a:prstGeom prst="rect">
            <a:avLst/>
          </a:prstGeom>
        </p:spPr>
      </p:pic>
    </p:spTree>
    <p:extLst>
      <p:ext uri="{BB962C8B-B14F-4D97-AF65-F5344CB8AC3E}">
        <p14:creationId xmlns:p14="http://schemas.microsoft.com/office/powerpoint/2010/main" val="7846340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13890A4-136A-4411-B50F-09D3189CFB39}"/>
              </a:ext>
            </a:extLst>
          </p:cNvPr>
          <p:cNvSpPr>
            <a:spLocks noGrp="1"/>
          </p:cNvSpPr>
          <p:nvPr>
            <p:ph type="title"/>
          </p:nvPr>
        </p:nvSpPr>
        <p:spPr>
          <a:xfrm>
            <a:off x="76200" y="316396"/>
            <a:ext cx="8991600" cy="424506"/>
          </a:xfrm>
        </p:spPr>
        <p:txBody>
          <a:bodyPr/>
          <a:lstStyle/>
          <a:p>
            <a:r>
              <a:rPr lang="en-US" altLang="zh-CN" dirty="0"/>
              <a:t>Silicon Detector Box</a:t>
            </a:r>
            <a:endParaRPr lang="en-US" dirty="0"/>
          </a:p>
        </p:txBody>
      </p:sp>
      <p:sp>
        <p:nvSpPr>
          <p:cNvPr id="4" name="Footer Placeholder 3">
            <a:extLst>
              <a:ext uri="{FF2B5EF4-FFF2-40B4-BE49-F238E27FC236}">
                <a16:creationId xmlns:a16="http://schemas.microsoft.com/office/drawing/2014/main" id="{6CC5B5D3-F9FC-4D47-A4D3-5CFC9CE63AC0}"/>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B5404B5F-3933-4B8E-93D8-2B199B35BF38}"/>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23</a:t>
            </a:fld>
            <a:r>
              <a:rPr lang="en-US" dirty="0"/>
              <a:t> / 80</a:t>
            </a:r>
          </a:p>
        </p:txBody>
      </p:sp>
      <p:sp>
        <p:nvSpPr>
          <p:cNvPr id="6" name="TextBox 5">
            <a:extLst>
              <a:ext uri="{FF2B5EF4-FFF2-40B4-BE49-F238E27FC236}">
                <a16:creationId xmlns:a16="http://schemas.microsoft.com/office/drawing/2014/main" id="{0D63105A-D97F-4340-B10B-1FF2CA5CA8FC}"/>
              </a:ext>
            </a:extLst>
          </p:cNvPr>
          <p:cNvSpPr txBox="1"/>
          <p:nvPr/>
        </p:nvSpPr>
        <p:spPr>
          <a:xfrm>
            <a:off x="80319" y="5006352"/>
            <a:ext cx="5819285" cy="696794"/>
          </a:xfrm>
          <a:prstGeom prst="rect">
            <a:avLst/>
          </a:prstGeom>
          <a:noFill/>
        </p:spPr>
        <p:txBody>
          <a:bodyPr wrap="none">
            <a:spAutoFit/>
          </a:bodyPr>
          <a:lstStyle/>
          <a:p>
            <a:pPr>
              <a:lnSpc>
                <a:spcPct val="114000"/>
              </a:lnSpc>
            </a:pPr>
            <a:r>
              <a:rPr lang="en-US" dirty="0">
                <a:solidFill>
                  <a:srgbClr val="008000"/>
                </a:solidFill>
                <a:latin typeface="Arial Narrow" panose="020B0606020202030204" pitchFamily="34" charset="0"/>
              </a:rPr>
              <a:t>L. J. Sun </a:t>
            </a:r>
            <a:r>
              <a:rPr lang="en-US" i="1" dirty="0">
                <a:solidFill>
                  <a:srgbClr val="008000"/>
                </a:solidFill>
                <a:latin typeface="Arial Narrow" panose="020B0606020202030204" pitchFamily="34" charset="0"/>
              </a:rPr>
              <a:t>et al</a:t>
            </a:r>
            <a:r>
              <a:rPr lang="en-US" dirty="0">
                <a:solidFill>
                  <a:srgbClr val="008000"/>
                </a:solidFill>
                <a:latin typeface="Arial Narrow" panose="020B0606020202030204" pitchFamily="34" charset="0"/>
              </a:rPr>
              <a:t>., Nucl. </a:t>
            </a:r>
            <a:r>
              <a:rPr lang="en-US" dirty="0" err="1">
                <a:solidFill>
                  <a:srgbClr val="008000"/>
                </a:solidFill>
                <a:latin typeface="Arial Narrow" panose="020B0606020202030204" pitchFamily="34" charset="0"/>
              </a:rPr>
              <a:t>Instrum</a:t>
            </a:r>
            <a:r>
              <a:rPr lang="en-US" dirty="0">
                <a:solidFill>
                  <a:srgbClr val="008000"/>
                </a:solidFill>
                <a:latin typeface="Arial Narrow" panose="020B0606020202030204" pitchFamily="34" charset="0"/>
              </a:rPr>
              <a:t>. Methods Phys. Res. A 804, 1 (2015).</a:t>
            </a:r>
          </a:p>
          <a:p>
            <a:pPr>
              <a:lnSpc>
                <a:spcPct val="114000"/>
              </a:lnSpc>
            </a:pPr>
            <a:r>
              <a:rPr lang="en-US" altLang="zh-CN"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L. J. Sun </a:t>
            </a:r>
            <a:r>
              <a:rPr lang="en-US" altLang="zh-CN" i="1"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et al</a:t>
            </a:r>
            <a:r>
              <a:rPr lang="en-US" altLang="zh-CN"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 Phys. Rev. C</a:t>
            </a:r>
            <a:r>
              <a:rPr lang="zh-CN" altLang="en-US" dirty="0">
                <a:solidFill>
                  <a:srgbClr val="008000"/>
                </a:solidFill>
                <a:latin typeface="Arial Narrow" panose="020B0606020202030204" pitchFamily="34" charset="0"/>
                <a:cs typeface="Times New Roman" panose="02020603050405020304" pitchFamily="18" charset="0"/>
              </a:rPr>
              <a:t> 95, 014314 (2017)</a:t>
            </a:r>
            <a:r>
              <a:rPr lang="en-US" altLang="zh-CN"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a:t>
            </a:r>
            <a:endParaRPr lang="en-US" dirty="0">
              <a:solidFill>
                <a:srgbClr val="008000"/>
              </a:solidFill>
              <a:latin typeface="Arial Narrow" panose="020B0606020202030204" pitchFamily="34" charset="0"/>
            </a:endParaRPr>
          </a:p>
        </p:txBody>
      </p:sp>
      <p:pic>
        <p:nvPicPr>
          <p:cNvPr id="7" name="Picture 7" descr="RIBLL2013 (2)">
            <a:extLst>
              <a:ext uri="{FF2B5EF4-FFF2-40B4-BE49-F238E27FC236}">
                <a16:creationId xmlns:a16="http://schemas.microsoft.com/office/drawing/2014/main" id="{88E74D3C-DCB0-4EEE-9EA7-DE4F64C790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401" y="1066801"/>
            <a:ext cx="3966199" cy="3357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2">
            <a:extLst>
              <a:ext uri="{FF2B5EF4-FFF2-40B4-BE49-F238E27FC236}">
                <a16:creationId xmlns:a16="http://schemas.microsoft.com/office/drawing/2014/main" id="{8363D2FA-DF5D-48B9-B169-95A412B521C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19183" y="1062414"/>
            <a:ext cx="4448617" cy="3357186"/>
          </a:xfrm>
          <a:prstGeom prst="rect">
            <a:avLst/>
          </a:prstGeom>
        </p:spPr>
      </p:pic>
    </p:spTree>
    <p:extLst>
      <p:ext uri="{BB962C8B-B14F-4D97-AF65-F5344CB8AC3E}">
        <p14:creationId xmlns:p14="http://schemas.microsoft.com/office/powerpoint/2010/main" val="15119554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48094C2A-4FB8-4975-9EDE-4A5C1FD5B914}"/>
              </a:ext>
            </a:extLst>
          </p:cNvPr>
          <p:cNvPicPr>
            <a:picLocks noGrp="1" noChangeAspect="1"/>
          </p:cNvPicPr>
          <p:nvPr>
            <p:ph idx="1"/>
          </p:nvPr>
        </p:nvPicPr>
        <p:blipFill>
          <a:blip r:embed="rId3"/>
          <a:stretch>
            <a:fillRect/>
          </a:stretch>
        </p:blipFill>
        <p:spPr>
          <a:xfrm>
            <a:off x="3605332" y="1066801"/>
            <a:ext cx="5538668" cy="3357186"/>
          </a:xfrm>
        </p:spPr>
      </p:pic>
      <p:sp>
        <p:nvSpPr>
          <p:cNvPr id="3" name="Title 2">
            <a:extLst>
              <a:ext uri="{FF2B5EF4-FFF2-40B4-BE49-F238E27FC236}">
                <a16:creationId xmlns:a16="http://schemas.microsoft.com/office/drawing/2014/main" id="{FDB8320D-2093-4876-A300-1351AFE41DA6}"/>
              </a:ext>
            </a:extLst>
          </p:cNvPr>
          <p:cNvSpPr>
            <a:spLocks noGrp="1"/>
          </p:cNvSpPr>
          <p:nvPr>
            <p:ph type="title"/>
          </p:nvPr>
        </p:nvSpPr>
        <p:spPr>
          <a:xfrm>
            <a:off x="76200" y="316396"/>
            <a:ext cx="8991600" cy="424506"/>
          </a:xfrm>
        </p:spPr>
        <p:txBody>
          <a:bodyPr/>
          <a:lstStyle/>
          <a:p>
            <a:r>
              <a:rPr lang="en-US" altLang="zh-CN" dirty="0"/>
              <a:t>Silicon Detector Box</a:t>
            </a:r>
            <a:endParaRPr lang="en-US" dirty="0"/>
          </a:p>
        </p:txBody>
      </p:sp>
      <p:sp>
        <p:nvSpPr>
          <p:cNvPr id="4" name="Footer Placeholder 3">
            <a:extLst>
              <a:ext uri="{FF2B5EF4-FFF2-40B4-BE49-F238E27FC236}">
                <a16:creationId xmlns:a16="http://schemas.microsoft.com/office/drawing/2014/main" id="{A971D4D8-813C-4E36-8807-8BDE1D4C6C94}"/>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B94634D5-8DB1-40D5-8549-4E7ACF363909}"/>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24</a:t>
            </a:fld>
            <a:r>
              <a:rPr lang="en-US" dirty="0"/>
              <a:t> / 80</a:t>
            </a:r>
          </a:p>
        </p:txBody>
      </p:sp>
      <p:sp>
        <p:nvSpPr>
          <p:cNvPr id="10" name="TextBox 9">
            <a:extLst>
              <a:ext uri="{FF2B5EF4-FFF2-40B4-BE49-F238E27FC236}">
                <a16:creationId xmlns:a16="http://schemas.microsoft.com/office/drawing/2014/main" id="{E0FCFA21-FA23-4249-8F28-F6D78DEEA168}"/>
              </a:ext>
            </a:extLst>
          </p:cNvPr>
          <p:cNvSpPr txBox="1"/>
          <p:nvPr/>
        </p:nvSpPr>
        <p:spPr>
          <a:xfrm>
            <a:off x="80319" y="5006352"/>
            <a:ext cx="5819285" cy="696794"/>
          </a:xfrm>
          <a:prstGeom prst="rect">
            <a:avLst/>
          </a:prstGeom>
          <a:noFill/>
        </p:spPr>
        <p:txBody>
          <a:bodyPr wrap="none">
            <a:spAutoFit/>
          </a:bodyPr>
          <a:lstStyle/>
          <a:p>
            <a:pPr>
              <a:lnSpc>
                <a:spcPct val="114000"/>
              </a:lnSpc>
            </a:pPr>
            <a:r>
              <a:rPr lang="en-US" dirty="0">
                <a:solidFill>
                  <a:srgbClr val="008000"/>
                </a:solidFill>
                <a:latin typeface="Arial Narrow" panose="020B0606020202030204" pitchFamily="34" charset="0"/>
              </a:rPr>
              <a:t>L. J. Sun </a:t>
            </a:r>
            <a:r>
              <a:rPr lang="en-US" i="1" dirty="0">
                <a:solidFill>
                  <a:srgbClr val="008000"/>
                </a:solidFill>
                <a:latin typeface="Arial Narrow" panose="020B0606020202030204" pitchFamily="34" charset="0"/>
              </a:rPr>
              <a:t>et al</a:t>
            </a:r>
            <a:r>
              <a:rPr lang="en-US" dirty="0">
                <a:solidFill>
                  <a:srgbClr val="008000"/>
                </a:solidFill>
                <a:latin typeface="Arial Narrow" panose="020B0606020202030204" pitchFamily="34" charset="0"/>
              </a:rPr>
              <a:t>., Nucl. </a:t>
            </a:r>
            <a:r>
              <a:rPr lang="en-US" dirty="0" err="1">
                <a:solidFill>
                  <a:srgbClr val="008000"/>
                </a:solidFill>
                <a:latin typeface="Arial Narrow" panose="020B0606020202030204" pitchFamily="34" charset="0"/>
              </a:rPr>
              <a:t>Instrum</a:t>
            </a:r>
            <a:r>
              <a:rPr lang="en-US" dirty="0">
                <a:solidFill>
                  <a:srgbClr val="008000"/>
                </a:solidFill>
                <a:latin typeface="Arial Narrow" panose="020B0606020202030204" pitchFamily="34" charset="0"/>
              </a:rPr>
              <a:t>. Methods Phys. Res. A 804, 1 (2015).</a:t>
            </a:r>
          </a:p>
          <a:p>
            <a:pPr>
              <a:lnSpc>
                <a:spcPct val="114000"/>
              </a:lnSpc>
            </a:pPr>
            <a:r>
              <a:rPr lang="en-US" altLang="zh-CN"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L. J. Sun </a:t>
            </a:r>
            <a:r>
              <a:rPr lang="en-US" altLang="zh-CN" i="1"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et al</a:t>
            </a:r>
            <a:r>
              <a:rPr lang="en-US" altLang="zh-CN"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 Phys. Rev. C</a:t>
            </a:r>
            <a:r>
              <a:rPr lang="zh-CN" altLang="en-US" dirty="0">
                <a:solidFill>
                  <a:srgbClr val="008000"/>
                </a:solidFill>
                <a:latin typeface="Arial Narrow" panose="020B0606020202030204" pitchFamily="34" charset="0"/>
                <a:cs typeface="Times New Roman" panose="02020603050405020304" pitchFamily="18" charset="0"/>
              </a:rPr>
              <a:t> 95, 014314 (2017)</a:t>
            </a:r>
            <a:r>
              <a:rPr lang="en-US" altLang="zh-CN"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a:t>
            </a:r>
            <a:endParaRPr lang="en-US" dirty="0">
              <a:solidFill>
                <a:srgbClr val="008000"/>
              </a:solidFill>
              <a:latin typeface="Arial Narrow" panose="020B0606020202030204" pitchFamily="34" charset="0"/>
            </a:endParaRPr>
          </a:p>
        </p:txBody>
      </p:sp>
      <p:sp>
        <p:nvSpPr>
          <p:cNvPr id="11" name="TextBox 10">
            <a:extLst>
              <a:ext uri="{FF2B5EF4-FFF2-40B4-BE49-F238E27FC236}">
                <a16:creationId xmlns:a16="http://schemas.microsoft.com/office/drawing/2014/main" id="{279C620A-9661-4731-98EB-C9D6D7BDA0DD}"/>
              </a:ext>
            </a:extLst>
          </p:cNvPr>
          <p:cNvSpPr txBox="1"/>
          <p:nvPr/>
        </p:nvSpPr>
        <p:spPr>
          <a:xfrm>
            <a:off x="6007459" y="4720372"/>
            <a:ext cx="1527982" cy="1200329"/>
          </a:xfrm>
          <a:prstGeom prst="rect">
            <a:avLst/>
          </a:prstGeom>
          <a:noFill/>
        </p:spPr>
        <p:txBody>
          <a:bodyPr wrap="none" rtlCol="0">
            <a:spAutoFit/>
          </a:bodyPr>
          <a:lstStyle/>
          <a:p>
            <a:r>
              <a:rPr lang="en-US" altLang="zh-CN" dirty="0">
                <a:latin typeface="Cambria" panose="02040503050406030204" pitchFamily="18" charset="0"/>
                <a:ea typeface="Cambria" panose="02040503050406030204" pitchFamily="18" charset="0"/>
              </a:rPr>
              <a:t>Implantation:</a:t>
            </a:r>
          </a:p>
          <a:p>
            <a:r>
              <a:rPr lang="en-US" altLang="zh-CN" dirty="0">
                <a:latin typeface="Cambria" panose="02040503050406030204" pitchFamily="18" charset="0"/>
                <a:ea typeface="Cambria" panose="02040503050406030204" pitchFamily="18" charset="0"/>
              </a:rPr>
              <a:t>Position</a:t>
            </a:r>
          </a:p>
          <a:p>
            <a:r>
              <a:rPr lang="en-US" dirty="0">
                <a:latin typeface="Cambria" panose="02040503050406030204" pitchFamily="18" charset="0"/>
                <a:ea typeface="Cambria" panose="02040503050406030204" pitchFamily="18" charset="0"/>
              </a:rPr>
              <a:t>Energy</a:t>
            </a:r>
          </a:p>
          <a:p>
            <a:r>
              <a:rPr lang="en-US" dirty="0">
                <a:latin typeface="Cambria" panose="02040503050406030204" pitchFamily="18" charset="0"/>
                <a:ea typeface="Cambria" panose="02040503050406030204" pitchFamily="18" charset="0"/>
              </a:rPr>
              <a:t>Time</a:t>
            </a:r>
          </a:p>
        </p:txBody>
      </p:sp>
      <p:sp>
        <p:nvSpPr>
          <p:cNvPr id="12" name="TextBox 11">
            <a:extLst>
              <a:ext uri="{FF2B5EF4-FFF2-40B4-BE49-F238E27FC236}">
                <a16:creationId xmlns:a16="http://schemas.microsoft.com/office/drawing/2014/main" id="{825E9B91-7807-4876-8E0C-75E0BDE37C83}"/>
              </a:ext>
            </a:extLst>
          </p:cNvPr>
          <p:cNvSpPr txBox="1"/>
          <p:nvPr/>
        </p:nvSpPr>
        <p:spPr>
          <a:xfrm>
            <a:off x="7643297" y="4724399"/>
            <a:ext cx="1005403" cy="1200329"/>
          </a:xfrm>
          <a:prstGeom prst="rect">
            <a:avLst/>
          </a:prstGeom>
          <a:noFill/>
        </p:spPr>
        <p:txBody>
          <a:bodyPr wrap="none" rtlCol="0">
            <a:spAutoFit/>
          </a:bodyPr>
          <a:lstStyle/>
          <a:p>
            <a:r>
              <a:rPr lang="en-US" altLang="zh-CN" dirty="0">
                <a:latin typeface="Cambria" panose="02040503050406030204" pitchFamily="18" charset="0"/>
                <a:ea typeface="Cambria" panose="02040503050406030204" pitchFamily="18" charset="0"/>
              </a:rPr>
              <a:t>Decay:</a:t>
            </a:r>
          </a:p>
          <a:p>
            <a:r>
              <a:rPr lang="en-US" altLang="zh-CN" dirty="0">
                <a:latin typeface="Cambria" panose="02040503050406030204" pitchFamily="18" charset="0"/>
                <a:ea typeface="Cambria" panose="02040503050406030204" pitchFamily="18" charset="0"/>
              </a:rPr>
              <a:t>Position</a:t>
            </a:r>
          </a:p>
          <a:p>
            <a:r>
              <a:rPr lang="en-US" dirty="0">
                <a:latin typeface="Cambria" panose="02040503050406030204" pitchFamily="18" charset="0"/>
                <a:ea typeface="Cambria" panose="02040503050406030204" pitchFamily="18" charset="0"/>
              </a:rPr>
              <a:t>Energy</a:t>
            </a:r>
          </a:p>
          <a:p>
            <a:r>
              <a:rPr lang="en-US" dirty="0">
                <a:latin typeface="Cambria" panose="02040503050406030204" pitchFamily="18" charset="0"/>
                <a:ea typeface="Cambria" panose="02040503050406030204" pitchFamily="18" charset="0"/>
              </a:rPr>
              <a:t>Time</a:t>
            </a:r>
          </a:p>
        </p:txBody>
      </p:sp>
      <p:pic>
        <p:nvPicPr>
          <p:cNvPr id="13" name="Picture 7" descr="RIBLL2013 (2)">
            <a:extLst>
              <a:ext uri="{FF2B5EF4-FFF2-40B4-BE49-F238E27FC236}">
                <a16:creationId xmlns:a16="http://schemas.microsoft.com/office/drawing/2014/main" id="{E8F6BD8C-7A3A-4B4E-993C-7EE67237653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066801"/>
            <a:ext cx="3966199" cy="3357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F567E4C7-9A43-420C-9F35-F017474DE0A0}"/>
              </a:ext>
            </a:extLst>
          </p:cNvPr>
          <p:cNvSpPr txBox="1"/>
          <p:nvPr/>
        </p:nvSpPr>
        <p:spPr>
          <a:xfrm>
            <a:off x="4419600" y="6635947"/>
            <a:ext cx="851515" cy="230832"/>
          </a:xfrm>
          <a:prstGeom prst="rect">
            <a:avLst/>
          </a:prstGeom>
          <a:noFill/>
        </p:spPr>
        <p:txBody>
          <a:bodyPr wrap="none" rtlCol="0">
            <a:spAutoFit/>
          </a:bodyPr>
          <a:lstStyle/>
          <a:p>
            <a:r>
              <a:rPr lang="en-US" sz="900" dirty="0"/>
              <a:t>Vacuum/cool</a:t>
            </a:r>
          </a:p>
        </p:txBody>
      </p:sp>
    </p:spTree>
    <p:extLst>
      <p:ext uri="{BB962C8B-B14F-4D97-AF65-F5344CB8AC3E}">
        <p14:creationId xmlns:p14="http://schemas.microsoft.com/office/powerpoint/2010/main" val="39288512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a:extLst>
              <a:ext uri="{FF2B5EF4-FFF2-40B4-BE49-F238E27FC236}">
                <a16:creationId xmlns:a16="http://schemas.microsoft.com/office/drawing/2014/main" id="{FC95C6F7-44CA-46F0-9938-40CF6710CF0A}"/>
              </a:ext>
            </a:extLst>
          </p:cNvPr>
          <p:cNvPicPr>
            <a:picLocks noGrp="1" noChangeAspect="1"/>
          </p:cNvPicPr>
          <p:nvPr>
            <p:ph idx="1"/>
          </p:nvPr>
        </p:nvPicPr>
        <p:blipFill rotWithShape="1">
          <a:blip r:embed="rId3"/>
          <a:srcRect l="1145" t="7425" r="6218" b="1222"/>
          <a:stretch/>
        </p:blipFill>
        <p:spPr>
          <a:xfrm>
            <a:off x="91440" y="1085335"/>
            <a:ext cx="4297680" cy="3530352"/>
          </a:xfrm>
        </p:spPr>
      </p:pic>
      <p:sp>
        <p:nvSpPr>
          <p:cNvPr id="3" name="Title 2">
            <a:extLst>
              <a:ext uri="{FF2B5EF4-FFF2-40B4-BE49-F238E27FC236}">
                <a16:creationId xmlns:a16="http://schemas.microsoft.com/office/drawing/2014/main" id="{2799E15D-EECF-4F2E-BDAA-32462189F020}"/>
              </a:ext>
            </a:extLst>
          </p:cNvPr>
          <p:cNvSpPr>
            <a:spLocks noGrp="1"/>
          </p:cNvSpPr>
          <p:nvPr>
            <p:ph type="title"/>
          </p:nvPr>
        </p:nvSpPr>
        <p:spPr>
          <a:xfrm>
            <a:off x="76200" y="316396"/>
            <a:ext cx="8991600" cy="424506"/>
          </a:xfrm>
        </p:spPr>
        <p:txBody>
          <a:bodyPr/>
          <a:lstStyle/>
          <a:p>
            <a:r>
              <a:rPr lang="en-US" altLang="zh-CN" dirty="0"/>
              <a:t>Implantation-Decay</a:t>
            </a:r>
            <a:endParaRPr lang="en-US" dirty="0"/>
          </a:p>
        </p:txBody>
      </p:sp>
      <p:sp>
        <p:nvSpPr>
          <p:cNvPr id="4" name="Footer Placeholder 3">
            <a:extLst>
              <a:ext uri="{FF2B5EF4-FFF2-40B4-BE49-F238E27FC236}">
                <a16:creationId xmlns:a16="http://schemas.microsoft.com/office/drawing/2014/main" id="{ECBD1E88-38DB-4529-AADE-C5A19282CE4D}"/>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DC78B45D-78C0-41F9-94D8-96FBC53B6A00}"/>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25</a:t>
            </a:fld>
            <a:r>
              <a:rPr lang="en-US" dirty="0"/>
              <a:t> / 80</a:t>
            </a:r>
          </a:p>
        </p:txBody>
      </p:sp>
      <p:pic>
        <p:nvPicPr>
          <p:cNvPr id="11" name="Picture 10">
            <a:extLst>
              <a:ext uri="{FF2B5EF4-FFF2-40B4-BE49-F238E27FC236}">
                <a16:creationId xmlns:a16="http://schemas.microsoft.com/office/drawing/2014/main" id="{F0E46B40-D4AB-4861-ABDF-DDC5F7F1741C}"/>
              </a:ext>
            </a:extLst>
          </p:cNvPr>
          <p:cNvPicPr>
            <a:picLocks noChangeAspect="1"/>
          </p:cNvPicPr>
          <p:nvPr/>
        </p:nvPicPr>
        <p:blipFill>
          <a:blip r:embed="rId4"/>
          <a:stretch>
            <a:fillRect/>
          </a:stretch>
        </p:blipFill>
        <p:spPr>
          <a:xfrm>
            <a:off x="4572000" y="1116227"/>
            <a:ext cx="4480560" cy="3320978"/>
          </a:xfrm>
          <a:prstGeom prst="rect">
            <a:avLst/>
          </a:prstGeom>
        </p:spPr>
      </p:pic>
      <p:sp>
        <p:nvSpPr>
          <p:cNvPr id="12" name="TextBox 11">
            <a:extLst>
              <a:ext uri="{FF2B5EF4-FFF2-40B4-BE49-F238E27FC236}">
                <a16:creationId xmlns:a16="http://schemas.microsoft.com/office/drawing/2014/main" id="{990E4D25-EA9E-4D1E-B9B6-AC1E36CA5119}"/>
              </a:ext>
            </a:extLst>
          </p:cNvPr>
          <p:cNvSpPr txBox="1"/>
          <p:nvPr/>
        </p:nvSpPr>
        <p:spPr>
          <a:xfrm>
            <a:off x="141471" y="5582164"/>
            <a:ext cx="4256871" cy="381002"/>
          </a:xfrm>
          <a:prstGeom prst="rect">
            <a:avLst/>
          </a:prstGeom>
          <a:noFill/>
        </p:spPr>
        <p:txBody>
          <a:bodyPr wrap="none">
            <a:spAutoFit/>
          </a:bodyPr>
          <a:lstStyle/>
          <a:p>
            <a:pPr>
              <a:lnSpc>
                <a:spcPct val="114000"/>
              </a:lnSpc>
            </a:pPr>
            <a:r>
              <a:rPr lang="en-US" altLang="zh-CN" sz="1800"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L. J. Sun </a:t>
            </a:r>
            <a:r>
              <a:rPr lang="en-US" altLang="zh-CN" sz="1800" i="1"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et al</a:t>
            </a:r>
            <a:r>
              <a:rPr lang="en-US" altLang="zh-CN" sz="1800"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 Phys. Rev. C 99, 064312 (2019).</a:t>
            </a:r>
          </a:p>
        </p:txBody>
      </p:sp>
    </p:spTree>
    <p:extLst>
      <p:ext uri="{BB962C8B-B14F-4D97-AF65-F5344CB8AC3E}">
        <p14:creationId xmlns:p14="http://schemas.microsoft.com/office/powerpoint/2010/main" val="11311837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AB3EDCF-37E0-47E6-9DC3-D77674F9EA4C}"/>
              </a:ext>
            </a:extLst>
          </p:cNvPr>
          <p:cNvSpPr>
            <a:spLocks noGrp="1"/>
          </p:cNvSpPr>
          <p:nvPr>
            <p:ph type="title"/>
          </p:nvPr>
        </p:nvSpPr>
        <p:spPr>
          <a:xfrm>
            <a:off x="76200" y="316396"/>
            <a:ext cx="8991600" cy="424506"/>
          </a:xfrm>
        </p:spPr>
        <p:txBody>
          <a:bodyPr/>
          <a:lstStyle/>
          <a:p>
            <a:r>
              <a:rPr lang="en-US" altLang="zh-CN" i="1" dirty="0"/>
              <a:t>β</a:t>
            </a:r>
            <a:r>
              <a:rPr lang="en-US" altLang="zh-CN" dirty="0"/>
              <a:t> Summing</a:t>
            </a:r>
          </a:p>
        </p:txBody>
      </p:sp>
      <p:sp>
        <p:nvSpPr>
          <p:cNvPr id="4" name="Footer Placeholder 3">
            <a:extLst>
              <a:ext uri="{FF2B5EF4-FFF2-40B4-BE49-F238E27FC236}">
                <a16:creationId xmlns:a16="http://schemas.microsoft.com/office/drawing/2014/main" id="{07254539-34FA-4386-ACC4-A6F4778F18A4}"/>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6B9FECC7-53C2-4729-8E8E-C09B9768C500}"/>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26</a:t>
            </a:fld>
            <a:r>
              <a:rPr lang="en-US" dirty="0"/>
              <a:t> / 80</a:t>
            </a:r>
          </a:p>
        </p:txBody>
      </p:sp>
      <p:pic>
        <p:nvPicPr>
          <p:cNvPr id="6" name="Content Placeholder 5">
            <a:extLst>
              <a:ext uri="{FF2B5EF4-FFF2-40B4-BE49-F238E27FC236}">
                <a16:creationId xmlns:a16="http://schemas.microsoft.com/office/drawing/2014/main" id="{D886DC4B-BA54-471F-8593-CDBA76EC2934}"/>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20568" y="1114481"/>
            <a:ext cx="3321834" cy="3291840"/>
          </a:xfrm>
          <a:prstGeom prst="rect">
            <a:avLst/>
          </a:prstGeom>
        </p:spPr>
      </p:pic>
      <p:sp>
        <p:nvSpPr>
          <p:cNvPr id="11" name="Rectangle 10">
            <a:extLst>
              <a:ext uri="{FF2B5EF4-FFF2-40B4-BE49-F238E27FC236}">
                <a16:creationId xmlns:a16="http://schemas.microsoft.com/office/drawing/2014/main" id="{5F842E8B-C50D-4120-A867-A416B14DF630}"/>
              </a:ext>
            </a:extLst>
          </p:cNvPr>
          <p:cNvSpPr/>
          <p:nvPr/>
        </p:nvSpPr>
        <p:spPr>
          <a:xfrm>
            <a:off x="396834" y="4507132"/>
            <a:ext cx="3769302" cy="323165"/>
          </a:xfrm>
          <a:prstGeom prst="rect">
            <a:avLst/>
          </a:prstGeom>
        </p:spPr>
        <p:txBody>
          <a:bodyPr wrap="none">
            <a:spAutoFit/>
          </a:bodyPr>
          <a:lstStyle/>
          <a:p>
            <a:pPr defTabSz="914400" fontAlgn="auto">
              <a:spcBef>
                <a:spcPts val="0"/>
              </a:spcBef>
              <a:spcAft>
                <a:spcPts val="0"/>
              </a:spcAft>
            </a:pPr>
            <a:r>
              <a:rPr lang="fr-FR" altLang="zh-CN" sz="1500" dirty="0">
                <a:latin typeface="Arial Narrow" panose="020B0606020202030204" pitchFamily="34" charset="0"/>
                <a:ea typeface="宋体"/>
                <a:cs typeface="+mn-cs"/>
              </a:rPr>
              <a:t>S. </a:t>
            </a:r>
            <a:r>
              <a:rPr lang="fr-FR" altLang="zh-CN" sz="1500" dirty="0" err="1">
                <a:latin typeface="Arial Narrow" panose="020B0606020202030204" pitchFamily="34" charset="0"/>
                <a:ea typeface="宋体"/>
                <a:cs typeface="+mn-cs"/>
              </a:rPr>
              <a:t>Czajkowski</a:t>
            </a:r>
            <a:r>
              <a:rPr lang="fr-FR" altLang="zh-CN" sz="1500" dirty="0">
                <a:latin typeface="Arial Narrow" panose="020B0606020202030204" pitchFamily="34" charset="0"/>
                <a:ea typeface="宋体"/>
                <a:cs typeface="+mn-cs"/>
              </a:rPr>
              <a:t> </a:t>
            </a:r>
            <a:r>
              <a:rPr lang="fr-FR" altLang="zh-CN" sz="1500" i="1" dirty="0">
                <a:latin typeface="Arial Narrow" panose="020B0606020202030204" pitchFamily="34" charset="0"/>
                <a:ea typeface="宋体"/>
                <a:cs typeface="+mn-cs"/>
              </a:rPr>
              <a:t>et al</a:t>
            </a:r>
            <a:r>
              <a:rPr lang="fr-FR" altLang="zh-CN" sz="1500" dirty="0">
                <a:latin typeface="Arial Narrow" panose="020B0606020202030204" pitchFamily="34" charset="0"/>
                <a:ea typeface="宋体"/>
                <a:cs typeface="+mn-cs"/>
              </a:rPr>
              <a:t>., </a:t>
            </a:r>
            <a:r>
              <a:rPr lang="fr-FR" altLang="zh-CN" sz="1500" dirty="0" err="1">
                <a:latin typeface="Arial Narrow" panose="020B0606020202030204" pitchFamily="34" charset="0"/>
                <a:ea typeface="宋体"/>
                <a:cs typeface="+mn-cs"/>
              </a:rPr>
              <a:t>Nucl</a:t>
            </a:r>
            <a:r>
              <a:rPr lang="fr-FR" altLang="zh-CN" sz="1500" dirty="0">
                <a:latin typeface="Arial Narrow" panose="020B0606020202030204" pitchFamily="34" charset="0"/>
                <a:ea typeface="宋体"/>
                <a:cs typeface="+mn-cs"/>
              </a:rPr>
              <a:t>. Phys. A 628, 537 (1998)</a:t>
            </a:r>
            <a:r>
              <a:rPr lang="en-US" altLang="zh-CN" sz="1500" dirty="0">
                <a:latin typeface="Arial Narrow" panose="020B0606020202030204" pitchFamily="34" charset="0"/>
                <a:ea typeface="宋体"/>
                <a:cs typeface="+mn-cs"/>
              </a:rPr>
              <a:t>.</a:t>
            </a:r>
            <a:endParaRPr lang="zh-CN" altLang="en-US" sz="1500" dirty="0">
              <a:latin typeface="Arial Narrow" panose="020B0606020202030204" pitchFamily="34" charset="0"/>
              <a:ea typeface="宋体"/>
              <a:cs typeface="+mn-cs"/>
            </a:endParaRPr>
          </a:p>
        </p:txBody>
      </p:sp>
      <p:sp>
        <p:nvSpPr>
          <p:cNvPr id="12" name="TextBox 11">
            <a:extLst>
              <a:ext uri="{FF2B5EF4-FFF2-40B4-BE49-F238E27FC236}">
                <a16:creationId xmlns:a16="http://schemas.microsoft.com/office/drawing/2014/main" id="{A7E26C24-E094-4D4A-A7C5-B8FF13FBA24F}"/>
              </a:ext>
            </a:extLst>
          </p:cNvPr>
          <p:cNvSpPr txBox="1"/>
          <p:nvPr/>
        </p:nvSpPr>
        <p:spPr>
          <a:xfrm>
            <a:off x="1066800" y="4839099"/>
            <a:ext cx="3769302" cy="1200329"/>
          </a:xfrm>
          <a:prstGeom prst="rect">
            <a:avLst/>
          </a:prstGeom>
          <a:noFill/>
        </p:spPr>
        <p:txBody>
          <a:bodyPr wrap="square">
            <a:spAutoFit/>
          </a:bodyPr>
          <a:lstStyle/>
          <a:p>
            <a:pPr algn="just"/>
            <a:r>
              <a:rPr lang="en-US" altLang="zh-CN" dirty="0">
                <a:solidFill>
                  <a:schemeClr val="accent2"/>
                </a:solidFill>
              </a:rPr>
              <a:t>Comment: Implanting beam ions into Si detectors is well-known to have a notoriously strong </a:t>
            </a:r>
            <a:r>
              <a:rPr lang="en-US" altLang="zh-CN" i="1" dirty="0">
                <a:solidFill>
                  <a:schemeClr val="accent2"/>
                </a:solidFill>
              </a:rPr>
              <a:t>β</a:t>
            </a:r>
            <a:r>
              <a:rPr lang="en-US" altLang="zh-CN" dirty="0">
                <a:solidFill>
                  <a:schemeClr val="accent2"/>
                </a:solidFill>
              </a:rPr>
              <a:t> background or </a:t>
            </a:r>
            <a:r>
              <a:rPr lang="en-US" altLang="zh-CN" i="1" dirty="0">
                <a:solidFill>
                  <a:schemeClr val="accent2"/>
                </a:solidFill>
              </a:rPr>
              <a:t>β</a:t>
            </a:r>
            <a:r>
              <a:rPr lang="en-US" altLang="zh-CN" dirty="0">
                <a:solidFill>
                  <a:schemeClr val="accent2"/>
                </a:solidFill>
              </a:rPr>
              <a:t> summing effect.</a:t>
            </a:r>
            <a:endParaRPr lang="en-US" dirty="0">
              <a:solidFill>
                <a:schemeClr val="accent2"/>
              </a:solidFill>
            </a:endParaRPr>
          </a:p>
        </p:txBody>
      </p:sp>
      <p:pic>
        <p:nvPicPr>
          <p:cNvPr id="15" name="Picture 14">
            <a:extLst>
              <a:ext uri="{FF2B5EF4-FFF2-40B4-BE49-F238E27FC236}">
                <a16:creationId xmlns:a16="http://schemas.microsoft.com/office/drawing/2014/main" id="{CDD55723-E0FB-4CF1-BC8A-E9E809C7A230}"/>
              </a:ext>
            </a:extLst>
          </p:cNvPr>
          <p:cNvPicPr>
            <a:picLocks noChangeAspect="1"/>
          </p:cNvPicPr>
          <p:nvPr/>
        </p:nvPicPr>
        <p:blipFill>
          <a:blip r:embed="rId4"/>
          <a:stretch>
            <a:fillRect/>
          </a:stretch>
        </p:blipFill>
        <p:spPr>
          <a:xfrm>
            <a:off x="243016" y="5058527"/>
            <a:ext cx="710050" cy="761471"/>
          </a:xfrm>
          <a:prstGeom prst="rect">
            <a:avLst/>
          </a:prstGeom>
        </p:spPr>
      </p:pic>
    </p:spTree>
    <p:extLst>
      <p:ext uri="{BB962C8B-B14F-4D97-AF65-F5344CB8AC3E}">
        <p14:creationId xmlns:p14="http://schemas.microsoft.com/office/powerpoint/2010/main" val="13578411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E6C5200-3244-4EC0-AA34-53061D984138}"/>
              </a:ext>
            </a:extLst>
          </p:cNvPr>
          <p:cNvPicPr>
            <a:picLocks noChangeAspect="1"/>
          </p:cNvPicPr>
          <p:nvPr/>
        </p:nvPicPr>
        <p:blipFill rotWithShape="1">
          <a:blip r:embed="rId3"/>
          <a:srcRect l="5573" t="8889" r="9153" b="1997"/>
          <a:stretch/>
        </p:blipFill>
        <p:spPr>
          <a:xfrm>
            <a:off x="4738631" y="1114482"/>
            <a:ext cx="3781402" cy="3291840"/>
          </a:xfrm>
          <a:prstGeom prst="rect">
            <a:avLst/>
          </a:prstGeom>
        </p:spPr>
      </p:pic>
      <p:sp>
        <p:nvSpPr>
          <p:cNvPr id="3" name="Title 2">
            <a:extLst>
              <a:ext uri="{FF2B5EF4-FFF2-40B4-BE49-F238E27FC236}">
                <a16:creationId xmlns:a16="http://schemas.microsoft.com/office/drawing/2014/main" id="{2AB3EDCF-37E0-47E6-9DC3-D77674F9EA4C}"/>
              </a:ext>
            </a:extLst>
          </p:cNvPr>
          <p:cNvSpPr>
            <a:spLocks noGrp="1"/>
          </p:cNvSpPr>
          <p:nvPr>
            <p:ph type="title"/>
          </p:nvPr>
        </p:nvSpPr>
        <p:spPr>
          <a:xfrm>
            <a:off x="76200" y="316396"/>
            <a:ext cx="8991600" cy="424506"/>
          </a:xfrm>
        </p:spPr>
        <p:txBody>
          <a:bodyPr/>
          <a:lstStyle/>
          <a:p>
            <a:r>
              <a:rPr lang="en-US" altLang="zh-CN" i="1" dirty="0"/>
              <a:t>β</a:t>
            </a:r>
            <a:r>
              <a:rPr lang="en-US" altLang="zh-CN" dirty="0"/>
              <a:t> Summing</a:t>
            </a:r>
          </a:p>
        </p:txBody>
      </p:sp>
      <p:sp>
        <p:nvSpPr>
          <p:cNvPr id="4" name="Footer Placeholder 3">
            <a:extLst>
              <a:ext uri="{FF2B5EF4-FFF2-40B4-BE49-F238E27FC236}">
                <a16:creationId xmlns:a16="http://schemas.microsoft.com/office/drawing/2014/main" id="{07254539-34FA-4386-ACC4-A6F4778F18A4}"/>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6B9FECC7-53C2-4729-8E8E-C09B9768C500}"/>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27</a:t>
            </a:fld>
            <a:r>
              <a:rPr lang="en-US" dirty="0"/>
              <a:t> / 80</a:t>
            </a:r>
          </a:p>
        </p:txBody>
      </p:sp>
      <p:pic>
        <p:nvPicPr>
          <p:cNvPr id="6" name="Content Placeholder 5">
            <a:extLst>
              <a:ext uri="{FF2B5EF4-FFF2-40B4-BE49-F238E27FC236}">
                <a16:creationId xmlns:a16="http://schemas.microsoft.com/office/drawing/2014/main" id="{D886DC4B-BA54-471F-8593-CDBA76EC2934}"/>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620568" y="1114481"/>
            <a:ext cx="3321834" cy="3291840"/>
          </a:xfrm>
          <a:prstGeom prst="rect">
            <a:avLst/>
          </a:prstGeom>
        </p:spPr>
      </p:pic>
      <p:sp>
        <p:nvSpPr>
          <p:cNvPr id="11" name="Rectangle 10">
            <a:extLst>
              <a:ext uri="{FF2B5EF4-FFF2-40B4-BE49-F238E27FC236}">
                <a16:creationId xmlns:a16="http://schemas.microsoft.com/office/drawing/2014/main" id="{5F842E8B-C50D-4120-A867-A416B14DF630}"/>
              </a:ext>
            </a:extLst>
          </p:cNvPr>
          <p:cNvSpPr/>
          <p:nvPr/>
        </p:nvSpPr>
        <p:spPr>
          <a:xfrm>
            <a:off x="396834" y="4507132"/>
            <a:ext cx="3769302" cy="323165"/>
          </a:xfrm>
          <a:prstGeom prst="rect">
            <a:avLst/>
          </a:prstGeom>
        </p:spPr>
        <p:txBody>
          <a:bodyPr wrap="none">
            <a:spAutoFit/>
          </a:bodyPr>
          <a:lstStyle/>
          <a:p>
            <a:pPr defTabSz="914400" fontAlgn="auto">
              <a:spcBef>
                <a:spcPts val="0"/>
              </a:spcBef>
              <a:spcAft>
                <a:spcPts val="0"/>
              </a:spcAft>
            </a:pPr>
            <a:r>
              <a:rPr lang="fr-FR" altLang="zh-CN" sz="1500" dirty="0">
                <a:latin typeface="Arial Narrow" panose="020B0606020202030204" pitchFamily="34" charset="0"/>
                <a:ea typeface="宋体"/>
                <a:cs typeface="+mn-cs"/>
              </a:rPr>
              <a:t>S. </a:t>
            </a:r>
            <a:r>
              <a:rPr lang="fr-FR" altLang="zh-CN" sz="1500" dirty="0" err="1">
                <a:latin typeface="Arial Narrow" panose="020B0606020202030204" pitchFamily="34" charset="0"/>
                <a:ea typeface="宋体"/>
                <a:cs typeface="+mn-cs"/>
              </a:rPr>
              <a:t>Czajkowski</a:t>
            </a:r>
            <a:r>
              <a:rPr lang="fr-FR" altLang="zh-CN" sz="1500" dirty="0">
                <a:latin typeface="Arial Narrow" panose="020B0606020202030204" pitchFamily="34" charset="0"/>
                <a:ea typeface="宋体"/>
                <a:cs typeface="+mn-cs"/>
              </a:rPr>
              <a:t> </a:t>
            </a:r>
            <a:r>
              <a:rPr lang="fr-FR" altLang="zh-CN" sz="1500" i="1" dirty="0">
                <a:latin typeface="Arial Narrow" panose="020B0606020202030204" pitchFamily="34" charset="0"/>
                <a:ea typeface="宋体"/>
                <a:cs typeface="+mn-cs"/>
              </a:rPr>
              <a:t>et al</a:t>
            </a:r>
            <a:r>
              <a:rPr lang="fr-FR" altLang="zh-CN" sz="1500" dirty="0">
                <a:latin typeface="Arial Narrow" panose="020B0606020202030204" pitchFamily="34" charset="0"/>
                <a:ea typeface="宋体"/>
                <a:cs typeface="+mn-cs"/>
              </a:rPr>
              <a:t>., </a:t>
            </a:r>
            <a:r>
              <a:rPr lang="fr-FR" altLang="zh-CN" sz="1500" dirty="0" err="1">
                <a:latin typeface="Arial Narrow" panose="020B0606020202030204" pitchFamily="34" charset="0"/>
                <a:ea typeface="宋体"/>
                <a:cs typeface="+mn-cs"/>
              </a:rPr>
              <a:t>Nucl</a:t>
            </a:r>
            <a:r>
              <a:rPr lang="fr-FR" altLang="zh-CN" sz="1500" dirty="0">
                <a:latin typeface="Arial Narrow" panose="020B0606020202030204" pitchFamily="34" charset="0"/>
                <a:ea typeface="宋体"/>
                <a:cs typeface="+mn-cs"/>
              </a:rPr>
              <a:t>. Phys. A 628, 537 (1998)</a:t>
            </a:r>
            <a:r>
              <a:rPr lang="en-US" altLang="zh-CN" sz="1500" dirty="0">
                <a:latin typeface="Arial Narrow" panose="020B0606020202030204" pitchFamily="34" charset="0"/>
                <a:ea typeface="宋体"/>
                <a:cs typeface="+mn-cs"/>
              </a:rPr>
              <a:t>.</a:t>
            </a:r>
            <a:endParaRPr lang="zh-CN" altLang="en-US" sz="1500" dirty="0">
              <a:latin typeface="Arial Narrow" panose="020B0606020202030204" pitchFamily="34" charset="0"/>
              <a:ea typeface="宋体"/>
              <a:cs typeface="+mn-cs"/>
            </a:endParaRPr>
          </a:p>
        </p:txBody>
      </p:sp>
      <p:sp>
        <p:nvSpPr>
          <p:cNvPr id="13" name="TextBox 12">
            <a:extLst>
              <a:ext uri="{FF2B5EF4-FFF2-40B4-BE49-F238E27FC236}">
                <a16:creationId xmlns:a16="http://schemas.microsoft.com/office/drawing/2014/main" id="{205C212C-C870-4B3C-81DD-5DDEED146132}"/>
              </a:ext>
            </a:extLst>
          </p:cNvPr>
          <p:cNvSpPr txBox="1"/>
          <p:nvPr/>
        </p:nvSpPr>
        <p:spPr>
          <a:xfrm>
            <a:off x="3248515" y="5229588"/>
            <a:ext cx="5819285" cy="696794"/>
          </a:xfrm>
          <a:prstGeom prst="rect">
            <a:avLst/>
          </a:prstGeom>
          <a:noFill/>
        </p:spPr>
        <p:txBody>
          <a:bodyPr wrap="none">
            <a:spAutoFit/>
          </a:bodyPr>
          <a:lstStyle/>
          <a:p>
            <a:pPr>
              <a:lnSpc>
                <a:spcPct val="114000"/>
              </a:lnSpc>
            </a:pPr>
            <a:r>
              <a:rPr lang="en-US" dirty="0">
                <a:solidFill>
                  <a:srgbClr val="008000"/>
                </a:solidFill>
                <a:latin typeface="Arial Narrow" panose="020B0606020202030204" pitchFamily="34" charset="0"/>
              </a:rPr>
              <a:t>L. J. Sun </a:t>
            </a:r>
            <a:r>
              <a:rPr lang="en-US" i="1" dirty="0">
                <a:solidFill>
                  <a:srgbClr val="008000"/>
                </a:solidFill>
                <a:latin typeface="Arial Narrow" panose="020B0606020202030204" pitchFamily="34" charset="0"/>
              </a:rPr>
              <a:t>et al</a:t>
            </a:r>
            <a:r>
              <a:rPr lang="en-US" dirty="0">
                <a:solidFill>
                  <a:srgbClr val="008000"/>
                </a:solidFill>
                <a:latin typeface="Arial Narrow" panose="020B0606020202030204" pitchFamily="34" charset="0"/>
              </a:rPr>
              <a:t>., Nucl. </a:t>
            </a:r>
            <a:r>
              <a:rPr lang="en-US" dirty="0" err="1">
                <a:solidFill>
                  <a:srgbClr val="008000"/>
                </a:solidFill>
                <a:latin typeface="Arial Narrow" panose="020B0606020202030204" pitchFamily="34" charset="0"/>
              </a:rPr>
              <a:t>Instrum</a:t>
            </a:r>
            <a:r>
              <a:rPr lang="en-US" dirty="0">
                <a:solidFill>
                  <a:srgbClr val="008000"/>
                </a:solidFill>
                <a:latin typeface="Arial Narrow" panose="020B0606020202030204" pitchFamily="34" charset="0"/>
              </a:rPr>
              <a:t>. Methods Phys. Res. A 804, 1 (2015).</a:t>
            </a:r>
          </a:p>
          <a:p>
            <a:pPr>
              <a:lnSpc>
                <a:spcPct val="114000"/>
              </a:lnSpc>
            </a:pPr>
            <a:r>
              <a:rPr lang="en-US" altLang="zh-CN"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L. J. Sun </a:t>
            </a:r>
            <a:r>
              <a:rPr lang="en-US" altLang="zh-CN" i="1"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et al</a:t>
            </a:r>
            <a:r>
              <a:rPr lang="en-US" altLang="zh-CN"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 Phys. Rev. C</a:t>
            </a:r>
            <a:r>
              <a:rPr lang="zh-CN" altLang="en-US" dirty="0">
                <a:solidFill>
                  <a:srgbClr val="008000"/>
                </a:solidFill>
                <a:latin typeface="Arial Narrow" panose="020B0606020202030204" pitchFamily="34" charset="0"/>
                <a:cs typeface="Times New Roman" panose="02020603050405020304" pitchFamily="18" charset="0"/>
              </a:rPr>
              <a:t> 95, 014314 (2017)</a:t>
            </a:r>
            <a:r>
              <a:rPr lang="en-US" altLang="zh-CN"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a:t>
            </a:r>
            <a:endParaRPr lang="en-US" dirty="0">
              <a:solidFill>
                <a:srgbClr val="008000"/>
              </a:solidFill>
              <a:latin typeface="Arial Narrow" panose="020B0606020202030204" pitchFamily="34" charset="0"/>
            </a:endParaRPr>
          </a:p>
        </p:txBody>
      </p:sp>
      <p:sp>
        <p:nvSpPr>
          <p:cNvPr id="8" name="TextBox 7">
            <a:extLst>
              <a:ext uri="{FF2B5EF4-FFF2-40B4-BE49-F238E27FC236}">
                <a16:creationId xmlns:a16="http://schemas.microsoft.com/office/drawing/2014/main" id="{4E95E872-8A47-4175-A42C-85E6270FFF90}"/>
              </a:ext>
            </a:extLst>
          </p:cNvPr>
          <p:cNvSpPr txBox="1"/>
          <p:nvPr/>
        </p:nvSpPr>
        <p:spPr>
          <a:xfrm>
            <a:off x="7749629" y="1225728"/>
            <a:ext cx="532518" cy="369332"/>
          </a:xfrm>
          <a:prstGeom prst="rect">
            <a:avLst/>
          </a:prstGeom>
          <a:noFill/>
        </p:spPr>
        <p:txBody>
          <a:bodyPr wrap="none" rtlCol="0">
            <a:spAutoFit/>
          </a:bodyPr>
          <a:lstStyle/>
          <a:p>
            <a:r>
              <a:rPr lang="en-US" baseline="30000" dirty="0">
                <a:latin typeface="Cambria" panose="02040503050406030204" pitchFamily="18" charset="0"/>
                <a:ea typeface="Cambria" panose="02040503050406030204" pitchFamily="18" charset="0"/>
              </a:rPr>
              <a:t>24</a:t>
            </a:r>
            <a:r>
              <a:rPr lang="en-US" altLang="zh-CN" dirty="0">
                <a:latin typeface="Cambria" panose="02040503050406030204" pitchFamily="18" charset="0"/>
                <a:ea typeface="Cambria" panose="02040503050406030204" pitchFamily="18" charset="0"/>
              </a:rPr>
              <a:t>Si</a:t>
            </a:r>
            <a:endParaRPr lang="en-US" dirty="0">
              <a:latin typeface="Cambria" panose="02040503050406030204" pitchFamily="18" charset="0"/>
              <a:ea typeface="Cambria" panose="02040503050406030204" pitchFamily="18" charset="0"/>
            </a:endParaRPr>
          </a:p>
        </p:txBody>
      </p:sp>
      <p:sp>
        <p:nvSpPr>
          <p:cNvPr id="12" name="TextBox 11">
            <a:extLst>
              <a:ext uri="{FF2B5EF4-FFF2-40B4-BE49-F238E27FC236}">
                <a16:creationId xmlns:a16="http://schemas.microsoft.com/office/drawing/2014/main" id="{E69521EC-91FD-469D-8577-71E3F00B22E1}"/>
              </a:ext>
            </a:extLst>
          </p:cNvPr>
          <p:cNvSpPr txBox="1"/>
          <p:nvPr/>
        </p:nvSpPr>
        <p:spPr>
          <a:xfrm>
            <a:off x="4419600" y="6635947"/>
            <a:ext cx="1571264" cy="215444"/>
          </a:xfrm>
          <a:prstGeom prst="rect">
            <a:avLst/>
          </a:prstGeom>
          <a:noFill/>
        </p:spPr>
        <p:txBody>
          <a:bodyPr wrap="none" rtlCol="0">
            <a:spAutoFit/>
          </a:bodyPr>
          <a:lstStyle/>
          <a:p>
            <a:r>
              <a:rPr lang="en-US" sz="800" dirty="0"/>
              <a:t>With all transitions, now what?</a:t>
            </a:r>
          </a:p>
        </p:txBody>
      </p:sp>
    </p:spTree>
    <p:extLst>
      <p:ext uri="{BB962C8B-B14F-4D97-AF65-F5344CB8AC3E}">
        <p14:creationId xmlns:p14="http://schemas.microsoft.com/office/powerpoint/2010/main" val="41459303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6FF3C43D-691E-4675-AA47-333C44EF9057}"/>
              </a:ext>
            </a:extLst>
          </p:cNvPr>
          <p:cNvPicPr>
            <a:picLocks noGrp="1" noChangeAspect="1"/>
          </p:cNvPicPr>
          <p:nvPr>
            <p:ph idx="1"/>
          </p:nvPr>
        </p:nvPicPr>
        <p:blipFill>
          <a:blip r:embed="rId3"/>
          <a:stretch>
            <a:fillRect/>
          </a:stretch>
        </p:blipFill>
        <p:spPr>
          <a:xfrm>
            <a:off x="3482519" y="1080113"/>
            <a:ext cx="5585281" cy="4937125"/>
          </a:xfrm>
        </p:spPr>
      </p:pic>
      <p:sp>
        <p:nvSpPr>
          <p:cNvPr id="3" name="Title 2">
            <a:extLst>
              <a:ext uri="{FF2B5EF4-FFF2-40B4-BE49-F238E27FC236}">
                <a16:creationId xmlns:a16="http://schemas.microsoft.com/office/drawing/2014/main" id="{787D4995-5800-4420-AF12-AFDC7C48A573}"/>
              </a:ext>
            </a:extLst>
          </p:cNvPr>
          <p:cNvSpPr>
            <a:spLocks noGrp="1"/>
          </p:cNvSpPr>
          <p:nvPr>
            <p:ph type="title"/>
          </p:nvPr>
        </p:nvSpPr>
        <p:spPr>
          <a:xfrm>
            <a:off x="76200" y="316396"/>
            <a:ext cx="8991600" cy="424506"/>
          </a:xfrm>
        </p:spPr>
        <p:txBody>
          <a:bodyPr/>
          <a:lstStyle/>
          <a:p>
            <a:r>
              <a:rPr lang="en-US" altLang="zh-CN" dirty="0"/>
              <a:t>Decay Scheme</a:t>
            </a:r>
            <a:endParaRPr lang="en-US" dirty="0"/>
          </a:p>
        </p:txBody>
      </p:sp>
      <p:sp>
        <p:nvSpPr>
          <p:cNvPr id="4" name="Footer Placeholder 3">
            <a:extLst>
              <a:ext uri="{FF2B5EF4-FFF2-40B4-BE49-F238E27FC236}">
                <a16:creationId xmlns:a16="http://schemas.microsoft.com/office/drawing/2014/main" id="{44DDB683-29D2-47B7-A727-F923DB944FFC}"/>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1582AB7B-50C6-4811-A93F-1C300101DBDA}"/>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28</a:t>
            </a:fld>
            <a:r>
              <a:rPr lang="en-US" dirty="0"/>
              <a:t> / 80</a:t>
            </a:r>
          </a:p>
        </p:txBody>
      </p:sp>
      <p:sp>
        <p:nvSpPr>
          <p:cNvPr id="8" name="TextBox 7">
            <a:extLst>
              <a:ext uri="{FF2B5EF4-FFF2-40B4-BE49-F238E27FC236}">
                <a16:creationId xmlns:a16="http://schemas.microsoft.com/office/drawing/2014/main" id="{04B1CD34-031E-4326-BF73-7E3F62DA6012}"/>
              </a:ext>
            </a:extLst>
          </p:cNvPr>
          <p:cNvSpPr txBox="1"/>
          <p:nvPr/>
        </p:nvSpPr>
        <p:spPr>
          <a:xfrm>
            <a:off x="76201" y="1090147"/>
            <a:ext cx="5257800" cy="732765"/>
          </a:xfrm>
          <a:prstGeom prst="rect">
            <a:avLst/>
          </a:prstGeom>
          <a:noFill/>
        </p:spPr>
        <p:txBody>
          <a:bodyPr wrap="square" rtlCol="0">
            <a:spAutoFit/>
          </a:bodyPr>
          <a:lstStyle/>
          <a:p>
            <a:r>
              <a:rPr lang="en-US" dirty="0"/>
              <a:t>A </a:t>
            </a:r>
            <a:r>
              <a:rPr lang="en-US" altLang="zh-CN" dirty="0"/>
              <a:t>variety of</a:t>
            </a:r>
            <a:r>
              <a:rPr lang="en-US" dirty="0"/>
              <a:t> nuclear data.</a:t>
            </a:r>
          </a:p>
          <a:p>
            <a:pPr>
              <a:lnSpc>
                <a:spcPct val="150000"/>
              </a:lnSpc>
            </a:pPr>
            <a:r>
              <a:rPr lang="en-US" altLang="zh-CN" sz="1800"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L. J. Sun </a:t>
            </a:r>
            <a:r>
              <a:rPr lang="en-US" altLang="zh-CN" sz="1800" i="1"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et al</a:t>
            </a:r>
            <a:r>
              <a:rPr lang="en-US" altLang="zh-CN" sz="1800"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 Phys. Rev. C 99, 064312 (2019).</a:t>
            </a:r>
          </a:p>
        </p:txBody>
      </p:sp>
      <p:sp>
        <p:nvSpPr>
          <p:cNvPr id="2" name="Rectangle 1">
            <a:extLst>
              <a:ext uri="{FF2B5EF4-FFF2-40B4-BE49-F238E27FC236}">
                <a16:creationId xmlns:a16="http://schemas.microsoft.com/office/drawing/2014/main" id="{B5D46DD5-BF46-4D31-9AFA-D2C98A45BB15}"/>
              </a:ext>
            </a:extLst>
          </p:cNvPr>
          <p:cNvSpPr/>
          <p:nvPr/>
        </p:nvSpPr>
        <p:spPr>
          <a:xfrm>
            <a:off x="7429500" y="2133600"/>
            <a:ext cx="1638300" cy="388363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0D9D8565-BD63-4BA4-9AD1-6FC0F215E72B}"/>
              </a:ext>
            </a:extLst>
          </p:cNvPr>
          <p:cNvPicPr>
            <a:picLocks noChangeAspect="1"/>
          </p:cNvPicPr>
          <p:nvPr/>
        </p:nvPicPr>
        <p:blipFill>
          <a:blip r:embed="rId4"/>
          <a:stretch>
            <a:fillRect/>
          </a:stretch>
        </p:blipFill>
        <p:spPr>
          <a:xfrm>
            <a:off x="0" y="2199826"/>
            <a:ext cx="3474720" cy="1481095"/>
          </a:xfrm>
          <a:prstGeom prst="rect">
            <a:avLst/>
          </a:prstGeom>
        </p:spPr>
      </p:pic>
      <p:sp>
        <p:nvSpPr>
          <p:cNvPr id="13" name="TextBox 12">
            <a:extLst>
              <a:ext uri="{FF2B5EF4-FFF2-40B4-BE49-F238E27FC236}">
                <a16:creationId xmlns:a16="http://schemas.microsoft.com/office/drawing/2014/main" id="{C332C96F-B47B-4EEC-8EA8-6DCD8681289B}"/>
              </a:ext>
            </a:extLst>
          </p:cNvPr>
          <p:cNvSpPr txBox="1"/>
          <p:nvPr/>
        </p:nvSpPr>
        <p:spPr>
          <a:xfrm>
            <a:off x="226921" y="2409821"/>
            <a:ext cx="837089" cy="338554"/>
          </a:xfrm>
          <a:prstGeom prst="rect">
            <a:avLst/>
          </a:prstGeom>
          <a:noFill/>
        </p:spPr>
        <p:txBody>
          <a:bodyPr wrap="none">
            <a:spAutoFit/>
          </a:bodyPr>
          <a:lstStyle/>
          <a:p>
            <a:r>
              <a:rPr lang="en-US" sz="1600" dirty="0">
                <a:latin typeface="Cambria" panose="02040503050406030204" pitchFamily="18" charset="0"/>
                <a:ea typeface="Cambria" panose="02040503050406030204" pitchFamily="18" charset="0"/>
              </a:rPr>
              <a:t>ENSDF </a:t>
            </a:r>
          </a:p>
        </p:txBody>
      </p:sp>
      <p:pic>
        <p:nvPicPr>
          <p:cNvPr id="15" name="Picture 14">
            <a:extLst>
              <a:ext uri="{FF2B5EF4-FFF2-40B4-BE49-F238E27FC236}">
                <a16:creationId xmlns:a16="http://schemas.microsoft.com/office/drawing/2014/main" id="{626814A9-3EB6-4B11-9B23-42B62963B32F}"/>
              </a:ext>
            </a:extLst>
          </p:cNvPr>
          <p:cNvPicPr>
            <a:picLocks noChangeAspect="1"/>
          </p:cNvPicPr>
          <p:nvPr/>
        </p:nvPicPr>
        <p:blipFill>
          <a:blip r:embed="rId5"/>
          <a:stretch>
            <a:fillRect/>
          </a:stretch>
        </p:blipFill>
        <p:spPr>
          <a:xfrm>
            <a:off x="0" y="4104727"/>
            <a:ext cx="3474720" cy="1400215"/>
          </a:xfrm>
          <a:prstGeom prst="rect">
            <a:avLst/>
          </a:prstGeom>
        </p:spPr>
      </p:pic>
      <p:sp>
        <p:nvSpPr>
          <p:cNvPr id="16" name="TextBox 15">
            <a:extLst>
              <a:ext uri="{FF2B5EF4-FFF2-40B4-BE49-F238E27FC236}">
                <a16:creationId xmlns:a16="http://schemas.microsoft.com/office/drawing/2014/main" id="{5B5EBDB5-009C-4B1E-9A63-9819686CB35C}"/>
              </a:ext>
            </a:extLst>
          </p:cNvPr>
          <p:cNvSpPr txBox="1"/>
          <p:nvPr/>
        </p:nvSpPr>
        <p:spPr>
          <a:xfrm>
            <a:off x="226921" y="4191000"/>
            <a:ext cx="862737" cy="338554"/>
          </a:xfrm>
          <a:prstGeom prst="rect">
            <a:avLst/>
          </a:prstGeom>
          <a:noFill/>
        </p:spPr>
        <p:txBody>
          <a:bodyPr wrap="none">
            <a:spAutoFit/>
          </a:bodyPr>
          <a:lstStyle/>
          <a:p>
            <a:r>
              <a:rPr lang="en-US" sz="1600" dirty="0">
                <a:latin typeface="Cambria" panose="02040503050406030204" pitchFamily="18" charset="0"/>
                <a:ea typeface="Cambria" panose="02040503050406030204" pitchFamily="18" charset="0"/>
              </a:rPr>
              <a:t>XUNDL </a:t>
            </a:r>
          </a:p>
        </p:txBody>
      </p:sp>
    </p:spTree>
    <p:extLst>
      <p:ext uri="{BB962C8B-B14F-4D97-AF65-F5344CB8AC3E}">
        <p14:creationId xmlns:p14="http://schemas.microsoft.com/office/powerpoint/2010/main" val="17719180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6FF3C43D-691E-4675-AA47-333C44EF9057}"/>
              </a:ext>
            </a:extLst>
          </p:cNvPr>
          <p:cNvPicPr>
            <a:picLocks noGrp="1" noChangeAspect="1"/>
          </p:cNvPicPr>
          <p:nvPr>
            <p:ph idx="1"/>
          </p:nvPr>
        </p:nvPicPr>
        <p:blipFill>
          <a:blip r:embed="rId3"/>
          <a:stretch>
            <a:fillRect/>
          </a:stretch>
        </p:blipFill>
        <p:spPr>
          <a:xfrm>
            <a:off x="3482519" y="1080113"/>
            <a:ext cx="5585281" cy="4937125"/>
          </a:xfrm>
        </p:spPr>
      </p:pic>
      <p:sp>
        <p:nvSpPr>
          <p:cNvPr id="3" name="Title 2">
            <a:extLst>
              <a:ext uri="{FF2B5EF4-FFF2-40B4-BE49-F238E27FC236}">
                <a16:creationId xmlns:a16="http://schemas.microsoft.com/office/drawing/2014/main" id="{787D4995-5800-4420-AF12-AFDC7C48A573}"/>
              </a:ext>
            </a:extLst>
          </p:cNvPr>
          <p:cNvSpPr>
            <a:spLocks noGrp="1"/>
          </p:cNvSpPr>
          <p:nvPr>
            <p:ph type="title"/>
          </p:nvPr>
        </p:nvSpPr>
        <p:spPr>
          <a:xfrm>
            <a:off x="76200" y="316396"/>
            <a:ext cx="8991600" cy="424506"/>
          </a:xfrm>
        </p:spPr>
        <p:txBody>
          <a:bodyPr/>
          <a:lstStyle/>
          <a:p>
            <a:r>
              <a:rPr lang="en-US" altLang="zh-CN" dirty="0"/>
              <a:t>Decay Scheme</a:t>
            </a:r>
            <a:endParaRPr lang="en-US" dirty="0"/>
          </a:p>
        </p:txBody>
      </p:sp>
      <p:sp>
        <p:nvSpPr>
          <p:cNvPr id="4" name="Footer Placeholder 3">
            <a:extLst>
              <a:ext uri="{FF2B5EF4-FFF2-40B4-BE49-F238E27FC236}">
                <a16:creationId xmlns:a16="http://schemas.microsoft.com/office/drawing/2014/main" id="{44DDB683-29D2-47B7-A727-F923DB944FFC}"/>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1582AB7B-50C6-4811-A93F-1C300101DBDA}"/>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29</a:t>
            </a:fld>
            <a:r>
              <a:rPr lang="en-US" dirty="0"/>
              <a:t> / 80</a:t>
            </a:r>
          </a:p>
        </p:txBody>
      </p:sp>
      <p:sp>
        <p:nvSpPr>
          <p:cNvPr id="8" name="TextBox 7">
            <a:extLst>
              <a:ext uri="{FF2B5EF4-FFF2-40B4-BE49-F238E27FC236}">
                <a16:creationId xmlns:a16="http://schemas.microsoft.com/office/drawing/2014/main" id="{04B1CD34-031E-4326-BF73-7E3F62DA6012}"/>
              </a:ext>
            </a:extLst>
          </p:cNvPr>
          <p:cNvSpPr txBox="1"/>
          <p:nvPr/>
        </p:nvSpPr>
        <p:spPr>
          <a:xfrm>
            <a:off x="76201" y="1090147"/>
            <a:ext cx="5257800" cy="732765"/>
          </a:xfrm>
          <a:prstGeom prst="rect">
            <a:avLst/>
          </a:prstGeom>
          <a:noFill/>
        </p:spPr>
        <p:txBody>
          <a:bodyPr wrap="square" rtlCol="0">
            <a:spAutoFit/>
          </a:bodyPr>
          <a:lstStyle/>
          <a:p>
            <a:r>
              <a:rPr lang="en-US" dirty="0"/>
              <a:t>A </a:t>
            </a:r>
            <a:r>
              <a:rPr lang="en-US" altLang="zh-CN" dirty="0"/>
              <a:t>variety of</a:t>
            </a:r>
            <a:r>
              <a:rPr lang="en-US" dirty="0"/>
              <a:t> nuclear data.</a:t>
            </a:r>
          </a:p>
          <a:p>
            <a:pPr>
              <a:lnSpc>
                <a:spcPct val="150000"/>
              </a:lnSpc>
            </a:pPr>
            <a:r>
              <a:rPr lang="en-US" altLang="zh-CN" sz="1800"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L. J. Sun </a:t>
            </a:r>
            <a:r>
              <a:rPr lang="en-US" altLang="zh-CN" sz="1800" i="1"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et al</a:t>
            </a:r>
            <a:r>
              <a:rPr lang="en-US" altLang="zh-CN" sz="1800"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 Phys. Rev. C 99, 064312 (2019).</a:t>
            </a:r>
          </a:p>
        </p:txBody>
      </p:sp>
      <p:pic>
        <p:nvPicPr>
          <p:cNvPr id="9" name="Picture 8">
            <a:extLst>
              <a:ext uri="{FF2B5EF4-FFF2-40B4-BE49-F238E27FC236}">
                <a16:creationId xmlns:a16="http://schemas.microsoft.com/office/drawing/2014/main" id="{AAC357C9-0329-475B-9EEA-85B461CC8FE3}"/>
              </a:ext>
            </a:extLst>
          </p:cNvPr>
          <p:cNvPicPr>
            <a:picLocks noChangeAspect="1"/>
          </p:cNvPicPr>
          <p:nvPr/>
        </p:nvPicPr>
        <p:blipFill>
          <a:blip r:embed="rId4"/>
          <a:stretch>
            <a:fillRect/>
          </a:stretch>
        </p:blipFill>
        <p:spPr>
          <a:xfrm>
            <a:off x="0" y="2199826"/>
            <a:ext cx="3474720" cy="1481095"/>
          </a:xfrm>
          <a:prstGeom prst="rect">
            <a:avLst/>
          </a:prstGeom>
        </p:spPr>
      </p:pic>
      <p:sp>
        <p:nvSpPr>
          <p:cNvPr id="10" name="TextBox 9">
            <a:extLst>
              <a:ext uri="{FF2B5EF4-FFF2-40B4-BE49-F238E27FC236}">
                <a16:creationId xmlns:a16="http://schemas.microsoft.com/office/drawing/2014/main" id="{1DB3835E-C4D4-4087-9559-0486DCB4244A}"/>
              </a:ext>
            </a:extLst>
          </p:cNvPr>
          <p:cNvSpPr txBox="1"/>
          <p:nvPr/>
        </p:nvSpPr>
        <p:spPr>
          <a:xfrm>
            <a:off x="226921" y="2409821"/>
            <a:ext cx="837089" cy="338554"/>
          </a:xfrm>
          <a:prstGeom prst="rect">
            <a:avLst/>
          </a:prstGeom>
          <a:noFill/>
        </p:spPr>
        <p:txBody>
          <a:bodyPr wrap="none">
            <a:spAutoFit/>
          </a:bodyPr>
          <a:lstStyle/>
          <a:p>
            <a:r>
              <a:rPr lang="en-US" sz="1600" dirty="0">
                <a:latin typeface="Cambria" panose="02040503050406030204" pitchFamily="18" charset="0"/>
                <a:ea typeface="Cambria" panose="02040503050406030204" pitchFamily="18" charset="0"/>
              </a:rPr>
              <a:t>ENSDF </a:t>
            </a:r>
          </a:p>
        </p:txBody>
      </p:sp>
      <p:pic>
        <p:nvPicPr>
          <p:cNvPr id="11" name="Picture 10">
            <a:extLst>
              <a:ext uri="{FF2B5EF4-FFF2-40B4-BE49-F238E27FC236}">
                <a16:creationId xmlns:a16="http://schemas.microsoft.com/office/drawing/2014/main" id="{4174696E-C29A-4CB0-965E-13BB2E0A8449}"/>
              </a:ext>
            </a:extLst>
          </p:cNvPr>
          <p:cNvPicPr>
            <a:picLocks noChangeAspect="1"/>
          </p:cNvPicPr>
          <p:nvPr/>
        </p:nvPicPr>
        <p:blipFill>
          <a:blip r:embed="rId5"/>
          <a:stretch>
            <a:fillRect/>
          </a:stretch>
        </p:blipFill>
        <p:spPr>
          <a:xfrm>
            <a:off x="0" y="4104727"/>
            <a:ext cx="3474720" cy="1400215"/>
          </a:xfrm>
          <a:prstGeom prst="rect">
            <a:avLst/>
          </a:prstGeom>
        </p:spPr>
      </p:pic>
      <p:sp>
        <p:nvSpPr>
          <p:cNvPr id="12" name="TextBox 11">
            <a:extLst>
              <a:ext uri="{FF2B5EF4-FFF2-40B4-BE49-F238E27FC236}">
                <a16:creationId xmlns:a16="http://schemas.microsoft.com/office/drawing/2014/main" id="{3ACF4369-3302-455F-B8DB-ADB7B6B788FC}"/>
              </a:ext>
            </a:extLst>
          </p:cNvPr>
          <p:cNvSpPr txBox="1"/>
          <p:nvPr/>
        </p:nvSpPr>
        <p:spPr>
          <a:xfrm>
            <a:off x="226921" y="4191000"/>
            <a:ext cx="862737" cy="338554"/>
          </a:xfrm>
          <a:prstGeom prst="rect">
            <a:avLst/>
          </a:prstGeom>
          <a:noFill/>
        </p:spPr>
        <p:txBody>
          <a:bodyPr wrap="none">
            <a:spAutoFit/>
          </a:bodyPr>
          <a:lstStyle/>
          <a:p>
            <a:r>
              <a:rPr lang="en-US" sz="1600" dirty="0">
                <a:latin typeface="Cambria" panose="02040503050406030204" pitchFamily="18" charset="0"/>
                <a:ea typeface="Cambria" panose="02040503050406030204" pitchFamily="18" charset="0"/>
              </a:rPr>
              <a:t>XUNDL </a:t>
            </a:r>
          </a:p>
        </p:txBody>
      </p:sp>
    </p:spTree>
    <p:extLst>
      <p:ext uri="{BB962C8B-B14F-4D97-AF65-F5344CB8AC3E}">
        <p14:creationId xmlns:p14="http://schemas.microsoft.com/office/powerpoint/2010/main" val="24604608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Content Placeholder 16">
            <a:extLst>
              <a:ext uri="{FF2B5EF4-FFF2-40B4-BE49-F238E27FC236}">
                <a16:creationId xmlns:a16="http://schemas.microsoft.com/office/drawing/2014/main" id="{2BE0F27D-9E25-454E-9D91-061CDE911BF5}"/>
              </a:ext>
            </a:extLst>
          </p:cNvPr>
          <p:cNvPicPr>
            <a:picLocks noGrp="1" noChangeAspect="1"/>
          </p:cNvPicPr>
          <p:nvPr>
            <p:ph idx="1"/>
          </p:nvPr>
        </p:nvPicPr>
        <p:blipFill>
          <a:blip r:embed="rId3"/>
          <a:stretch>
            <a:fillRect/>
          </a:stretch>
        </p:blipFill>
        <p:spPr>
          <a:xfrm>
            <a:off x="76200" y="1143000"/>
            <a:ext cx="8991600" cy="4551861"/>
          </a:xfrm>
        </p:spPr>
      </p:pic>
      <p:sp>
        <p:nvSpPr>
          <p:cNvPr id="3" name="Title 2">
            <a:extLst>
              <a:ext uri="{FF2B5EF4-FFF2-40B4-BE49-F238E27FC236}">
                <a16:creationId xmlns:a16="http://schemas.microsoft.com/office/drawing/2014/main" id="{E92A3EF9-02AE-4668-A927-38E37184F068}"/>
              </a:ext>
            </a:extLst>
          </p:cNvPr>
          <p:cNvSpPr>
            <a:spLocks noGrp="1"/>
          </p:cNvSpPr>
          <p:nvPr>
            <p:ph type="title"/>
          </p:nvPr>
        </p:nvSpPr>
        <p:spPr>
          <a:xfrm>
            <a:off x="76200" y="316396"/>
            <a:ext cx="8991600" cy="424506"/>
          </a:xfrm>
        </p:spPr>
        <p:txBody>
          <a:bodyPr/>
          <a:lstStyle/>
          <a:p>
            <a:r>
              <a:rPr lang="en-US" altLang="zh-CN" dirty="0"/>
              <a:t>Background</a:t>
            </a:r>
            <a:endParaRPr lang="en-US" dirty="0"/>
          </a:p>
        </p:txBody>
      </p:sp>
      <p:sp>
        <p:nvSpPr>
          <p:cNvPr id="4" name="Footer Placeholder 3">
            <a:extLst>
              <a:ext uri="{FF2B5EF4-FFF2-40B4-BE49-F238E27FC236}">
                <a16:creationId xmlns:a16="http://schemas.microsoft.com/office/drawing/2014/main" id="{2B9E8352-E03F-4FB3-8C0A-EAB90BD91B30}"/>
              </a:ext>
            </a:extLst>
          </p:cNvPr>
          <p:cNvSpPr>
            <a:spLocks noGrp="1"/>
          </p:cNvSpPr>
          <p:nvPr>
            <p:ph type="ftr" sz="quarter" idx="10"/>
          </p:nvPr>
        </p:nvSpPr>
        <p:spPr/>
        <p:txBody>
          <a:bodyPr/>
          <a:lstStyle/>
          <a:p>
            <a:pPr>
              <a:defRPr/>
            </a:pPr>
            <a:r>
              <a:rPr lang="en-US" dirty="0"/>
              <a:t>Lijie Sun, Seminar @ FRIB</a:t>
            </a:r>
            <a:endParaRPr lang="nl-NL" dirty="0"/>
          </a:p>
        </p:txBody>
      </p:sp>
      <p:sp>
        <p:nvSpPr>
          <p:cNvPr id="5" name="Slide Number Placeholder 4">
            <a:extLst>
              <a:ext uri="{FF2B5EF4-FFF2-40B4-BE49-F238E27FC236}">
                <a16:creationId xmlns:a16="http://schemas.microsoft.com/office/drawing/2014/main" id="{3F8B0EF5-48C7-4A0F-BC8A-43490E134CB2}"/>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3</a:t>
            </a:fld>
            <a:r>
              <a:rPr lang="en-US" dirty="0"/>
              <a:t> / 80</a:t>
            </a:r>
          </a:p>
        </p:txBody>
      </p:sp>
      <p:sp>
        <p:nvSpPr>
          <p:cNvPr id="7" name="Heart 6">
            <a:extLst>
              <a:ext uri="{FF2B5EF4-FFF2-40B4-BE49-F238E27FC236}">
                <a16:creationId xmlns:a16="http://schemas.microsoft.com/office/drawing/2014/main" id="{2B26EE1B-C8DE-44E0-B314-CF26C62FC14D}"/>
              </a:ext>
            </a:extLst>
          </p:cNvPr>
          <p:cNvSpPr/>
          <p:nvPr/>
        </p:nvSpPr>
        <p:spPr>
          <a:xfrm>
            <a:off x="4468368" y="1864768"/>
            <a:ext cx="228600" cy="182880"/>
          </a:xfrm>
          <a:prstGeom prst="hear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8" name="Heart 7">
            <a:extLst>
              <a:ext uri="{FF2B5EF4-FFF2-40B4-BE49-F238E27FC236}">
                <a16:creationId xmlns:a16="http://schemas.microsoft.com/office/drawing/2014/main" id="{5815C277-3EA1-4E28-B71A-A59C78979945}"/>
              </a:ext>
            </a:extLst>
          </p:cNvPr>
          <p:cNvSpPr/>
          <p:nvPr/>
        </p:nvSpPr>
        <p:spPr>
          <a:xfrm>
            <a:off x="6880860" y="2122824"/>
            <a:ext cx="228600" cy="182880"/>
          </a:xfrm>
          <a:prstGeom prst="hear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9" name="Heart 8">
            <a:extLst>
              <a:ext uri="{FF2B5EF4-FFF2-40B4-BE49-F238E27FC236}">
                <a16:creationId xmlns:a16="http://schemas.microsoft.com/office/drawing/2014/main" id="{9ACA7C09-A6AE-4E0C-BA61-13FA619A60EB}"/>
              </a:ext>
            </a:extLst>
          </p:cNvPr>
          <p:cNvSpPr/>
          <p:nvPr/>
        </p:nvSpPr>
        <p:spPr>
          <a:xfrm>
            <a:off x="6582410" y="2226964"/>
            <a:ext cx="228600" cy="182880"/>
          </a:xfrm>
          <a:prstGeom prst="hear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10" name="Heart 9">
            <a:extLst>
              <a:ext uri="{FF2B5EF4-FFF2-40B4-BE49-F238E27FC236}">
                <a16:creationId xmlns:a16="http://schemas.microsoft.com/office/drawing/2014/main" id="{36FC3B09-33CD-4428-B3D1-B4FFC975B0F7}"/>
              </a:ext>
            </a:extLst>
          </p:cNvPr>
          <p:cNvSpPr/>
          <p:nvPr/>
        </p:nvSpPr>
        <p:spPr>
          <a:xfrm>
            <a:off x="7500620" y="2235854"/>
            <a:ext cx="228600" cy="182880"/>
          </a:xfrm>
          <a:prstGeom prst="hear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11" name="Heart 10">
            <a:extLst>
              <a:ext uri="{FF2B5EF4-FFF2-40B4-BE49-F238E27FC236}">
                <a16:creationId xmlns:a16="http://schemas.microsoft.com/office/drawing/2014/main" id="{18631E66-0A4F-4B1E-86B9-FA2537F018AB}"/>
              </a:ext>
            </a:extLst>
          </p:cNvPr>
          <p:cNvSpPr/>
          <p:nvPr/>
        </p:nvSpPr>
        <p:spPr>
          <a:xfrm>
            <a:off x="2324100" y="2022248"/>
            <a:ext cx="228600" cy="182880"/>
          </a:xfrm>
          <a:prstGeom prst="hear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12" name="Heart 11">
            <a:extLst>
              <a:ext uri="{FF2B5EF4-FFF2-40B4-BE49-F238E27FC236}">
                <a16:creationId xmlns:a16="http://schemas.microsoft.com/office/drawing/2014/main" id="{B5196356-8C14-48F5-99C2-A210BAB05060}"/>
              </a:ext>
            </a:extLst>
          </p:cNvPr>
          <p:cNvSpPr/>
          <p:nvPr/>
        </p:nvSpPr>
        <p:spPr>
          <a:xfrm>
            <a:off x="1524000" y="1844448"/>
            <a:ext cx="228600" cy="182880"/>
          </a:xfrm>
          <a:prstGeom prst="hear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3EA31AC0-C3F9-4F4A-A47A-D78D55FE2CFF}"/>
              </a:ext>
            </a:extLst>
          </p:cNvPr>
          <p:cNvSpPr txBox="1"/>
          <p:nvPr/>
        </p:nvSpPr>
        <p:spPr>
          <a:xfrm>
            <a:off x="228600" y="3713846"/>
            <a:ext cx="1755609" cy="400110"/>
          </a:xfrm>
          <a:prstGeom prst="rect">
            <a:avLst/>
          </a:prstGeom>
          <a:solidFill>
            <a:srgbClr val="FFFFCC"/>
          </a:solidFill>
        </p:spPr>
        <p:txBody>
          <a:bodyPr wrap="none">
            <a:spAutoFit/>
          </a:bodyPr>
          <a:lstStyle/>
          <a:p>
            <a:pPr marL="285750" indent="-285750">
              <a:buFont typeface="Wingdings" panose="05000000000000000000" pitchFamily="2" charset="2"/>
              <a:buChar char="q"/>
            </a:pPr>
            <a:r>
              <a:rPr lang="en-US" sz="2000" kern="0" dirty="0">
                <a:solidFill>
                  <a:srgbClr val="C00000"/>
                </a:solidFill>
              </a:rPr>
              <a:t>102 papers</a:t>
            </a:r>
          </a:p>
        </p:txBody>
      </p:sp>
      <p:sp>
        <p:nvSpPr>
          <p:cNvPr id="16" name="TextBox 15">
            <a:extLst>
              <a:ext uri="{FF2B5EF4-FFF2-40B4-BE49-F238E27FC236}">
                <a16:creationId xmlns:a16="http://schemas.microsoft.com/office/drawing/2014/main" id="{B3148F36-5BE4-4C68-851E-5EAF28A89675}"/>
              </a:ext>
            </a:extLst>
          </p:cNvPr>
          <p:cNvSpPr txBox="1"/>
          <p:nvPr/>
        </p:nvSpPr>
        <p:spPr>
          <a:xfrm>
            <a:off x="228600" y="4169838"/>
            <a:ext cx="2055371" cy="400110"/>
          </a:xfrm>
          <a:prstGeom prst="rect">
            <a:avLst/>
          </a:prstGeom>
          <a:solidFill>
            <a:srgbClr val="FFFFCC"/>
          </a:solidFill>
        </p:spPr>
        <p:txBody>
          <a:bodyPr wrap="none">
            <a:spAutoFit/>
          </a:bodyPr>
          <a:lstStyle/>
          <a:p>
            <a:pPr marL="285750" indent="-285750">
              <a:buFont typeface="Wingdings" panose="05000000000000000000" pitchFamily="2" charset="2"/>
              <a:buChar char="q"/>
            </a:pPr>
            <a:r>
              <a:rPr lang="en-US" sz="2000" kern="0" dirty="0">
                <a:solidFill>
                  <a:srgbClr val="C00000"/>
                </a:solidFill>
              </a:rPr>
              <a:t>1307 citations</a:t>
            </a:r>
          </a:p>
        </p:txBody>
      </p:sp>
      <p:sp>
        <p:nvSpPr>
          <p:cNvPr id="19" name="TextBox 18">
            <a:extLst>
              <a:ext uri="{FF2B5EF4-FFF2-40B4-BE49-F238E27FC236}">
                <a16:creationId xmlns:a16="http://schemas.microsoft.com/office/drawing/2014/main" id="{D7C2A5A2-E912-4A85-99FF-2B2B8DDE346B}"/>
              </a:ext>
            </a:extLst>
          </p:cNvPr>
          <p:cNvSpPr txBox="1"/>
          <p:nvPr/>
        </p:nvSpPr>
        <p:spPr>
          <a:xfrm>
            <a:off x="228600" y="4625830"/>
            <a:ext cx="2225289" cy="400110"/>
          </a:xfrm>
          <a:prstGeom prst="rect">
            <a:avLst/>
          </a:prstGeom>
          <a:solidFill>
            <a:srgbClr val="FFFFCC"/>
          </a:solidFill>
        </p:spPr>
        <p:txBody>
          <a:bodyPr wrap="none">
            <a:spAutoFit/>
          </a:bodyPr>
          <a:lstStyle/>
          <a:p>
            <a:pPr marL="285750" indent="-285750">
              <a:buFont typeface="Wingdings" panose="05000000000000000000" pitchFamily="2" charset="2"/>
              <a:buChar char="q"/>
            </a:pPr>
            <a:r>
              <a:rPr lang="en-US" sz="2000" kern="0" dirty="0">
                <a:solidFill>
                  <a:srgbClr val="C00000"/>
                </a:solidFill>
              </a:rPr>
              <a:t>30 </a:t>
            </a:r>
            <a:r>
              <a:rPr lang="en-US" altLang="zh-CN" sz="2000" kern="0" dirty="0">
                <a:solidFill>
                  <a:srgbClr val="C00000"/>
                </a:solidFill>
              </a:rPr>
              <a:t>experiments</a:t>
            </a:r>
            <a:endParaRPr lang="en-US" sz="2000" kern="0" dirty="0">
              <a:solidFill>
                <a:srgbClr val="C00000"/>
              </a:solidFill>
            </a:endParaRPr>
          </a:p>
        </p:txBody>
      </p:sp>
      <p:sp>
        <p:nvSpPr>
          <p:cNvPr id="20" name="TextBox 19">
            <a:extLst>
              <a:ext uri="{FF2B5EF4-FFF2-40B4-BE49-F238E27FC236}">
                <a16:creationId xmlns:a16="http://schemas.microsoft.com/office/drawing/2014/main" id="{B2B2C360-6B34-4488-AA37-BAB35588C98D}"/>
              </a:ext>
            </a:extLst>
          </p:cNvPr>
          <p:cNvSpPr txBox="1"/>
          <p:nvPr/>
        </p:nvSpPr>
        <p:spPr>
          <a:xfrm>
            <a:off x="228600" y="5081822"/>
            <a:ext cx="2823209" cy="400110"/>
          </a:xfrm>
          <a:prstGeom prst="rect">
            <a:avLst/>
          </a:prstGeom>
          <a:solidFill>
            <a:srgbClr val="FFFFCC"/>
          </a:solidFill>
        </p:spPr>
        <p:txBody>
          <a:bodyPr wrap="none">
            <a:spAutoFit/>
          </a:bodyPr>
          <a:lstStyle/>
          <a:p>
            <a:pPr marL="285750" indent="-285750">
              <a:buFont typeface="Wingdings" panose="05000000000000000000" pitchFamily="2" charset="2"/>
              <a:buChar char="q"/>
            </a:pPr>
            <a:r>
              <a:rPr lang="en-US" sz="2000" kern="0" dirty="0">
                <a:solidFill>
                  <a:srgbClr val="C00000"/>
                </a:solidFill>
              </a:rPr>
              <a:t>2 </a:t>
            </a:r>
            <a:r>
              <a:rPr lang="en-US" altLang="zh-CN" sz="2000" kern="0" dirty="0">
                <a:solidFill>
                  <a:srgbClr val="C00000"/>
                </a:solidFill>
              </a:rPr>
              <a:t>NSFC </a:t>
            </a:r>
            <a:r>
              <a:rPr lang="en-US" sz="2000" kern="0" dirty="0">
                <a:solidFill>
                  <a:srgbClr val="C00000"/>
                </a:solidFill>
              </a:rPr>
              <a:t>grants as PI</a:t>
            </a:r>
          </a:p>
        </p:txBody>
      </p:sp>
      <p:sp>
        <p:nvSpPr>
          <p:cNvPr id="21" name="TextBox 20">
            <a:extLst>
              <a:ext uri="{FF2B5EF4-FFF2-40B4-BE49-F238E27FC236}">
                <a16:creationId xmlns:a16="http://schemas.microsoft.com/office/drawing/2014/main" id="{75E398C7-B941-47A1-9D9A-906F80428E35}"/>
              </a:ext>
            </a:extLst>
          </p:cNvPr>
          <p:cNvSpPr txBox="1"/>
          <p:nvPr/>
        </p:nvSpPr>
        <p:spPr>
          <a:xfrm>
            <a:off x="228600" y="5537814"/>
            <a:ext cx="4475905" cy="400110"/>
          </a:xfrm>
          <a:prstGeom prst="rect">
            <a:avLst/>
          </a:prstGeom>
          <a:solidFill>
            <a:srgbClr val="FFFFCC"/>
          </a:solidFill>
        </p:spPr>
        <p:txBody>
          <a:bodyPr wrap="none">
            <a:spAutoFit/>
          </a:bodyPr>
          <a:lstStyle/>
          <a:p>
            <a:pPr marL="285750" indent="-285750">
              <a:buFont typeface="Wingdings" panose="05000000000000000000" pitchFamily="2" charset="2"/>
              <a:buChar char="q"/>
            </a:pPr>
            <a:r>
              <a:rPr lang="en-US" sz="2000" kern="0" dirty="0">
                <a:solidFill>
                  <a:srgbClr val="C00000"/>
                </a:solidFill>
              </a:rPr>
              <a:t>1(2) proposals as co-spokesperson</a:t>
            </a:r>
          </a:p>
        </p:txBody>
      </p:sp>
    </p:spTree>
    <p:extLst>
      <p:ext uri="{BB962C8B-B14F-4D97-AF65-F5344CB8AC3E}">
        <p14:creationId xmlns:p14="http://schemas.microsoft.com/office/powerpoint/2010/main" val="22846832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6FF3C43D-691E-4675-AA47-333C44EF9057}"/>
              </a:ext>
            </a:extLst>
          </p:cNvPr>
          <p:cNvPicPr>
            <a:picLocks noGrp="1" noChangeAspect="1"/>
          </p:cNvPicPr>
          <p:nvPr>
            <p:ph idx="1"/>
          </p:nvPr>
        </p:nvPicPr>
        <p:blipFill>
          <a:blip r:embed="rId3"/>
          <a:stretch>
            <a:fillRect/>
          </a:stretch>
        </p:blipFill>
        <p:spPr>
          <a:xfrm>
            <a:off x="3482519" y="1080113"/>
            <a:ext cx="5585281" cy="4937125"/>
          </a:xfrm>
        </p:spPr>
      </p:pic>
      <p:sp>
        <p:nvSpPr>
          <p:cNvPr id="3" name="Title 2">
            <a:extLst>
              <a:ext uri="{FF2B5EF4-FFF2-40B4-BE49-F238E27FC236}">
                <a16:creationId xmlns:a16="http://schemas.microsoft.com/office/drawing/2014/main" id="{787D4995-5800-4420-AF12-AFDC7C48A573}"/>
              </a:ext>
            </a:extLst>
          </p:cNvPr>
          <p:cNvSpPr>
            <a:spLocks noGrp="1"/>
          </p:cNvSpPr>
          <p:nvPr>
            <p:ph type="title"/>
          </p:nvPr>
        </p:nvSpPr>
        <p:spPr>
          <a:xfrm>
            <a:off x="76200" y="316396"/>
            <a:ext cx="8991600" cy="424506"/>
          </a:xfrm>
        </p:spPr>
        <p:txBody>
          <a:bodyPr/>
          <a:lstStyle/>
          <a:p>
            <a:r>
              <a:rPr lang="en-US" altLang="zh-CN" dirty="0"/>
              <a:t>Decay Scheme</a:t>
            </a:r>
            <a:endParaRPr lang="en-US" dirty="0"/>
          </a:p>
        </p:txBody>
      </p:sp>
      <p:sp>
        <p:nvSpPr>
          <p:cNvPr id="4" name="Footer Placeholder 3">
            <a:extLst>
              <a:ext uri="{FF2B5EF4-FFF2-40B4-BE49-F238E27FC236}">
                <a16:creationId xmlns:a16="http://schemas.microsoft.com/office/drawing/2014/main" id="{44DDB683-29D2-47B7-A727-F923DB944FFC}"/>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1582AB7B-50C6-4811-A93F-1C300101DBDA}"/>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30</a:t>
            </a:fld>
            <a:r>
              <a:rPr lang="en-US" dirty="0"/>
              <a:t> / 80</a:t>
            </a:r>
          </a:p>
        </p:txBody>
      </p:sp>
      <p:sp>
        <p:nvSpPr>
          <p:cNvPr id="8" name="TextBox 7">
            <a:extLst>
              <a:ext uri="{FF2B5EF4-FFF2-40B4-BE49-F238E27FC236}">
                <a16:creationId xmlns:a16="http://schemas.microsoft.com/office/drawing/2014/main" id="{04B1CD34-031E-4326-BF73-7E3F62DA6012}"/>
              </a:ext>
            </a:extLst>
          </p:cNvPr>
          <p:cNvSpPr txBox="1"/>
          <p:nvPr/>
        </p:nvSpPr>
        <p:spPr>
          <a:xfrm>
            <a:off x="76201" y="1090147"/>
            <a:ext cx="5257800" cy="732765"/>
          </a:xfrm>
          <a:prstGeom prst="rect">
            <a:avLst/>
          </a:prstGeom>
          <a:noFill/>
        </p:spPr>
        <p:txBody>
          <a:bodyPr wrap="square" rtlCol="0">
            <a:spAutoFit/>
          </a:bodyPr>
          <a:lstStyle/>
          <a:p>
            <a:r>
              <a:rPr lang="en-US" dirty="0"/>
              <a:t>A </a:t>
            </a:r>
            <a:r>
              <a:rPr lang="en-US" altLang="zh-CN" dirty="0"/>
              <a:t>variety of</a:t>
            </a:r>
            <a:r>
              <a:rPr lang="en-US" dirty="0"/>
              <a:t> nuclear data.</a:t>
            </a:r>
          </a:p>
          <a:p>
            <a:pPr>
              <a:lnSpc>
                <a:spcPct val="150000"/>
              </a:lnSpc>
            </a:pPr>
            <a:r>
              <a:rPr lang="en-US" altLang="zh-CN" sz="1800"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L. J. Sun </a:t>
            </a:r>
            <a:r>
              <a:rPr lang="en-US" altLang="zh-CN" sz="1800" i="1"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et al</a:t>
            </a:r>
            <a:r>
              <a:rPr lang="en-US" altLang="zh-CN" sz="1800"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 Phys. Rev. C 99, 064312 (2019).</a:t>
            </a:r>
          </a:p>
        </p:txBody>
      </p:sp>
      <p:pic>
        <p:nvPicPr>
          <p:cNvPr id="9" name="Picture 8">
            <a:extLst>
              <a:ext uri="{FF2B5EF4-FFF2-40B4-BE49-F238E27FC236}">
                <a16:creationId xmlns:a16="http://schemas.microsoft.com/office/drawing/2014/main" id="{AAC357C9-0329-475B-9EEA-85B461CC8FE3}"/>
              </a:ext>
            </a:extLst>
          </p:cNvPr>
          <p:cNvPicPr>
            <a:picLocks noChangeAspect="1"/>
          </p:cNvPicPr>
          <p:nvPr/>
        </p:nvPicPr>
        <p:blipFill>
          <a:blip r:embed="rId4"/>
          <a:stretch>
            <a:fillRect/>
          </a:stretch>
        </p:blipFill>
        <p:spPr>
          <a:xfrm>
            <a:off x="0" y="2199826"/>
            <a:ext cx="3474720" cy="1481095"/>
          </a:xfrm>
          <a:prstGeom prst="rect">
            <a:avLst/>
          </a:prstGeom>
        </p:spPr>
      </p:pic>
      <p:sp>
        <p:nvSpPr>
          <p:cNvPr id="10" name="TextBox 9">
            <a:extLst>
              <a:ext uri="{FF2B5EF4-FFF2-40B4-BE49-F238E27FC236}">
                <a16:creationId xmlns:a16="http://schemas.microsoft.com/office/drawing/2014/main" id="{1DB3835E-C4D4-4087-9559-0486DCB4244A}"/>
              </a:ext>
            </a:extLst>
          </p:cNvPr>
          <p:cNvSpPr txBox="1"/>
          <p:nvPr/>
        </p:nvSpPr>
        <p:spPr>
          <a:xfrm>
            <a:off x="226921" y="2409821"/>
            <a:ext cx="837089" cy="338554"/>
          </a:xfrm>
          <a:prstGeom prst="rect">
            <a:avLst/>
          </a:prstGeom>
          <a:noFill/>
        </p:spPr>
        <p:txBody>
          <a:bodyPr wrap="none">
            <a:spAutoFit/>
          </a:bodyPr>
          <a:lstStyle/>
          <a:p>
            <a:r>
              <a:rPr lang="en-US" sz="1600" dirty="0">
                <a:latin typeface="Cambria" panose="02040503050406030204" pitchFamily="18" charset="0"/>
                <a:ea typeface="Cambria" panose="02040503050406030204" pitchFamily="18" charset="0"/>
              </a:rPr>
              <a:t>ENSDF </a:t>
            </a:r>
          </a:p>
        </p:txBody>
      </p:sp>
      <p:pic>
        <p:nvPicPr>
          <p:cNvPr id="11" name="Picture 10">
            <a:extLst>
              <a:ext uri="{FF2B5EF4-FFF2-40B4-BE49-F238E27FC236}">
                <a16:creationId xmlns:a16="http://schemas.microsoft.com/office/drawing/2014/main" id="{4174696E-C29A-4CB0-965E-13BB2E0A8449}"/>
              </a:ext>
            </a:extLst>
          </p:cNvPr>
          <p:cNvPicPr>
            <a:picLocks noChangeAspect="1"/>
          </p:cNvPicPr>
          <p:nvPr/>
        </p:nvPicPr>
        <p:blipFill>
          <a:blip r:embed="rId5"/>
          <a:stretch>
            <a:fillRect/>
          </a:stretch>
        </p:blipFill>
        <p:spPr>
          <a:xfrm>
            <a:off x="0" y="4104727"/>
            <a:ext cx="3474720" cy="1400215"/>
          </a:xfrm>
          <a:prstGeom prst="rect">
            <a:avLst/>
          </a:prstGeom>
        </p:spPr>
      </p:pic>
      <p:sp>
        <p:nvSpPr>
          <p:cNvPr id="12" name="TextBox 11">
            <a:extLst>
              <a:ext uri="{FF2B5EF4-FFF2-40B4-BE49-F238E27FC236}">
                <a16:creationId xmlns:a16="http://schemas.microsoft.com/office/drawing/2014/main" id="{3ACF4369-3302-455F-B8DB-ADB7B6B788FC}"/>
              </a:ext>
            </a:extLst>
          </p:cNvPr>
          <p:cNvSpPr txBox="1"/>
          <p:nvPr/>
        </p:nvSpPr>
        <p:spPr>
          <a:xfrm>
            <a:off x="226921" y="4191000"/>
            <a:ext cx="862737" cy="338554"/>
          </a:xfrm>
          <a:prstGeom prst="rect">
            <a:avLst/>
          </a:prstGeom>
          <a:noFill/>
        </p:spPr>
        <p:txBody>
          <a:bodyPr wrap="none">
            <a:spAutoFit/>
          </a:bodyPr>
          <a:lstStyle/>
          <a:p>
            <a:r>
              <a:rPr lang="en-US" sz="1600" dirty="0">
                <a:latin typeface="Cambria" panose="02040503050406030204" pitchFamily="18" charset="0"/>
                <a:ea typeface="Cambria" panose="02040503050406030204" pitchFamily="18" charset="0"/>
              </a:rPr>
              <a:t>XUNDL </a:t>
            </a:r>
          </a:p>
        </p:txBody>
      </p:sp>
      <p:sp>
        <p:nvSpPr>
          <p:cNvPr id="14" name="TextBox 13">
            <a:extLst>
              <a:ext uri="{FF2B5EF4-FFF2-40B4-BE49-F238E27FC236}">
                <a16:creationId xmlns:a16="http://schemas.microsoft.com/office/drawing/2014/main" id="{8C19BF7B-1369-4532-B1B5-B3E1EC7D182E}"/>
              </a:ext>
            </a:extLst>
          </p:cNvPr>
          <p:cNvSpPr txBox="1"/>
          <p:nvPr/>
        </p:nvSpPr>
        <p:spPr>
          <a:xfrm>
            <a:off x="0" y="2011189"/>
            <a:ext cx="4495800" cy="2031325"/>
          </a:xfrm>
          <a:prstGeom prst="rect">
            <a:avLst/>
          </a:prstGeom>
          <a:solidFill>
            <a:schemeClr val="bg1"/>
          </a:solidFill>
        </p:spPr>
        <p:txBody>
          <a:bodyPr wrap="square">
            <a:spAutoFit/>
          </a:bodyPr>
          <a:lstStyle/>
          <a:p>
            <a:pPr algn="just"/>
            <a:r>
              <a:rPr lang="en-US" altLang="zh-CN" dirty="0">
                <a:solidFill>
                  <a:schemeClr val="accent2"/>
                </a:solidFill>
              </a:rPr>
              <a:t>Comment: This position is all about nuclear structure and decay. Every candidate who makes it this far is fully capable of building level schemes and comparing them with theory.</a:t>
            </a:r>
          </a:p>
          <a:p>
            <a:pPr algn="just"/>
            <a:endParaRPr lang="en-US" altLang="zh-CN" dirty="0">
              <a:solidFill>
                <a:schemeClr val="accent2"/>
              </a:solidFill>
            </a:endParaRPr>
          </a:p>
          <a:p>
            <a:pPr algn="just"/>
            <a:r>
              <a:rPr lang="en-US" altLang="zh-CN" dirty="0">
                <a:solidFill>
                  <a:schemeClr val="accent2"/>
                </a:solidFill>
              </a:rPr>
              <a:t>What new can you do?</a:t>
            </a:r>
            <a:endParaRPr lang="en-US" dirty="0">
              <a:solidFill>
                <a:schemeClr val="accent2"/>
              </a:solidFill>
            </a:endParaRPr>
          </a:p>
        </p:txBody>
      </p:sp>
      <p:pic>
        <p:nvPicPr>
          <p:cNvPr id="13" name="Picture 12">
            <a:extLst>
              <a:ext uri="{FF2B5EF4-FFF2-40B4-BE49-F238E27FC236}">
                <a16:creationId xmlns:a16="http://schemas.microsoft.com/office/drawing/2014/main" id="{6F1B9A01-AFB4-4A71-9035-9DD4D4367D01}"/>
              </a:ext>
            </a:extLst>
          </p:cNvPr>
          <p:cNvPicPr>
            <a:picLocks noChangeAspect="1"/>
          </p:cNvPicPr>
          <p:nvPr/>
        </p:nvPicPr>
        <p:blipFill>
          <a:blip r:embed="rId6"/>
          <a:stretch>
            <a:fillRect/>
          </a:stretch>
        </p:blipFill>
        <p:spPr>
          <a:xfrm>
            <a:off x="3069807" y="3232650"/>
            <a:ext cx="710050" cy="761471"/>
          </a:xfrm>
          <a:prstGeom prst="rect">
            <a:avLst/>
          </a:prstGeom>
        </p:spPr>
      </p:pic>
    </p:spTree>
    <p:extLst>
      <p:ext uri="{BB962C8B-B14F-4D97-AF65-F5344CB8AC3E}">
        <p14:creationId xmlns:p14="http://schemas.microsoft.com/office/powerpoint/2010/main" val="26819185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FF14B0-2AFE-4408-8F7B-F5EF58CEF633}"/>
              </a:ext>
            </a:extLst>
          </p:cNvPr>
          <p:cNvSpPr>
            <a:spLocks noGrp="1"/>
          </p:cNvSpPr>
          <p:nvPr>
            <p:ph type="title"/>
          </p:nvPr>
        </p:nvSpPr>
        <p:spPr>
          <a:xfrm>
            <a:off x="76200" y="316396"/>
            <a:ext cx="8991600" cy="424506"/>
          </a:xfrm>
        </p:spPr>
        <p:txBody>
          <a:bodyPr/>
          <a:lstStyle/>
          <a:p>
            <a:r>
              <a:rPr lang="en-US" altLang="zh-CN" dirty="0"/>
              <a:t>Mirror Asymmetry</a:t>
            </a:r>
            <a:endParaRPr lang="en-US" dirty="0"/>
          </a:p>
        </p:txBody>
      </p:sp>
      <p:sp>
        <p:nvSpPr>
          <p:cNvPr id="4" name="Footer Placeholder 3">
            <a:extLst>
              <a:ext uri="{FF2B5EF4-FFF2-40B4-BE49-F238E27FC236}">
                <a16:creationId xmlns:a16="http://schemas.microsoft.com/office/drawing/2014/main" id="{1C04747F-E040-4817-8409-65434CA0E8F4}"/>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59373E85-0A98-4CE6-89F1-6A056CDA061D}"/>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31</a:t>
            </a:fld>
            <a:r>
              <a:rPr lang="en-US" dirty="0"/>
              <a:t> / 80</a:t>
            </a:r>
          </a:p>
        </p:txBody>
      </p:sp>
      <p:cxnSp>
        <p:nvCxnSpPr>
          <p:cNvPr id="6" name="直接连接符 9">
            <a:extLst>
              <a:ext uri="{FF2B5EF4-FFF2-40B4-BE49-F238E27FC236}">
                <a16:creationId xmlns:a16="http://schemas.microsoft.com/office/drawing/2014/main" id="{7C06B02F-6E4C-4CEB-ACC8-3C5D8BCBF781}"/>
              </a:ext>
            </a:extLst>
          </p:cNvPr>
          <p:cNvCxnSpPr>
            <a:cxnSpLocks/>
          </p:cNvCxnSpPr>
          <p:nvPr/>
        </p:nvCxnSpPr>
        <p:spPr>
          <a:xfrm>
            <a:off x="846000" y="5229255"/>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32">
            <a:extLst>
              <a:ext uri="{FF2B5EF4-FFF2-40B4-BE49-F238E27FC236}">
                <a16:creationId xmlns:a16="http://schemas.microsoft.com/office/drawing/2014/main" id="{D23E8FD5-D7C5-412F-A95B-9E2E22E7BDF2}"/>
              </a:ext>
            </a:extLst>
          </p:cNvPr>
          <p:cNvCxnSpPr/>
          <p:nvPr/>
        </p:nvCxnSpPr>
        <p:spPr>
          <a:xfrm>
            <a:off x="3200400" y="1371600"/>
            <a:ext cx="124194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文本框 35">
            <a:extLst>
              <a:ext uri="{FF2B5EF4-FFF2-40B4-BE49-F238E27FC236}">
                <a16:creationId xmlns:a16="http://schemas.microsoft.com/office/drawing/2014/main" id="{2EA7741A-9903-47D9-8AC7-86A8192225A1}"/>
              </a:ext>
            </a:extLst>
          </p:cNvPr>
          <p:cNvSpPr txBox="1"/>
          <p:nvPr/>
        </p:nvSpPr>
        <p:spPr>
          <a:xfrm>
            <a:off x="3513277" y="1371600"/>
            <a:ext cx="646331" cy="461665"/>
          </a:xfrm>
          <a:prstGeom prst="rect">
            <a:avLst/>
          </a:prstGeom>
          <a:noFill/>
        </p:spPr>
        <p:txBody>
          <a:bodyPr wrap="none" rtlCol="0">
            <a:spAutoFit/>
          </a:bodyPr>
          <a:lstStyle/>
          <a:p>
            <a:r>
              <a:rPr lang="en-US" sz="2400" baseline="30000" dirty="0">
                <a:latin typeface="Times New Roman" panose="02020603050405020304" pitchFamily="18" charset="0"/>
                <a:cs typeface="Times New Roman" panose="02020603050405020304" pitchFamily="18" charset="0"/>
              </a:rPr>
              <a:t>25</a:t>
            </a:r>
            <a:r>
              <a:rPr lang="en-US" altLang="zh-CN" sz="2400" dirty="0">
                <a:latin typeface="Times New Roman" panose="02020603050405020304" pitchFamily="18" charset="0"/>
                <a:cs typeface="Times New Roman" panose="02020603050405020304" pitchFamily="18" charset="0"/>
              </a:rPr>
              <a:t>Si</a:t>
            </a:r>
            <a:endParaRPr lang="en-US" sz="2400" dirty="0">
              <a:latin typeface="Times New Roman" panose="02020603050405020304" pitchFamily="18" charset="0"/>
              <a:cs typeface="Times New Roman" panose="02020603050405020304" pitchFamily="18" charset="0"/>
            </a:endParaRPr>
          </a:p>
        </p:txBody>
      </p:sp>
      <p:cxnSp>
        <p:nvCxnSpPr>
          <p:cNvPr id="9" name="直接连接符 39">
            <a:extLst>
              <a:ext uri="{FF2B5EF4-FFF2-40B4-BE49-F238E27FC236}">
                <a16:creationId xmlns:a16="http://schemas.microsoft.com/office/drawing/2014/main" id="{FA9340A9-CB56-42CC-BC98-F27A6AED4928}"/>
              </a:ext>
            </a:extLst>
          </p:cNvPr>
          <p:cNvCxnSpPr>
            <a:cxnSpLocks/>
          </p:cNvCxnSpPr>
          <p:nvPr/>
        </p:nvCxnSpPr>
        <p:spPr>
          <a:xfrm flipV="1">
            <a:off x="846000" y="2449693"/>
            <a:ext cx="1440000" cy="372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文本框 40">
            <a:extLst>
              <a:ext uri="{FF2B5EF4-FFF2-40B4-BE49-F238E27FC236}">
                <a16:creationId xmlns:a16="http://schemas.microsoft.com/office/drawing/2014/main" id="{FB113E65-BDEC-4BF0-AE36-13472007BE2F}"/>
              </a:ext>
            </a:extLst>
          </p:cNvPr>
          <p:cNvSpPr txBox="1"/>
          <p:nvPr/>
        </p:nvSpPr>
        <p:spPr>
          <a:xfrm>
            <a:off x="169918" y="5029200"/>
            <a:ext cx="607859" cy="400110"/>
          </a:xfrm>
          <a:prstGeom prst="rect">
            <a:avLst/>
          </a:prstGeom>
          <a:noFill/>
        </p:spPr>
        <p:txBody>
          <a:bodyPr wrap="none" rtlCol="0">
            <a:spAutoFit/>
          </a:bodyPr>
          <a:lstStyle/>
          <a:p>
            <a:r>
              <a:rPr lang="en-US" sz="2000" dirty="0">
                <a:latin typeface="Times New Roman" panose="02020603050405020304" pitchFamily="18" charset="0"/>
                <a:cs typeface="Times New Roman" panose="02020603050405020304" pitchFamily="18" charset="0"/>
              </a:rPr>
              <a:t>5/2</a:t>
            </a:r>
            <a:r>
              <a:rPr lang="en-US" sz="2000" baseline="30000" dirty="0">
                <a:latin typeface="Times New Roman" panose="02020603050405020304" pitchFamily="18" charset="0"/>
                <a:cs typeface="Times New Roman" panose="02020603050405020304" pitchFamily="18" charset="0"/>
              </a:rPr>
              <a:t>+</a:t>
            </a:r>
          </a:p>
        </p:txBody>
      </p:sp>
      <p:sp>
        <p:nvSpPr>
          <p:cNvPr id="11" name="文本框 68">
            <a:extLst>
              <a:ext uri="{FF2B5EF4-FFF2-40B4-BE49-F238E27FC236}">
                <a16:creationId xmlns:a16="http://schemas.microsoft.com/office/drawing/2014/main" id="{55298575-83A7-43D9-86C6-5D439FEF5B48}"/>
              </a:ext>
            </a:extLst>
          </p:cNvPr>
          <p:cNvSpPr txBox="1"/>
          <p:nvPr/>
        </p:nvSpPr>
        <p:spPr>
          <a:xfrm>
            <a:off x="169918" y="2266890"/>
            <a:ext cx="607859" cy="400110"/>
          </a:xfrm>
          <a:prstGeom prst="rect">
            <a:avLst/>
          </a:prstGeom>
          <a:noFill/>
        </p:spPr>
        <p:txBody>
          <a:bodyPr wrap="none" rtlCol="0">
            <a:spAutoFit/>
          </a:bodyPr>
          <a:lstStyle/>
          <a:p>
            <a:r>
              <a:rPr lang="en-US" sz="2000" dirty="0">
                <a:latin typeface="Times New Roman" panose="02020603050405020304" pitchFamily="18" charset="0"/>
                <a:cs typeface="Times New Roman" panose="02020603050405020304" pitchFamily="18" charset="0"/>
              </a:rPr>
              <a:t>3/2</a:t>
            </a:r>
            <a:r>
              <a:rPr lang="en-US" sz="2000" baseline="30000" dirty="0">
                <a:latin typeface="Times New Roman" panose="02020603050405020304" pitchFamily="18" charset="0"/>
                <a:cs typeface="Times New Roman" panose="02020603050405020304" pitchFamily="18" charset="0"/>
              </a:rPr>
              <a:t>+</a:t>
            </a:r>
          </a:p>
        </p:txBody>
      </p:sp>
      <p:sp>
        <p:nvSpPr>
          <p:cNvPr id="12" name="矩形 13">
            <a:extLst>
              <a:ext uri="{FF2B5EF4-FFF2-40B4-BE49-F238E27FC236}">
                <a16:creationId xmlns:a16="http://schemas.microsoft.com/office/drawing/2014/main" id="{11E1E0DC-5FBE-4097-A804-03D14DA3FD00}"/>
              </a:ext>
            </a:extLst>
          </p:cNvPr>
          <p:cNvSpPr/>
          <p:nvPr/>
        </p:nvSpPr>
        <p:spPr>
          <a:xfrm>
            <a:off x="2283887" y="2266890"/>
            <a:ext cx="697627" cy="400110"/>
          </a:xfrm>
          <a:prstGeom prst="rect">
            <a:avLst/>
          </a:prstGeom>
        </p:spPr>
        <p:txBody>
          <a:bodyPr wrap="none">
            <a:spAutoFit/>
          </a:bodyPr>
          <a:lstStyle/>
          <a:p>
            <a:r>
              <a:rPr lang="en-US" sz="2000" dirty="0">
                <a:latin typeface="Times New Roman" panose="02020603050405020304" pitchFamily="18" charset="0"/>
                <a:cs typeface="Times New Roman" panose="02020603050405020304" pitchFamily="18" charset="0"/>
              </a:rPr>
              <a:t>2673</a:t>
            </a:r>
          </a:p>
        </p:txBody>
      </p:sp>
      <p:cxnSp>
        <p:nvCxnSpPr>
          <p:cNvPr id="13" name="直接连接符 62">
            <a:extLst>
              <a:ext uri="{FF2B5EF4-FFF2-40B4-BE49-F238E27FC236}">
                <a16:creationId xmlns:a16="http://schemas.microsoft.com/office/drawing/2014/main" id="{510DE5CD-C847-4093-BD4C-EE84EE1AAE04}"/>
              </a:ext>
            </a:extLst>
          </p:cNvPr>
          <p:cNvCxnSpPr>
            <a:cxnSpLocks/>
          </p:cNvCxnSpPr>
          <p:nvPr/>
        </p:nvCxnSpPr>
        <p:spPr>
          <a:xfrm>
            <a:off x="846000" y="3594556"/>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64">
            <a:extLst>
              <a:ext uri="{FF2B5EF4-FFF2-40B4-BE49-F238E27FC236}">
                <a16:creationId xmlns:a16="http://schemas.microsoft.com/office/drawing/2014/main" id="{DFF05486-875B-448B-96F9-FB3EF4792E3B}"/>
              </a:ext>
            </a:extLst>
          </p:cNvPr>
          <p:cNvCxnSpPr>
            <a:cxnSpLocks/>
          </p:cNvCxnSpPr>
          <p:nvPr/>
        </p:nvCxnSpPr>
        <p:spPr>
          <a:xfrm>
            <a:off x="846000" y="3346846"/>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65">
            <a:extLst>
              <a:ext uri="{FF2B5EF4-FFF2-40B4-BE49-F238E27FC236}">
                <a16:creationId xmlns:a16="http://schemas.microsoft.com/office/drawing/2014/main" id="{48E5A76B-BB04-499C-AAF6-072871BC33DA}"/>
              </a:ext>
            </a:extLst>
          </p:cNvPr>
          <p:cNvCxnSpPr>
            <a:cxnSpLocks/>
          </p:cNvCxnSpPr>
          <p:nvPr/>
        </p:nvCxnSpPr>
        <p:spPr>
          <a:xfrm>
            <a:off x="846000" y="4280356"/>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4E70CE7-4A3D-4060-B90B-7BCDE9D17639}"/>
              </a:ext>
            </a:extLst>
          </p:cNvPr>
          <p:cNvSpPr txBox="1"/>
          <p:nvPr/>
        </p:nvSpPr>
        <p:spPr>
          <a:xfrm>
            <a:off x="2283887" y="5029200"/>
            <a:ext cx="312906" cy="400110"/>
          </a:xfrm>
          <a:prstGeom prst="rect">
            <a:avLst/>
          </a:prstGeom>
          <a:noFill/>
        </p:spPr>
        <p:txBody>
          <a:bodyPr wrap="none" rtlCol="0">
            <a:spAutoFit/>
          </a:bodyPr>
          <a:lstStyle/>
          <a:p>
            <a:r>
              <a:rPr lang="en-US" altLang="zh-CN" sz="2000" dirty="0">
                <a:latin typeface="Times New Roman" panose="02020603050405020304" pitchFamily="18" charset="0"/>
                <a:cs typeface="Times New Roman" panose="02020603050405020304" pitchFamily="18" charset="0"/>
              </a:rPr>
              <a:t>0</a:t>
            </a:r>
            <a:endParaRPr lang="zh-CN" altLang="en-US" sz="2000" dirty="0">
              <a:latin typeface="Times New Roman" panose="02020603050405020304" pitchFamily="18" charset="0"/>
              <a:cs typeface="Times New Roman" panose="02020603050405020304" pitchFamily="18" charset="0"/>
            </a:endParaRPr>
          </a:p>
        </p:txBody>
      </p:sp>
      <p:sp>
        <p:nvSpPr>
          <p:cNvPr id="17" name="文本框 56">
            <a:extLst>
              <a:ext uri="{FF2B5EF4-FFF2-40B4-BE49-F238E27FC236}">
                <a16:creationId xmlns:a16="http://schemas.microsoft.com/office/drawing/2014/main" id="{4B26F5E5-BB95-49C1-A120-EA40D4F6009A}"/>
              </a:ext>
            </a:extLst>
          </p:cNvPr>
          <p:cNvSpPr txBox="1"/>
          <p:nvPr/>
        </p:nvSpPr>
        <p:spPr>
          <a:xfrm>
            <a:off x="169918" y="4095690"/>
            <a:ext cx="607859" cy="400110"/>
          </a:xfrm>
          <a:prstGeom prst="rect">
            <a:avLst/>
          </a:prstGeom>
          <a:noFill/>
        </p:spPr>
        <p:txBody>
          <a:bodyPr wrap="none" rtlCol="0">
            <a:spAutoFit/>
          </a:bodyPr>
          <a:lstStyle/>
          <a:p>
            <a:r>
              <a:rPr lang="en-US" sz="2000" dirty="0">
                <a:latin typeface="Times New Roman" panose="02020603050405020304" pitchFamily="18" charset="0"/>
                <a:cs typeface="Times New Roman" panose="02020603050405020304" pitchFamily="18" charset="0"/>
              </a:rPr>
              <a:t>3/2</a:t>
            </a:r>
            <a:r>
              <a:rPr lang="en-US" sz="2000" baseline="30000" dirty="0">
                <a:latin typeface="Times New Roman" panose="02020603050405020304" pitchFamily="18" charset="0"/>
                <a:cs typeface="Times New Roman" panose="02020603050405020304" pitchFamily="18" charset="0"/>
              </a:rPr>
              <a:t>+</a:t>
            </a:r>
          </a:p>
        </p:txBody>
      </p:sp>
      <p:sp>
        <p:nvSpPr>
          <p:cNvPr id="18" name="文本框 56">
            <a:extLst>
              <a:ext uri="{FF2B5EF4-FFF2-40B4-BE49-F238E27FC236}">
                <a16:creationId xmlns:a16="http://schemas.microsoft.com/office/drawing/2014/main" id="{D1712FEB-02A7-474F-98AD-F1B25EC1FD56}"/>
              </a:ext>
            </a:extLst>
          </p:cNvPr>
          <p:cNvSpPr txBox="1"/>
          <p:nvPr/>
        </p:nvSpPr>
        <p:spPr>
          <a:xfrm>
            <a:off x="0" y="3409890"/>
            <a:ext cx="777777" cy="400110"/>
          </a:xfrm>
          <a:prstGeom prst="rect">
            <a:avLst/>
          </a:prstGeom>
          <a:noFill/>
        </p:spPr>
        <p:txBody>
          <a:bodyPr wrap="none" rtlCol="0">
            <a:spAutoFit/>
          </a:bodyPr>
          <a:lstStyle/>
          <a:p>
            <a:r>
              <a:rPr lang="en-US" sz="2000" dirty="0">
                <a:latin typeface="Times New Roman" panose="02020603050405020304" pitchFamily="18" charset="0"/>
                <a:cs typeface="Times New Roman" panose="02020603050405020304" pitchFamily="18" charset="0"/>
              </a:rPr>
              <a:t>(7/2)</a:t>
            </a:r>
            <a:r>
              <a:rPr lang="en-US" sz="2000" baseline="30000" dirty="0">
                <a:latin typeface="Times New Roman" panose="02020603050405020304" pitchFamily="18" charset="0"/>
                <a:cs typeface="Times New Roman" panose="02020603050405020304" pitchFamily="18" charset="0"/>
              </a:rPr>
              <a:t>+</a:t>
            </a:r>
          </a:p>
        </p:txBody>
      </p:sp>
      <p:sp>
        <p:nvSpPr>
          <p:cNvPr id="19" name="TextBox 18">
            <a:extLst>
              <a:ext uri="{FF2B5EF4-FFF2-40B4-BE49-F238E27FC236}">
                <a16:creationId xmlns:a16="http://schemas.microsoft.com/office/drawing/2014/main" id="{09779F73-685B-45BD-9BC3-D438EA6E14D9}"/>
              </a:ext>
            </a:extLst>
          </p:cNvPr>
          <p:cNvSpPr txBox="1"/>
          <p:nvPr/>
        </p:nvSpPr>
        <p:spPr>
          <a:xfrm>
            <a:off x="2283887" y="4095690"/>
            <a:ext cx="569387" cy="400110"/>
          </a:xfrm>
          <a:prstGeom prst="rect">
            <a:avLst/>
          </a:prstGeom>
          <a:noFill/>
        </p:spPr>
        <p:txBody>
          <a:bodyPr wrap="none" rtlCol="0">
            <a:spAutoFit/>
          </a:bodyPr>
          <a:lstStyle/>
          <a:p>
            <a:r>
              <a:rPr lang="en-US" altLang="zh-CN" sz="2000" dirty="0">
                <a:latin typeface="Times New Roman" panose="02020603050405020304" pitchFamily="18" charset="0"/>
                <a:cs typeface="Times New Roman" panose="02020603050405020304" pitchFamily="18" charset="0"/>
              </a:rPr>
              <a:t>945</a:t>
            </a:r>
            <a:endParaRPr lang="zh-CN" altLang="en-US" sz="2000" dirty="0">
              <a:latin typeface="Times New Roman" panose="02020603050405020304" pitchFamily="18" charset="0"/>
              <a:cs typeface="Times New Roman" panose="02020603050405020304" pitchFamily="18" charset="0"/>
            </a:endParaRPr>
          </a:p>
        </p:txBody>
      </p:sp>
      <p:sp>
        <p:nvSpPr>
          <p:cNvPr id="20" name="TextBox 19">
            <a:extLst>
              <a:ext uri="{FF2B5EF4-FFF2-40B4-BE49-F238E27FC236}">
                <a16:creationId xmlns:a16="http://schemas.microsoft.com/office/drawing/2014/main" id="{234B2EAA-3A22-4E6F-A5B0-196C1957CB4D}"/>
              </a:ext>
            </a:extLst>
          </p:cNvPr>
          <p:cNvSpPr txBox="1"/>
          <p:nvPr/>
        </p:nvSpPr>
        <p:spPr>
          <a:xfrm>
            <a:off x="2283887" y="3409890"/>
            <a:ext cx="697627" cy="400110"/>
          </a:xfrm>
          <a:prstGeom prst="rect">
            <a:avLst/>
          </a:prstGeom>
          <a:noFill/>
        </p:spPr>
        <p:txBody>
          <a:bodyPr wrap="none" rtlCol="0">
            <a:spAutoFit/>
          </a:bodyPr>
          <a:lstStyle/>
          <a:p>
            <a:r>
              <a:rPr lang="en-US" altLang="zh-CN" sz="2000" dirty="0">
                <a:latin typeface="Times New Roman" panose="02020603050405020304" pitchFamily="18" charset="0"/>
                <a:cs typeface="Times New Roman" panose="02020603050405020304" pitchFamily="18" charset="0"/>
              </a:rPr>
              <a:t>1612</a:t>
            </a:r>
            <a:endParaRPr lang="zh-CN" altLang="en-US" sz="2000" dirty="0">
              <a:latin typeface="Times New Roman" panose="02020603050405020304" pitchFamily="18" charset="0"/>
              <a:cs typeface="Times New Roman" panose="02020603050405020304" pitchFamily="18" charset="0"/>
            </a:endParaRPr>
          </a:p>
        </p:txBody>
      </p:sp>
      <p:cxnSp>
        <p:nvCxnSpPr>
          <p:cNvPr id="21" name="直接箭头连接符 79">
            <a:extLst>
              <a:ext uri="{FF2B5EF4-FFF2-40B4-BE49-F238E27FC236}">
                <a16:creationId xmlns:a16="http://schemas.microsoft.com/office/drawing/2014/main" id="{0AA44CDE-F076-4195-B394-F667C5AB4A79}"/>
              </a:ext>
            </a:extLst>
          </p:cNvPr>
          <p:cNvCxnSpPr/>
          <p:nvPr/>
        </p:nvCxnSpPr>
        <p:spPr>
          <a:xfrm flipH="1">
            <a:off x="2558651" y="1748975"/>
            <a:ext cx="641749" cy="271183"/>
          </a:xfrm>
          <a:prstGeom prst="straightConnector1">
            <a:avLst/>
          </a:prstGeom>
          <a:ln w="22225">
            <a:solidFill>
              <a:srgbClr val="59D454"/>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03DDDD21-ACA9-4BDF-A473-FCC997A1B3A8}"/>
              </a:ext>
            </a:extLst>
          </p:cNvPr>
          <p:cNvSpPr txBox="1"/>
          <p:nvPr/>
        </p:nvSpPr>
        <p:spPr>
          <a:xfrm>
            <a:off x="2283887" y="3162180"/>
            <a:ext cx="697627" cy="400110"/>
          </a:xfrm>
          <a:prstGeom prst="rect">
            <a:avLst/>
          </a:prstGeom>
          <a:noFill/>
        </p:spPr>
        <p:txBody>
          <a:bodyPr wrap="none" rtlCol="0">
            <a:spAutoFit/>
          </a:bodyPr>
          <a:lstStyle/>
          <a:p>
            <a:r>
              <a:rPr lang="en-US" altLang="zh-CN" sz="2000" dirty="0">
                <a:latin typeface="Times New Roman" panose="02020603050405020304" pitchFamily="18" charset="0"/>
                <a:cs typeface="Times New Roman" panose="02020603050405020304" pitchFamily="18" charset="0"/>
              </a:rPr>
              <a:t>1789</a:t>
            </a:r>
            <a:endParaRPr lang="zh-CN" altLang="en-US" sz="2000" dirty="0">
              <a:latin typeface="Times New Roman" panose="02020603050405020304" pitchFamily="18" charset="0"/>
              <a:cs typeface="Times New Roman" panose="02020603050405020304" pitchFamily="18" charset="0"/>
            </a:endParaRPr>
          </a:p>
        </p:txBody>
      </p:sp>
      <p:cxnSp>
        <p:nvCxnSpPr>
          <p:cNvPr id="23" name="直接箭头连接符 79">
            <a:extLst>
              <a:ext uri="{FF2B5EF4-FFF2-40B4-BE49-F238E27FC236}">
                <a16:creationId xmlns:a16="http://schemas.microsoft.com/office/drawing/2014/main" id="{AFA71F65-60B0-4774-9037-B7DFBF10D2CB}"/>
              </a:ext>
            </a:extLst>
          </p:cNvPr>
          <p:cNvCxnSpPr>
            <a:cxnSpLocks/>
          </p:cNvCxnSpPr>
          <p:nvPr/>
        </p:nvCxnSpPr>
        <p:spPr>
          <a:xfrm>
            <a:off x="3200400" y="1371600"/>
            <a:ext cx="0" cy="379120"/>
          </a:xfrm>
          <a:prstGeom prst="straightConnector1">
            <a:avLst/>
          </a:prstGeom>
          <a:ln w="22225">
            <a:solidFill>
              <a:srgbClr val="59D454"/>
            </a:solidFill>
            <a:headEnd w="lg" len="lg"/>
            <a:tailEnd type="none" w="lg" len="lg"/>
          </a:ln>
        </p:spPr>
        <p:style>
          <a:lnRef idx="1">
            <a:schemeClr val="accent1"/>
          </a:lnRef>
          <a:fillRef idx="0">
            <a:schemeClr val="accent1"/>
          </a:fillRef>
          <a:effectRef idx="0">
            <a:schemeClr val="accent1"/>
          </a:effectRef>
          <a:fontRef idx="minor">
            <a:schemeClr val="tx1"/>
          </a:fontRef>
        </p:style>
      </p:cxnSp>
      <p:sp>
        <p:nvSpPr>
          <p:cNvPr id="24" name="文本框 68">
            <a:extLst>
              <a:ext uri="{FF2B5EF4-FFF2-40B4-BE49-F238E27FC236}">
                <a16:creationId xmlns:a16="http://schemas.microsoft.com/office/drawing/2014/main" id="{2FDA4BA8-318E-4ED1-8D77-4C5016723B6F}"/>
              </a:ext>
            </a:extLst>
          </p:cNvPr>
          <p:cNvSpPr txBox="1"/>
          <p:nvPr/>
        </p:nvSpPr>
        <p:spPr>
          <a:xfrm>
            <a:off x="169918" y="3162180"/>
            <a:ext cx="607859" cy="400110"/>
          </a:xfrm>
          <a:prstGeom prst="rect">
            <a:avLst/>
          </a:prstGeom>
          <a:noFill/>
        </p:spPr>
        <p:txBody>
          <a:bodyPr wrap="none" rtlCol="0">
            <a:spAutoFit/>
          </a:bodyPr>
          <a:lstStyle/>
          <a:p>
            <a:r>
              <a:rPr lang="en-US" sz="2000" dirty="0">
                <a:latin typeface="Times New Roman" panose="02020603050405020304" pitchFamily="18" charset="0"/>
                <a:cs typeface="Times New Roman" panose="02020603050405020304" pitchFamily="18" charset="0"/>
              </a:rPr>
              <a:t>5/2</a:t>
            </a:r>
            <a:r>
              <a:rPr lang="en-US" sz="2000" baseline="30000" dirty="0">
                <a:latin typeface="Times New Roman" panose="02020603050405020304" pitchFamily="18" charset="0"/>
                <a:cs typeface="Times New Roman" panose="02020603050405020304" pitchFamily="18" charset="0"/>
              </a:rPr>
              <a:t>+</a:t>
            </a:r>
          </a:p>
        </p:txBody>
      </p:sp>
      <p:sp>
        <p:nvSpPr>
          <p:cNvPr id="25" name="文本框 35">
            <a:extLst>
              <a:ext uri="{FF2B5EF4-FFF2-40B4-BE49-F238E27FC236}">
                <a16:creationId xmlns:a16="http://schemas.microsoft.com/office/drawing/2014/main" id="{F6EF9027-2B4C-4E5B-8517-725700AC2EF1}"/>
              </a:ext>
            </a:extLst>
          </p:cNvPr>
          <p:cNvSpPr txBox="1"/>
          <p:nvPr/>
        </p:nvSpPr>
        <p:spPr>
          <a:xfrm>
            <a:off x="1264475" y="5259412"/>
            <a:ext cx="697627" cy="461665"/>
          </a:xfrm>
          <a:prstGeom prst="rect">
            <a:avLst/>
          </a:prstGeom>
          <a:noFill/>
        </p:spPr>
        <p:txBody>
          <a:bodyPr wrap="none" rtlCol="0">
            <a:spAutoFit/>
          </a:bodyPr>
          <a:lstStyle/>
          <a:p>
            <a:r>
              <a:rPr lang="en-US" sz="2400" baseline="30000" dirty="0">
                <a:latin typeface="Times New Roman" panose="02020603050405020304" pitchFamily="18" charset="0"/>
                <a:cs typeface="Times New Roman" panose="02020603050405020304" pitchFamily="18" charset="0"/>
              </a:rPr>
              <a:t>25</a:t>
            </a:r>
            <a:r>
              <a:rPr lang="en-US" sz="2400" dirty="0">
                <a:latin typeface="Times New Roman" panose="02020603050405020304" pitchFamily="18" charset="0"/>
                <a:cs typeface="Times New Roman" panose="02020603050405020304" pitchFamily="18" charset="0"/>
              </a:rPr>
              <a:t>Al</a:t>
            </a:r>
          </a:p>
        </p:txBody>
      </p:sp>
      <p:sp>
        <p:nvSpPr>
          <p:cNvPr id="26" name="文本框 40">
            <a:extLst>
              <a:ext uri="{FF2B5EF4-FFF2-40B4-BE49-F238E27FC236}">
                <a16:creationId xmlns:a16="http://schemas.microsoft.com/office/drawing/2014/main" id="{89C14324-EB2F-4723-94CA-27D019E6ED21}"/>
              </a:ext>
            </a:extLst>
          </p:cNvPr>
          <p:cNvSpPr txBox="1"/>
          <p:nvPr/>
        </p:nvSpPr>
        <p:spPr>
          <a:xfrm>
            <a:off x="3174883" y="992192"/>
            <a:ext cx="607859" cy="400110"/>
          </a:xfrm>
          <a:prstGeom prst="rect">
            <a:avLst/>
          </a:prstGeom>
          <a:noFill/>
        </p:spPr>
        <p:txBody>
          <a:bodyPr wrap="none" rtlCol="0">
            <a:spAutoFit/>
          </a:bodyPr>
          <a:lstStyle/>
          <a:p>
            <a:r>
              <a:rPr lang="en-US" sz="2000" dirty="0">
                <a:latin typeface="Times New Roman" panose="02020603050405020304" pitchFamily="18" charset="0"/>
                <a:cs typeface="Times New Roman" panose="02020603050405020304" pitchFamily="18" charset="0"/>
              </a:rPr>
              <a:t>5/2</a:t>
            </a:r>
            <a:r>
              <a:rPr lang="en-US" sz="2000" baseline="30000" dirty="0">
                <a:latin typeface="Times New Roman" panose="02020603050405020304" pitchFamily="18" charset="0"/>
                <a:cs typeface="Times New Roman" panose="02020603050405020304" pitchFamily="18" charset="0"/>
              </a:rPr>
              <a:t>+</a:t>
            </a:r>
          </a:p>
        </p:txBody>
      </p:sp>
      <p:cxnSp>
        <p:nvCxnSpPr>
          <p:cNvPr id="27" name="直接连接符 9">
            <a:extLst>
              <a:ext uri="{FF2B5EF4-FFF2-40B4-BE49-F238E27FC236}">
                <a16:creationId xmlns:a16="http://schemas.microsoft.com/office/drawing/2014/main" id="{EA907064-F0AB-47F0-8020-65A113489765}"/>
              </a:ext>
            </a:extLst>
          </p:cNvPr>
          <p:cNvCxnSpPr>
            <a:cxnSpLocks/>
          </p:cNvCxnSpPr>
          <p:nvPr/>
        </p:nvCxnSpPr>
        <p:spPr>
          <a:xfrm>
            <a:off x="6804000" y="5229255"/>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32">
            <a:extLst>
              <a:ext uri="{FF2B5EF4-FFF2-40B4-BE49-F238E27FC236}">
                <a16:creationId xmlns:a16="http://schemas.microsoft.com/office/drawing/2014/main" id="{C9E2B0CF-4CF6-49D5-87AA-36807408E72D}"/>
              </a:ext>
            </a:extLst>
          </p:cNvPr>
          <p:cNvCxnSpPr/>
          <p:nvPr/>
        </p:nvCxnSpPr>
        <p:spPr>
          <a:xfrm>
            <a:off x="4729598" y="1745096"/>
            <a:ext cx="124194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文本框 35">
            <a:extLst>
              <a:ext uri="{FF2B5EF4-FFF2-40B4-BE49-F238E27FC236}">
                <a16:creationId xmlns:a16="http://schemas.microsoft.com/office/drawing/2014/main" id="{87F6C869-13EA-4AF3-BB38-17B6FC650D2B}"/>
              </a:ext>
            </a:extLst>
          </p:cNvPr>
          <p:cNvSpPr txBox="1"/>
          <p:nvPr/>
        </p:nvSpPr>
        <p:spPr>
          <a:xfrm>
            <a:off x="4908369" y="1748135"/>
            <a:ext cx="748923" cy="461665"/>
          </a:xfrm>
          <a:prstGeom prst="rect">
            <a:avLst/>
          </a:prstGeom>
          <a:noFill/>
        </p:spPr>
        <p:txBody>
          <a:bodyPr wrap="none" rtlCol="0">
            <a:spAutoFit/>
          </a:bodyPr>
          <a:lstStyle/>
          <a:p>
            <a:r>
              <a:rPr lang="en-US" sz="2400" baseline="30000" dirty="0">
                <a:latin typeface="Times New Roman" panose="02020603050405020304" pitchFamily="18" charset="0"/>
                <a:cs typeface="Times New Roman" panose="02020603050405020304" pitchFamily="18" charset="0"/>
              </a:rPr>
              <a:t>25</a:t>
            </a:r>
            <a:r>
              <a:rPr lang="en-US" altLang="zh-CN" sz="2400" dirty="0">
                <a:latin typeface="Times New Roman" panose="02020603050405020304" pitchFamily="18" charset="0"/>
                <a:cs typeface="Times New Roman" panose="02020603050405020304" pitchFamily="18" charset="0"/>
              </a:rPr>
              <a:t>Na</a:t>
            </a:r>
            <a:endParaRPr lang="en-US" sz="2400" dirty="0">
              <a:latin typeface="Times New Roman" panose="02020603050405020304" pitchFamily="18" charset="0"/>
              <a:cs typeface="Times New Roman" panose="02020603050405020304" pitchFamily="18" charset="0"/>
            </a:endParaRPr>
          </a:p>
        </p:txBody>
      </p:sp>
      <p:cxnSp>
        <p:nvCxnSpPr>
          <p:cNvPr id="30" name="直接连接符 39">
            <a:extLst>
              <a:ext uri="{FF2B5EF4-FFF2-40B4-BE49-F238E27FC236}">
                <a16:creationId xmlns:a16="http://schemas.microsoft.com/office/drawing/2014/main" id="{C757A2A4-C5A6-4045-A8E4-8F78B451B415}"/>
              </a:ext>
            </a:extLst>
          </p:cNvPr>
          <p:cNvCxnSpPr>
            <a:cxnSpLocks/>
          </p:cNvCxnSpPr>
          <p:nvPr/>
        </p:nvCxnSpPr>
        <p:spPr>
          <a:xfrm flipV="1">
            <a:off x="6804000" y="2267192"/>
            <a:ext cx="1440000" cy="372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文本框 40">
            <a:extLst>
              <a:ext uri="{FF2B5EF4-FFF2-40B4-BE49-F238E27FC236}">
                <a16:creationId xmlns:a16="http://schemas.microsoft.com/office/drawing/2014/main" id="{ACEA8BFC-A87B-4E7A-947D-4425AEAC8144}"/>
              </a:ext>
            </a:extLst>
          </p:cNvPr>
          <p:cNvSpPr txBox="1"/>
          <p:nvPr/>
        </p:nvSpPr>
        <p:spPr>
          <a:xfrm>
            <a:off x="6152489" y="5029200"/>
            <a:ext cx="607859" cy="400110"/>
          </a:xfrm>
          <a:prstGeom prst="rect">
            <a:avLst/>
          </a:prstGeom>
          <a:noFill/>
        </p:spPr>
        <p:txBody>
          <a:bodyPr wrap="none" rtlCol="0">
            <a:spAutoFit/>
          </a:bodyPr>
          <a:lstStyle/>
          <a:p>
            <a:r>
              <a:rPr lang="en-US" sz="2000" dirty="0">
                <a:latin typeface="Times New Roman" panose="02020603050405020304" pitchFamily="18" charset="0"/>
                <a:cs typeface="Times New Roman" panose="02020603050405020304" pitchFamily="18" charset="0"/>
              </a:rPr>
              <a:t>5/2</a:t>
            </a:r>
            <a:r>
              <a:rPr lang="en-US" sz="2000" baseline="30000" dirty="0">
                <a:latin typeface="Times New Roman" panose="02020603050405020304" pitchFamily="18" charset="0"/>
                <a:cs typeface="Times New Roman" panose="02020603050405020304" pitchFamily="18" charset="0"/>
              </a:rPr>
              <a:t>+</a:t>
            </a:r>
          </a:p>
        </p:txBody>
      </p:sp>
      <p:sp>
        <p:nvSpPr>
          <p:cNvPr id="32" name="文本框 68">
            <a:extLst>
              <a:ext uri="{FF2B5EF4-FFF2-40B4-BE49-F238E27FC236}">
                <a16:creationId xmlns:a16="http://schemas.microsoft.com/office/drawing/2014/main" id="{864D4C6D-915C-4A3A-90D3-07962C5080A3}"/>
              </a:ext>
            </a:extLst>
          </p:cNvPr>
          <p:cNvSpPr txBox="1"/>
          <p:nvPr/>
        </p:nvSpPr>
        <p:spPr>
          <a:xfrm>
            <a:off x="6152489" y="2084389"/>
            <a:ext cx="607859" cy="400110"/>
          </a:xfrm>
          <a:prstGeom prst="rect">
            <a:avLst/>
          </a:prstGeom>
          <a:noFill/>
        </p:spPr>
        <p:txBody>
          <a:bodyPr wrap="none" rtlCol="0">
            <a:spAutoFit/>
          </a:bodyPr>
          <a:lstStyle/>
          <a:p>
            <a:r>
              <a:rPr lang="en-US" sz="2000" dirty="0">
                <a:latin typeface="Times New Roman" panose="02020603050405020304" pitchFamily="18" charset="0"/>
                <a:cs typeface="Times New Roman" panose="02020603050405020304" pitchFamily="18" charset="0"/>
              </a:rPr>
              <a:t>3/2</a:t>
            </a:r>
            <a:r>
              <a:rPr lang="en-US" sz="2000" baseline="30000" dirty="0">
                <a:latin typeface="Times New Roman" panose="02020603050405020304" pitchFamily="18" charset="0"/>
                <a:cs typeface="Times New Roman" panose="02020603050405020304" pitchFamily="18" charset="0"/>
              </a:rPr>
              <a:t>+</a:t>
            </a:r>
          </a:p>
        </p:txBody>
      </p:sp>
      <p:sp>
        <p:nvSpPr>
          <p:cNvPr id="33" name="矩形 13">
            <a:extLst>
              <a:ext uri="{FF2B5EF4-FFF2-40B4-BE49-F238E27FC236}">
                <a16:creationId xmlns:a16="http://schemas.microsoft.com/office/drawing/2014/main" id="{14DB1410-794A-447A-A879-15BD24B04D13}"/>
              </a:ext>
            </a:extLst>
          </p:cNvPr>
          <p:cNvSpPr/>
          <p:nvPr/>
        </p:nvSpPr>
        <p:spPr>
          <a:xfrm>
            <a:off x="8266458" y="2084389"/>
            <a:ext cx="697627" cy="400110"/>
          </a:xfrm>
          <a:prstGeom prst="rect">
            <a:avLst/>
          </a:prstGeom>
        </p:spPr>
        <p:txBody>
          <a:bodyPr wrap="none">
            <a:spAutoFit/>
          </a:bodyPr>
          <a:lstStyle/>
          <a:p>
            <a:r>
              <a:rPr lang="en-US" sz="2000" dirty="0">
                <a:latin typeface="Times New Roman" panose="02020603050405020304" pitchFamily="18" charset="0"/>
                <a:cs typeface="Times New Roman" panose="02020603050405020304" pitchFamily="18" charset="0"/>
              </a:rPr>
              <a:t>2801</a:t>
            </a:r>
          </a:p>
        </p:txBody>
      </p:sp>
      <p:cxnSp>
        <p:nvCxnSpPr>
          <p:cNvPr id="34" name="直接连接符 62">
            <a:extLst>
              <a:ext uri="{FF2B5EF4-FFF2-40B4-BE49-F238E27FC236}">
                <a16:creationId xmlns:a16="http://schemas.microsoft.com/office/drawing/2014/main" id="{1130AC6A-D2AC-4CBA-8434-4B6B1CD5D972}"/>
              </a:ext>
            </a:extLst>
          </p:cNvPr>
          <p:cNvCxnSpPr>
            <a:cxnSpLocks/>
          </p:cNvCxnSpPr>
          <p:nvPr/>
        </p:nvCxnSpPr>
        <p:spPr>
          <a:xfrm>
            <a:off x="6804000" y="3545345"/>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64">
            <a:extLst>
              <a:ext uri="{FF2B5EF4-FFF2-40B4-BE49-F238E27FC236}">
                <a16:creationId xmlns:a16="http://schemas.microsoft.com/office/drawing/2014/main" id="{CDA44DF3-F878-4043-9EA3-F6466AB39E5C}"/>
              </a:ext>
            </a:extLst>
          </p:cNvPr>
          <p:cNvCxnSpPr>
            <a:cxnSpLocks/>
          </p:cNvCxnSpPr>
          <p:nvPr/>
        </p:nvCxnSpPr>
        <p:spPr>
          <a:xfrm>
            <a:off x="6804000" y="3088145"/>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65">
            <a:extLst>
              <a:ext uri="{FF2B5EF4-FFF2-40B4-BE49-F238E27FC236}">
                <a16:creationId xmlns:a16="http://schemas.microsoft.com/office/drawing/2014/main" id="{3CDB935A-7B7B-4026-906B-B35747CB5A25}"/>
              </a:ext>
            </a:extLst>
          </p:cNvPr>
          <p:cNvCxnSpPr>
            <a:cxnSpLocks/>
          </p:cNvCxnSpPr>
          <p:nvPr/>
        </p:nvCxnSpPr>
        <p:spPr>
          <a:xfrm>
            <a:off x="6804000" y="4144901"/>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51585CBB-17A8-4840-AAEE-65FA41BE2E75}"/>
              </a:ext>
            </a:extLst>
          </p:cNvPr>
          <p:cNvSpPr txBox="1"/>
          <p:nvPr/>
        </p:nvSpPr>
        <p:spPr>
          <a:xfrm>
            <a:off x="8266458" y="5029200"/>
            <a:ext cx="312906" cy="400110"/>
          </a:xfrm>
          <a:prstGeom prst="rect">
            <a:avLst/>
          </a:prstGeom>
          <a:noFill/>
        </p:spPr>
        <p:txBody>
          <a:bodyPr wrap="none" rtlCol="0">
            <a:spAutoFit/>
          </a:bodyPr>
          <a:lstStyle/>
          <a:p>
            <a:r>
              <a:rPr lang="en-US" altLang="zh-CN" sz="2000" dirty="0">
                <a:latin typeface="Times New Roman" panose="02020603050405020304" pitchFamily="18" charset="0"/>
                <a:cs typeface="Times New Roman" panose="02020603050405020304" pitchFamily="18" charset="0"/>
              </a:rPr>
              <a:t>0</a:t>
            </a:r>
            <a:endParaRPr lang="zh-CN" altLang="en-US" sz="2000" dirty="0">
              <a:latin typeface="Times New Roman" panose="02020603050405020304" pitchFamily="18" charset="0"/>
              <a:cs typeface="Times New Roman" panose="02020603050405020304" pitchFamily="18" charset="0"/>
            </a:endParaRPr>
          </a:p>
        </p:txBody>
      </p:sp>
      <p:sp>
        <p:nvSpPr>
          <p:cNvPr id="38" name="文本框 56">
            <a:extLst>
              <a:ext uri="{FF2B5EF4-FFF2-40B4-BE49-F238E27FC236}">
                <a16:creationId xmlns:a16="http://schemas.microsoft.com/office/drawing/2014/main" id="{53E853CD-509C-451D-920D-D50E6F2345AC}"/>
              </a:ext>
            </a:extLst>
          </p:cNvPr>
          <p:cNvSpPr txBox="1"/>
          <p:nvPr/>
        </p:nvSpPr>
        <p:spPr>
          <a:xfrm>
            <a:off x="6152489" y="3962400"/>
            <a:ext cx="607859" cy="400110"/>
          </a:xfrm>
          <a:prstGeom prst="rect">
            <a:avLst/>
          </a:prstGeom>
          <a:noFill/>
        </p:spPr>
        <p:txBody>
          <a:bodyPr wrap="none" rtlCol="0">
            <a:spAutoFit/>
          </a:bodyPr>
          <a:lstStyle/>
          <a:p>
            <a:r>
              <a:rPr lang="en-US" sz="2000" dirty="0">
                <a:latin typeface="Times New Roman" panose="02020603050405020304" pitchFamily="18" charset="0"/>
                <a:cs typeface="Times New Roman" panose="02020603050405020304" pitchFamily="18" charset="0"/>
              </a:rPr>
              <a:t>3/2</a:t>
            </a:r>
            <a:r>
              <a:rPr lang="en-US" sz="2000" baseline="30000" dirty="0">
                <a:latin typeface="Times New Roman" panose="02020603050405020304" pitchFamily="18" charset="0"/>
                <a:cs typeface="Times New Roman" panose="02020603050405020304" pitchFamily="18" charset="0"/>
              </a:rPr>
              <a:t>+</a:t>
            </a:r>
          </a:p>
        </p:txBody>
      </p:sp>
      <p:sp>
        <p:nvSpPr>
          <p:cNvPr id="39" name="文本框 56">
            <a:extLst>
              <a:ext uri="{FF2B5EF4-FFF2-40B4-BE49-F238E27FC236}">
                <a16:creationId xmlns:a16="http://schemas.microsoft.com/office/drawing/2014/main" id="{557EA3B5-784F-4C12-B355-9CEC7DC1C0B3}"/>
              </a:ext>
            </a:extLst>
          </p:cNvPr>
          <p:cNvSpPr txBox="1"/>
          <p:nvPr/>
        </p:nvSpPr>
        <p:spPr>
          <a:xfrm>
            <a:off x="6152489" y="3360679"/>
            <a:ext cx="607859" cy="400110"/>
          </a:xfrm>
          <a:prstGeom prst="rect">
            <a:avLst/>
          </a:prstGeom>
          <a:noFill/>
        </p:spPr>
        <p:txBody>
          <a:bodyPr wrap="none" rtlCol="0">
            <a:spAutoFit/>
          </a:bodyPr>
          <a:lstStyle/>
          <a:p>
            <a:r>
              <a:rPr lang="en-US" sz="2000" dirty="0">
                <a:latin typeface="Times New Roman" panose="02020603050405020304" pitchFamily="18" charset="0"/>
                <a:cs typeface="Times New Roman" panose="02020603050405020304" pitchFamily="18" charset="0"/>
              </a:rPr>
              <a:t>7/2</a:t>
            </a:r>
            <a:r>
              <a:rPr lang="en-US" sz="2000" baseline="30000" dirty="0">
                <a:latin typeface="Times New Roman" panose="02020603050405020304" pitchFamily="18" charset="0"/>
                <a:cs typeface="Times New Roman" panose="02020603050405020304" pitchFamily="18" charset="0"/>
              </a:rPr>
              <a:t>+</a:t>
            </a:r>
          </a:p>
        </p:txBody>
      </p:sp>
      <p:sp>
        <p:nvSpPr>
          <p:cNvPr id="40" name="TextBox 39">
            <a:extLst>
              <a:ext uri="{FF2B5EF4-FFF2-40B4-BE49-F238E27FC236}">
                <a16:creationId xmlns:a16="http://schemas.microsoft.com/office/drawing/2014/main" id="{9A70CDFF-9722-4512-9856-D04809F09639}"/>
              </a:ext>
            </a:extLst>
          </p:cNvPr>
          <p:cNvSpPr txBox="1"/>
          <p:nvPr/>
        </p:nvSpPr>
        <p:spPr>
          <a:xfrm>
            <a:off x="8266458" y="3962400"/>
            <a:ext cx="569387" cy="400110"/>
          </a:xfrm>
          <a:prstGeom prst="rect">
            <a:avLst/>
          </a:prstGeom>
          <a:noFill/>
        </p:spPr>
        <p:txBody>
          <a:bodyPr wrap="none" rtlCol="0">
            <a:spAutoFit/>
          </a:bodyPr>
          <a:lstStyle/>
          <a:p>
            <a:r>
              <a:rPr lang="en-US" altLang="zh-CN" sz="2000" dirty="0">
                <a:latin typeface="Times New Roman" panose="02020603050405020304" pitchFamily="18" charset="0"/>
                <a:cs typeface="Times New Roman" panose="02020603050405020304" pitchFamily="18" charset="0"/>
              </a:rPr>
              <a:t>975</a:t>
            </a:r>
            <a:endParaRPr lang="zh-CN" altLang="en-US" sz="2000" dirty="0">
              <a:latin typeface="Times New Roman" panose="02020603050405020304" pitchFamily="18" charset="0"/>
              <a:cs typeface="Times New Roman" panose="02020603050405020304" pitchFamily="18" charset="0"/>
            </a:endParaRPr>
          </a:p>
        </p:txBody>
      </p:sp>
      <p:sp>
        <p:nvSpPr>
          <p:cNvPr id="41" name="TextBox 40">
            <a:extLst>
              <a:ext uri="{FF2B5EF4-FFF2-40B4-BE49-F238E27FC236}">
                <a16:creationId xmlns:a16="http://schemas.microsoft.com/office/drawing/2014/main" id="{270B6BA3-3B4D-4EBD-8B7E-02F8FB7AB802}"/>
              </a:ext>
            </a:extLst>
          </p:cNvPr>
          <p:cNvSpPr txBox="1"/>
          <p:nvPr/>
        </p:nvSpPr>
        <p:spPr>
          <a:xfrm>
            <a:off x="8266458" y="3360679"/>
            <a:ext cx="697627" cy="400110"/>
          </a:xfrm>
          <a:prstGeom prst="rect">
            <a:avLst/>
          </a:prstGeom>
          <a:noFill/>
        </p:spPr>
        <p:txBody>
          <a:bodyPr wrap="none" rtlCol="0">
            <a:spAutoFit/>
          </a:bodyPr>
          <a:lstStyle/>
          <a:p>
            <a:r>
              <a:rPr lang="en-US" altLang="zh-CN" sz="2000" dirty="0">
                <a:latin typeface="Times New Roman" panose="02020603050405020304" pitchFamily="18" charset="0"/>
                <a:cs typeface="Times New Roman" panose="02020603050405020304" pitchFamily="18" charset="0"/>
              </a:rPr>
              <a:t>1612</a:t>
            </a:r>
            <a:endParaRPr lang="zh-CN" altLang="en-US" sz="2000" dirty="0">
              <a:latin typeface="Times New Roman" panose="02020603050405020304" pitchFamily="18" charset="0"/>
              <a:cs typeface="Times New Roman" panose="02020603050405020304" pitchFamily="18" charset="0"/>
            </a:endParaRPr>
          </a:p>
        </p:txBody>
      </p:sp>
      <p:cxnSp>
        <p:nvCxnSpPr>
          <p:cNvPr id="42" name="直接箭头连接符 79">
            <a:extLst>
              <a:ext uri="{FF2B5EF4-FFF2-40B4-BE49-F238E27FC236}">
                <a16:creationId xmlns:a16="http://schemas.microsoft.com/office/drawing/2014/main" id="{74EDB8B9-4622-4312-8A91-1455E3135977}"/>
              </a:ext>
            </a:extLst>
          </p:cNvPr>
          <p:cNvCxnSpPr>
            <a:cxnSpLocks/>
          </p:cNvCxnSpPr>
          <p:nvPr/>
        </p:nvCxnSpPr>
        <p:spPr>
          <a:xfrm>
            <a:off x="5958402" y="1745096"/>
            <a:ext cx="640800" cy="270000"/>
          </a:xfrm>
          <a:prstGeom prst="straightConnector1">
            <a:avLst/>
          </a:prstGeom>
          <a:ln w="22225">
            <a:solidFill>
              <a:srgbClr val="59D454"/>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43" name="TextBox 42">
            <a:extLst>
              <a:ext uri="{FF2B5EF4-FFF2-40B4-BE49-F238E27FC236}">
                <a16:creationId xmlns:a16="http://schemas.microsoft.com/office/drawing/2014/main" id="{DA75A207-7D4F-4093-AA1A-358DD829CE0C}"/>
              </a:ext>
            </a:extLst>
          </p:cNvPr>
          <p:cNvSpPr txBox="1"/>
          <p:nvPr/>
        </p:nvSpPr>
        <p:spPr>
          <a:xfrm>
            <a:off x="8266458" y="2903479"/>
            <a:ext cx="697627" cy="400110"/>
          </a:xfrm>
          <a:prstGeom prst="rect">
            <a:avLst/>
          </a:prstGeom>
          <a:noFill/>
        </p:spPr>
        <p:txBody>
          <a:bodyPr wrap="none" rtlCol="0">
            <a:spAutoFit/>
          </a:bodyPr>
          <a:lstStyle/>
          <a:p>
            <a:r>
              <a:rPr lang="en-US" altLang="zh-CN" sz="2000" dirty="0">
                <a:latin typeface="Times New Roman" panose="02020603050405020304" pitchFamily="18" charset="0"/>
                <a:cs typeface="Times New Roman" panose="02020603050405020304" pitchFamily="18" charset="0"/>
              </a:rPr>
              <a:t>1965</a:t>
            </a:r>
            <a:endParaRPr lang="zh-CN" altLang="en-US" sz="2000" dirty="0">
              <a:latin typeface="Times New Roman" panose="02020603050405020304" pitchFamily="18" charset="0"/>
              <a:cs typeface="Times New Roman" panose="02020603050405020304" pitchFamily="18" charset="0"/>
            </a:endParaRPr>
          </a:p>
        </p:txBody>
      </p:sp>
      <p:sp>
        <p:nvSpPr>
          <p:cNvPr id="44" name="文本框 68">
            <a:extLst>
              <a:ext uri="{FF2B5EF4-FFF2-40B4-BE49-F238E27FC236}">
                <a16:creationId xmlns:a16="http://schemas.microsoft.com/office/drawing/2014/main" id="{9CCA9C52-16E4-47CB-B2CE-1B0EAAB9C245}"/>
              </a:ext>
            </a:extLst>
          </p:cNvPr>
          <p:cNvSpPr txBox="1"/>
          <p:nvPr/>
        </p:nvSpPr>
        <p:spPr>
          <a:xfrm>
            <a:off x="6152489" y="2903479"/>
            <a:ext cx="607859" cy="400110"/>
          </a:xfrm>
          <a:prstGeom prst="rect">
            <a:avLst/>
          </a:prstGeom>
          <a:noFill/>
        </p:spPr>
        <p:txBody>
          <a:bodyPr wrap="none" rtlCol="0">
            <a:spAutoFit/>
          </a:bodyPr>
          <a:lstStyle/>
          <a:p>
            <a:r>
              <a:rPr lang="en-US" sz="2000" dirty="0">
                <a:latin typeface="Times New Roman" panose="02020603050405020304" pitchFamily="18" charset="0"/>
                <a:cs typeface="Times New Roman" panose="02020603050405020304" pitchFamily="18" charset="0"/>
              </a:rPr>
              <a:t>5/2</a:t>
            </a:r>
            <a:r>
              <a:rPr lang="en-US" sz="2000" baseline="30000" dirty="0">
                <a:latin typeface="Times New Roman" panose="02020603050405020304" pitchFamily="18" charset="0"/>
                <a:cs typeface="Times New Roman" panose="02020603050405020304" pitchFamily="18" charset="0"/>
              </a:rPr>
              <a:t>+</a:t>
            </a:r>
          </a:p>
        </p:txBody>
      </p:sp>
      <p:sp>
        <p:nvSpPr>
          <p:cNvPr id="45" name="文本框 35">
            <a:extLst>
              <a:ext uri="{FF2B5EF4-FFF2-40B4-BE49-F238E27FC236}">
                <a16:creationId xmlns:a16="http://schemas.microsoft.com/office/drawing/2014/main" id="{35F9A3B8-EB43-420E-9148-449003915A48}"/>
              </a:ext>
            </a:extLst>
          </p:cNvPr>
          <p:cNvSpPr txBox="1"/>
          <p:nvPr/>
        </p:nvSpPr>
        <p:spPr>
          <a:xfrm>
            <a:off x="7162800" y="5259412"/>
            <a:ext cx="840295" cy="461665"/>
          </a:xfrm>
          <a:prstGeom prst="rect">
            <a:avLst/>
          </a:prstGeom>
          <a:noFill/>
        </p:spPr>
        <p:txBody>
          <a:bodyPr wrap="none" rtlCol="0">
            <a:spAutoFit/>
          </a:bodyPr>
          <a:lstStyle/>
          <a:p>
            <a:r>
              <a:rPr lang="en-US" sz="2400" baseline="30000" dirty="0">
                <a:latin typeface="Times New Roman" panose="02020603050405020304" pitchFamily="18" charset="0"/>
                <a:cs typeface="Times New Roman" panose="02020603050405020304" pitchFamily="18" charset="0"/>
              </a:rPr>
              <a:t>25</a:t>
            </a:r>
            <a:r>
              <a:rPr lang="en-US" sz="2400" dirty="0">
                <a:latin typeface="Times New Roman" panose="02020603050405020304" pitchFamily="18" charset="0"/>
                <a:cs typeface="Times New Roman" panose="02020603050405020304" pitchFamily="18" charset="0"/>
              </a:rPr>
              <a:t>Mg</a:t>
            </a:r>
          </a:p>
        </p:txBody>
      </p:sp>
      <p:sp>
        <p:nvSpPr>
          <p:cNvPr id="46" name="文本框 40">
            <a:extLst>
              <a:ext uri="{FF2B5EF4-FFF2-40B4-BE49-F238E27FC236}">
                <a16:creationId xmlns:a16="http://schemas.microsoft.com/office/drawing/2014/main" id="{A211BA17-F906-4715-9E2E-4A64CC279CD9}"/>
              </a:ext>
            </a:extLst>
          </p:cNvPr>
          <p:cNvSpPr txBox="1"/>
          <p:nvPr/>
        </p:nvSpPr>
        <p:spPr>
          <a:xfrm>
            <a:off x="4704081" y="1365688"/>
            <a:ext cx="607859" cy="400110"/>
          </a:xfrm>
          <a:prstGeom prst="rect">
            <a:avLst/>
          </a:prstGeom>
          <a:noFill/>
        </p:spPr>
        <p:txBody>
          <a:bodyPr wrap="none" rtlCol="0">
            <a:spAutoFit/>
          </a:bodyPr>
          <a:lstStyle/>
          <a:p>
            <a:r>
              <a:rPr lang="en-US" sz="2000" dirty="0">
                <a:latin typeface="Times New Roman" panose="02020603050405020304" pitchFamily="18" charset="0"/>
                <a:cs typeface="Times New Roman" panose="02020603050405020304" pitchFamily="18" charset="0"/>
              </a:rPr>
              <a:t>5/2</a:t>
            </a:r>
            <a:r>
              <a:rPr lang="en-US" sz="2000" baseline="30000" dirty="0">
                <a:latin typeface="Times New Roman" panose="02020603050405020304" pitchFamily="18" charset="0"/>
                <a:cs typeface="Times New Roman" panose="02020603050405020304" pitchFamily="18" charset="0"/>
              </a:rPr>
              <a:t>+</a:t>
            </a:r>
          </a:p>
        </p:txBody>
      </p:sp>
      <p:cxnSp>
        <p:nvCxnSpPr>
          <p:cNvPr id="47" name="Straight Connector 46">
            <a:extLst>
              <a:ext uri="{FF2B5EF4-FFF2-40B4-BE49-F238E27FC236}">
                <a16:creationId xmlns:a16="http://schemas.microsoft.com/office/drawing/2014/main" id="{160C0A69-C0F1-4E1B-8565-5F082B5997AB}"/>
              </a:ext>
            </a:extLst>
          </p:cNvPr>
          <p:cNvCxnSpPr>
            <a:stCxn id="12" idx="3"/>
            <a:endCxn id="32" idx="1"/>
          </p:cNvCxnSpPr>
          <p:nvPr/>
        </p:nvCxnSpPr>
        <p:spPr>
          <a:xfrm flipV="1">
            <a:off x="2981514" y="2284444"/>
            <a:ext cx="3170975" cy="182501"/>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86EC7BC5-FFC8-455D-812B-9D4B7F3EC964}"/>
              </a:ext>
            </a:extLst>
          </p:cNvPr>
          <p:cNvCxnSpPr>
            <a:cxnSpLocks/>
            <a:stCxn id="22" idx="3"/>
            <a:endCxn id="44" idx="1"/>
          </p:cNvCxnSpPr>
          <p:nvPr/>
        </p:nvCxnSpPr>
        <p:spPr>
          <a:xfrm flipV="1">
            <a:off x="2981514" y="3103534"/>
            <a:ext cx="3170975" cy="258701"/>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081149C5-E9F6-4C63-9447-8D4AF2A4BCA1}"/>
              </a:ext>
            </a:extLst>
          </p:cNvPr>
          <p:cNvCxnSpPr>
            <a:cxnSpLocks/>
            <a:stCxn id="20" idx="3"/>
            <a:endCxn id="39" idx="1"/>
          </p:cNvCxnSpPr>
          <p:nvPr/>
        </p:nvCxnSpPr>
        <p:spPr>
          <a:xfrm flipV="1">
            <a:off x="2981514" y="3560734"/>
            <a:ext cx="3170975" cy="49211"/>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C0D011B4-3E24-4047-8823-A4261D93FE84}"/>
              </a:ext>
            </a:extLst>
          </p:cNvPr>
          <p:cNvCxnSpPr>
            <a:cxnSpLocks/>
            <a:stCxn id="19" idx="3"/>
            <a:endCxn id="38" idx="1"/>
          </p:cNvCxnSpPr>
          <p:nvPr/>
        </p:nvCxnSpPr>
        <p:spPr>
          <a:xfrm flipV="1">
            <a:off x="2853274" y="4162455"/>
            <a:ext cx="3299215" cy="13329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A6051D6F-8932-4446-B4F4-ABFF6CA5F108}"/>
              </a:ext>
            </a:extLst>
          </p:cNvPr>
          <p:cNvCxnSpPr>
            <a:cxnSpLocks/>
            <a:stCxn id="16" idx="3"/>
            <a:endCxn id="31" idx="1"/>
          </p:cNvCxnSpPr>
          <p:nvPr/>
        </p:nvCxnSpPr>
        <p:spPr>
          <a:xfrm>
            <a:off x="2596793" y="5229255"/>
            <a:ext cx="3555696"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52" name="TextBox 51">
            <a:extLst>
              <a:ext uri="{FF2B5EF4-FFF2-40B4-BE49-F238E27FC236}">
                <a16:creationId xmlns:a16="http://schemas.microsoft.com/office/drawing/2014/main" id="{B5CA9BDE-5F29-4173-A48F-8FE355F91702}"/>
              </a:ext>
            </a:extLst>
          </p:cNvPr>
          <p:cNvSpPr txBox="1"/>
          <p:nvPr/>
        </p:nvSpPr>
        <p:spPr>
          <a:xfrm>
            <a:off x="4274359" y="5039662"/>
            <a:ext cx="300082" cy="369332"/>
          </a:xfrm>
          <a:prstGeom prst="rect">
            <a:avLst/>
          </a:prstGeom>
          <a:solidFill>
            <a:schemeClr val="bg1"/>
          </a:solidFill>
        </p:spPr>
        <p:txBody>
          <a:bodyPr wrap="none" rtlCol="0">
            <a:spAutoFit/>
          </a:bodyPr>
          <a:lstStyle/>
          <a:p>
            <a:pPr algn="ctr"/>
            <a:r>
              <a:rPr lang="en-US" altLang="zh-CN" dirty="0">
                <a:solidFill>
                  <a:schemeClr val="accent1">
                    <a:lumMod val="75000"/>
                  </a:schemeClr>
                </a:solidFill>
                <a:latin typeface="Times New Roman" panose="02020603050405020304" pitchFamily="18" charset="0"/>
                <a:cs typeface="Times New Roman" panose="02020603050405020304" pitchFamily="18" charset="0"/>
              </a:rPr>
              <a:t>1</a:t>
            </a:r>
            <a:endParaRPr lang="zh-CN" altLang="en-US"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53" name="TextBox 52">
            <a:extLst>
              <a:ext uri="{FF2B5EF4-FFF2-40B4-BE49-F238E27FC236}">
                <a16:creationId xmlns:a16="http://schemas.microsoft.com/office/drawing/2014/main" id="{4FE5E2DA-3B09-428F-9864-EDD662369D7C}"/>
              </a:ext>
            </a:extLst>
          </p:cNvPr>
          <p:cNvSpPr txBox="1"/>
          <p:nvPr/>
        </p:nvSpPr>
        <p:spPr>
          <a:xfrm>
            <a:off x="4274359" y="4038600"/>
            <a:ext cx="300082" cy="369332"/>
          </a:xfrm>
          <a:prstGeom prst="rect">
            <a:avLst/>
          </a:prstGeom>
          <a:solidFill>
            <a:schemeClr val="bg1"/>
          </a:solidFill>
        </p:spPr>
        <p:txBody>
          <a:bodyPr wrap="none" rtlCol="0">
            <a:spAutoFit/>
          </a:bodyPr>
          <a:lstStyle/>
          <a:p>
            <a:pPr algn="ctr"/>
            <a:r>
              <a:rPr lang="en-US" altLang="zh-CN" dirty="0">
                <a:solidFill>
                  <a:schemeClr val="accent1">
                    <a:lumMod val="75000"/>
                  </a:schemeClr>
                </a:solidFill>
                <a:latin typeface="Times New Roman" panose="02020603050405020304" pitchFamily="18" charset="0"/>
                <a:cs typeface="Times New Roman" panose="02020603050405020304" pitchFamily="18" charset="0"/>
              </a:rPr>
              <a:t>2</a:t>
            </a:r>
            <a:endParaRPr lang="zh-CN" altLang="en-US"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54" name="TextBox 53">
            <a:extLst>
              <a:ext uri="{FF2B5EF4-FFF2-40B4-BE49-F238E27FC236}">
                <a16:creationId xmlns:a16="http://schemas.microsoft.com/office/drawing/2014/main" id="{05699D38-FC34-4156-9DDD-D30E61A02298}"/>
              </a:ext>
            </a:extLst>
          </p:cNvPr>
          <p:cNvSpPr txBox="1"/>
          <p:nvPr/>
        </p:nvSpPr>
        <p:spPr>
          <a:xfrm>
            <a:off x="4274359" y="3409890"/>
            <a:ext cx="300082" cy="369332"/>
          </a:xfrm>
          <a:prstGeom prst="rect">
            <a:avLst/>
          </a:prstGeom>
          <a:solidFill>
            <a:schemeClr val="bg1"/>
          </a:solidFill>
        </p:spPr>
        <p:txBody>
          <a:bodyPr wrap="none" rtlCol="0">
            <a:spAutoFit/>
          </a:bodyPr>
          <a:lstStyle/>
          <a:p>
            <a:pPr algn="ctr"/>
            <a:r>
              <a:rPr lang="en-US" altLang="zh-CN" dirty="0">
                <a:solidFill>
                  <a:schemeClr val="accent1">
                    <a:lumMod val="75000"/>
                  </a:schemeClr>
                </a:solidFill>
                <a:latin typeface="Times New Roman" panose="02020603050405020304" pitchFamily="18" charset="0"/>
                <a:cs typeface="Times New Roman" panose="02020603050405020304" pitchFamily="18" charset="0"/>
              </a:rPr>
              <a:t>3</a:t>
            </a:r>
            <a:endParaRPr lang="zh-CN" altLang="en-US"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55" name="TextBox 54">
            <a:extLst>
              <a:ext uri="{FF2B5EF4-FFF2-40B4-BE49-F238E27FC236}">
                <a16:creationId xmlns:a16="http://schemas.microsoft.com/office/drawing/2014/main" id="{B2E542C0-B463-4865-BE7F-47A77E652D9D}"/>
              </a:ext>
            </a:extLst>
          </p:cNvPr>
          <p:cNvSpPr txBox="1"/>
          <p:nvPr/>
        </p:nvSpPr>
        <p:spPr>
          <a:xfrm>
            <a:off x="4274359" y="3040558"/>
            <a:ext cx="300082" cy="369332"/>
          </a:xfrm>
          <a:prstGeom prst="rect">
            <a:avLst/>
          </a:prstGeom>
          <a:solidFill>
            <a:schemeClr val="bg1"/>
          </a:solidFill>
        </p:spPr>
        <p:txBody>
          <a:bodyPr wrap="none" rtlCol="0">
            <a:spAutoFit/>
          </a:bodyPr>
          <a:lstStyle/>
          <a:p>
            <a:pPr algn="ctr"/>
            <a:r>
              <a:rPr lang="en-US" altLang="zh-CN" dirty="0">
                <a:solidFill>
                  <a:schemeClr val="accent1">
                    <a:lumMod val="75000"/>
                  </a:schemeClr>
                </a:solidFill>
                <a:latin typeface="Times New Roman" panose="02020603050405020304" pitchFamily="18" charset="0"/>
                <a:cs typeface="Times New Roman" panose="02020603050405020304" pitchFamily="18" charset="0"/>
              </a:rPr>
              <a:t>4</a:t>
            </a:r>
            <a:endParaRPr lang="zh-CN" altLang="en-US"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56" name="TextBox 55">
            <a:extLst>
              <a:ext uri="{FF2B5EF4-FFF2-40B4-BE49-F238E27FC236}">
                <a16:creationId xmlns:a16="http://schemas.microsoft.com/office/drawing/2014/main" id="{F499D2DE-F32E-4E45-B95E-53047EE65542}"/>
              </a:ext>
            </a:extLst>
          </p:cNvPr>
          <p:cNvSpPr txBox="1"/>
          <p:nvPr/>
        </p:nvSpPr>
        <p:spPr>
          <a:xfrm>
            <a:off x="4274359" y="2209800"/>
            <a:ext cx="300082" cy="369332"/>
          </a:xfrm>
          <a:prstGeom prst="rect">
            <a:avLst/>
          </a:prstGeom>
          <a:solidFill>
            <a:schemeClr val="bg1"/>
          </a:solidFill>
        </p:spPr>
        <p:txBody>
          <a:bodyPr wrap="none" rtlCol="0">
            <a:spAutoFit/>
          </a:bodyPr>
          <a:lstStyle/>
          <a:p>
            <a:pPr algn="ctr"/>
            <a:r>
              <a:rPr lang="en-US" altLang="zh-CN" dirty="0">
                <a:solidFill>
                  <a:schemeClr val="accent1">
                    <a:lumMod val="75000"/>
                  </a:schemeClr>
                </a:solidFill>
                <a:latin typeface="Times New Roman" panose="02020603050405020304" pitchFamily="18" charset="0"/>
                <a:cs typeface="Times New Roman" panose="02020603050405020304" pitchFamily="18" charset="0"/>
              </a:rPr>
              <a:t>5</a:t>
            </a:r>
            <a:endParaRPr lang="zh-CN" altLang="en-US" dirty="0">
              <a:solidFill>
                <a:schemeClr val="accent1">
                  <a:lumMod val="75000"/>
                </a:schemeClr>
              </a:solidFill>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57" name="TextBox 56">
                <a:extLst>
                  <a:ext uri="{FF2B5EF4-FFF2-40B4-BE49-F238E27FC236}">
                    <a16:creationId xmlns:a16="http://schemas.microsoft.com/office/drawing/2014/main" id="{38998C95-A73D-4B43-A4B8-3D0DA24912D7}"/>
                  </a:ext>
                </a:extLst>
              </p:cNvPr>
              <p:cNvSpPr txBox="1"/>
              <p:nvPr/>
            </p:nvSpPr>
            <p:spPr>
              <a:xfrm>
                <a:off x="6268706" y="1486912"/>
                <a:ext cx="1918410" cy="39408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latin typeface="Cambria Math" panose="02040503050406030204" pitchFamily="18" charset="0"/>
                            </a:rPr>
                          </m:ctrlPr>
                        </m:sSubPr>
                        <m:e>
                          <m:r>
                            <a:rPr lang="en-US" altLang="zh-CN" b="0" i="1" smtClean="0">
                              <a:latin typeface="Cambria Math" panose="02040503050406030204" pitchFamily="18" charset="0"/>
                            </a:rPr>
                            <m:t>𝑄</m:t>
                          </m:r>
                        </m:e>
                        <m:sub>
                          <m:r>
                            <a:rPr lang="zh-CN" altLang="en-US" i="1" smtClean="0">
                              <a:latin typeface="Cambria Math" panose="02040503050406030204" pitchFamily="18" charset="0"/>
                            </a:rPr>
                            <m:t>𝛽</m:t>
                          </m:r>
                          <m:r>
                            <a:rPr lang="en-US" altLang="zh-CN" b="0" i="1" smtClean="0">
                              <a:latin typeface="Cambria Math" panose="02040503050406030204" pitchFamily="18" charset="0"/>
                            </a:rPr>
                            <m:t>−</m:t>
                          </m:r>
                        </m:sub>
                      </m:sSub>
                      <m:r>
                        <a:rPr lang="en-US" altLang="zh-CN" b="0" i="1" smtClean="0">
                          <a:latin typeface="Cambria Math" panose="02040503050406030204" pitchFamily="18" charset="0"/>
                        </a:rPr>
                        <m:t>=3835</m:t>
                      </m:r>
                      <m:r>
                        <a:rPr lang="en-US" altLang="zh-CN" b="0" i="0" smtClean="0">
                          <a:latin typeface="Cambria Math" panose="02040503050406030204" pitchFamily="18" charset="0"/>
                        </a:rPr>
                        <m:t> </m:t>
                      </m:r>
                      <m:r>
                        <m:rPr>
                          <m:sty m:val="p"/>
                        </m:rPr>
                        <a:rPr lang="en-US" altLang="zh-CN" b="0" i="0" smtClean="0">
                          <a:latin typeface="Cambria Math" panose="02040503050406030204" pitchFamily="18" charset="0"/>
                        </a:rPr>
                        <m:t>keV</m:t>
                      </m:r>
                    </m:oMath>
                  </m:oMathPara>
                </a14:m>
                <a:endParaRPr lang="zh-CN" altLang="en-US" dirty="0">
                  <a:latin typeface="Times New Roman" panose="02020603050405020304" pitchFamily="18" charset="0"/>
                  <a:cs typeface="Times New Roman" panose="02020603050405020304" pitchFamily="18" charset="0"/>
                </a:endParaRPr>
              </a:p>
            </p:txBody>
          </p:sp>
        </mc:Choice>
        <mc:Fallback xmlns="">
          <p:sp>
            <p:nvSpPr>
              <p:cNvPr id="57" name="TextBox 56">
                <a:extLst>
                  <a:ext uri="{FF2B5EF4-FFF2-40B4-BE49-F238E27FC236}">
                    <a16:creationId xmlns:a16="http://schemas.microsoft.com/office/drawing/2014/main" id="{38998C95-A73D-4B43-A4B8-3D0DA24912D7}"/>
                  </a:ext>
                </a:extLst>
              </p:cNvPr>
              <p:cNvSpPr txBox="1">
                <a:spLocks noRot="1" noChangeAspect="1" noMove="1" noResize="1" noEditPoints="1" noAdjustHandles="1" noChangeArrowheads="1" noChangeShapeType="1" noTextEdit="1"/>
              </p:cNvSpPr>
              <p:nvPr/>
            </p:nvSpPr>
            <p:spPr>
              <a:xfrm>
                <a:off x="6268706" y="1486912"/>
                <a:ext cx="1918410" cy="394082"/>
              </a:xfrm>
              <a:prstGeom prst="rect">
                <a:avLst/>
              </a:prstGeom>
              <a:blipFill>
                <a:blip r:embed="rId3"/>
                <a:stretch>
                  <a:fillRect b="-923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8" name="TextBox 57">
                <a:extLst>
                  <a:ext uri="{FF2B5EF4-FFF2-40B4-BE49-F238E27FC236}">
                    <a16:creationId xmlns:a16="http://schemas.microsoft.com/office/drawing/2014/main" id="{0FAB7A74-282B-4FC0-AB93-FED557BD72A1}"/>
                  </a:ext>
                </a:extLst>
              </p:cNvPr>
              <p:cNvSpPr txBox="1"/>
              <p:nvPr/>
            </p:nvSpPr>
            <p:spPr>
              <a:xfrm>
                <a:off x="1031363" y="1355816"/>
                <a:ext cx="1987082"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latin typeface="Cambria Math" panose="02040503050406030204" pitchFamily="18" charset="0"/>
                            </a:rPr>
                          </m:ctrlPr>
                        </m:sSubPr>
                        <m:e>
                          <m:r>
                            <a:rPr lang="en-US" altLang="zh-CN" b="0" i="1" smtClean="0">
                              <a:latin typeface="Cambria Math" panose="02040503050406030204" pitchFamily="18" charset="0"/>
                            </a:rPr>
                            <m:t>𝑄</m:t>
                          </m:r>
                        </m:e>
                        <m:sub>
                          <m:r>
                            <m:rPr>
                              <m:sty m:val="p"/>
                            </m:rPr>
                            <a:rPr lang="en-US" altLang="zh-CN" b="0" i="0" smtClean="0">
                              <a:latin typeface="Cambria Math" panose="02040503050406030204" pitchFamily="18" charset="0"/>
                            </a:rPr>
                            <m:t>EC</m:t>
                          </m:r>
                        </m:sub>
                      </m:sSub>
                      <m:r>
                        <a:rPr lang="en-US" altLang="zh-CN" b="0" i="1" smtClean="0">
                          <a:latin typeface="Cambria Math" panose="02040503050406030204" pitchFamily="18" charset="0"/>
                        </a:rPr>
                        <m:t>=12743</m:t>
                      </m:r>
                      <m:r>
                        <a:rPr lang="en-US" altLang="zh-CN" b="0" i="0" smtClean="0">
                          <a:latin typeface="Cambria Math" panose="02040503050406030204" pitchFamily="18" charset="0"/>
                        </a:rPr>
                        <m:t> </m:t>
                      </m:r>
                      <m:r>
                        <m:rPr>
                          <m:sty m:val="p"/>
                        </m:rPr>
                        <a:rPr lang="en-US" altLang="zh-CN" b="0" i="0" smtClean="0">
                          <a:latin typeface="Cambria Math" panose="02040503050406030204" pitchFamily="18" charset="0"/>
                        </a:rPr>
                        <m:t>keV</m:t>
                      </m:r>
                    </m:oMath>
                  </m:oMathPara>
                </a14:m>
                <a:endParaRPr lang="zh-CN" altLang="en-US" dirty="0">
                  <a:latin typeface="Times New Roman" panose="02020603050405020304" pitchFamily="18" charset="0"/>
                  <a:cs typeface="Times New Roman" panose="02020603050405020304" pitchFamily="18" charset="0"/>
                </a:endParaRPr>
              </a:p>
            </p:txBody>
          </p:sp>
        </mc:Choice>
        <mc:Fallback xmlns="">
          <p:sp>
            <p:nvSpPr>
              <p:cNvPr id="58" name="TextBox 57">
                <a:extLst>
                  <a:ext uri="{FF2B5EF4-FFF2-40B4-BE49-F238E27FC236}">
                    <a16:creationId xmlns:a16="http://schemas.microsoft.com/office/drawing/2014/main" id="{0FAB7A74-282B-4FC0-AB93-FED557BD72A1}"/>
                  </a:ext>
                </a:extLst>
              </p:cNvPr>
              <p:cNvSpPr txBox="1">
                <a:spLocks noRot="1" noChangeAspect="1" noMove="1" noResize="1" noEditPoints="1" noAdjustHandles="1" noChangeArrowheads="1" noChangeShapeType="1" noTextEdit="1"/>
              </p:cNvSpPr>
              <p:nvPr/>
            </p:nvSpPr>
            <p:spPr>
              <a:xfrm>
                <a:off x="1031363" y="1355816"/>
                <a:ext cx="1987082" cy="369332"/>
              </a:xfrm>
              <a:prstGeom prst="rect">
                <a:avLst/>
              </a:prstGeom>
              <a:blipFill>
                <a:blip r:embed="rId4"/>
                <a:stretch>
                  <a:fillRect b="-11475"/>
                </a:stretch>
              </a:blipFill>
            </p:spPr>
            <p:txBody>
              <a:bodyPr/>
              <a:lstStyle/>
              <a:p>
                <a:r>
                  <a:rPr lang="en-US">
                    <a:noFill/>
                  </a:rPr>
                  <a:t> </a:t>
                </a:r>
              </a:p>
            </p:txBody>
          </p:sp>
        </mc:Fallback>
      </mc:AlternateContent>
      <p:sp>
        <p:nvSpPr>
          <p:cNvPr id="59" name="TextBox 58">
            <a:extLst>
              <a:ext uri="{FF2B5EF4-FFF2-40B4-BE49-F238E27FC236}">
                <a16:creationId xmlns:a16="http://schemas.microsoft.com/office/drawing/2014/main" id="{812D182D-1332-4BF7-9C63-697AF0552AEC}"/>
              </a:ext>
            </a:extLst>
          </p:cNvPr>
          <p:cNvSpPr txBox="1"/>
          <p:nvPr/>
        </p:nvSpPr>
        <p:spPr>
          <a:xfrm>
            <a:off x="4897901" y="5729654"/>
            <a:ext cx="4246099" cy="353943"/>
          </a:xfrm>
          <a:prstGeom prst="rect">
            <a:avLst/>
          </a:prstGeom>
          <a:noFill/>
        </p:spPr>
        <p:txBody>
          <a:bodyPr wrap="none">
            <a:spAutoFit/>
          </a:bodyPr>
          <a:lstStyle/>
          <a:p>
            <a:r>
              <a:rPr lang="en-US" altLang="zh-CN" sz="1700" dirty="0">
                <a:latin typeface="Arial Narrow" panose="020B0606020202030204" pitchFamily="34" charset="0"/>
              </a:rPr>
              <a:t>D. E. </a:t>
            </a:r>
            <a:r>
              <a:rPr lang="en-US" altLang="zh-CN" sz="1700" dirty="0" err="1">
                <a:latin typeface="Arial Narrow" panose="020B0606020202030204" pitchFamily="34" charset="0"/>
              </a:rPr>
              <a:t>Alburger</a:t>
            </a:r>
            <a:r>
              <a:rPr lang="en-US" altLang="zh-CN" sz="1700" dirty="0">
                <a:latin typeface="Arial Narrow" panose="020B0606020202030204" pitchFamily="34" charset="0"/>
              </a:rPr>
              <a:t> </a:t>
            </a:r>
            <a:r>
              <a:rPr lang="en-US" altLang="zh-CN" sz="1700" i="1" dirty="0">
                <a:latin typeface="Arial Narrow" panose="020B0606020202030204" pitchFamily="34" charset="0"/>
              </a:rPr>
              <a:t>et al</a:t>
            </a:r>
            <a:r>
              <a:rPr lang="en-US" altLang="zh-CN" sz="1700" dirty="0">
                <a:latin typeface="Arial Narrow" panose="020B0606020202030204" pitchFamily="34" charset="0"/>
              </a:rPr>
              <a:t>., Nucl. Phys. A 385, 474 (1982).</a:t>
            </a:r>
            <a:endParaRPr lang="zh-CN" altLang="en-US" sz="1700" dirty="0">
              <a:latin typeface="Arial Narrow" panose="020B0606020202030204" pitchFamily="34" charset="0"/>
            </a:endParaRPr>
          </a:p>
        </p:txBody>
      </p:sp>
      <p:sp>
        <p:nvSpPr>
          <p:cNvPr id="60" name="TextBox 59">
            <a:extLst>
              <a:ext uri="{FF2B5EF4-FFF2-40B4-BE49-F238E27FC236}">
                <a16:creationId xmlns:a16="http://schemas.microsoft.com/office/drawing/2014/main" id="{B99396B7-23C3-498D-B0D1-345C2C1FF037}"/>
              </a:ext>
            </a:extLst>
          </p:cNvPr>
          <p:cNvSpPr txBox="1"/>
          <p:nvPr/>
        </p:nvSpPr>
        <p:spPr>
          <a:xfrm>
            <a:off x="0" y="5690156"/>
            <a:ext cx="4362669" cy="393441"/>
          </a:xfrm>
          <a:prstGeom prst="rect">
            <a:avLst/>
          </a:prstGeom>
          <a:noFill/>
        </p:spPr>
        <p:txBody>
          <a:bodyPr wrap="none">
            <a:spAutoFit/>
          </a:bodyPr>
          <a:lstStyle/>
          <a:p>
            <a:pPr marL="0" marR="0" lvl="0" indent="0" algn="l" defTabSz="457200" rtl="0" eaLnBrk="1" fontAlgn="base" latinLnBrk="0" hangingPunct="1">
              <a:lnSpc>
                <a:spcPct val="120000"/>
              </a:lnSpc>
              <a:spcBef>
                <a:spcPct val="0"/>
              </a:spcBef>
              <a:spcAft>
                <a:spcPct val="0"/>
              </a:spcAft>
              <a:buClrTx/>
              <a:buSzTx/>
              <a:buFontTx/>
              <a:buNone/>
              <a:tabLst/>
              <a:defRPr/>
            </a:pPr>
            <a:r>
              <a:rPr kumimoji="0" lang="en-US" altLang="zh-CN" b="0" i="0" u="none" strike="noStrike" kern="1200" cap="none" spc="0" normalizeH="0" baseline="0" noProof="0" dirty="0">
                <a:ln>
                  <a:noFill/>
                </a:ln>
                <a:solidFill>
                  <a:srgbClr val="008000"/>
                </a:solidFill>
                <a:effectLst/>
                <a:uLnTx/>
                <a:uFillTx/>
                <a:latin typeface="Arial Narrow" panose="020B0606020202030204" pitchFamily="34" charset="0"/>
                <a:ea typeface="Cambria" panose="02040503050406030204" pitchFamily="18" charset="0"/>
              </a:rPr>
              <a:t>L. J. Sun </a:t>
            </a:r>
            <a:r>
              <a:rPr kumimoji="0" lang="en-US" altLang="zh-CN" b="0" i="1" u="none" strike="noStrike" kern="1200" cap="none" spc="0" normalizeH="0" baseline="0" noProof="0" dirty="0">
                <a:ln>
                  <a:noFill/>
                </a:ln>
                <a:solidFill>
                  <a:srgbClr val="008000"/>
                </a:solidFill>
                <a:effectLst/>
                <a:uLnTx/>
                <a:uFillTx/>
                <a:latin typeface="Arial Narrow" panose="020B0606020202030204" pitchFamily="34" charset="0"/>
                <a:ea typeface="Cambria" panose="02040503050406030204" pitchFamily="18" charset="0"/>
              </a:rPr>
              <a:t>et al</a:t>
            </a:r>
            <a:r>
              <a:rPr kumimoji="0" lang="en-US" altLang="zh-CN" b="0" i="0" u="none" strike="noStrike" kern="1200" cap="none" spc="0" normalizeH="0" baseline="0" noProof="0" dirty="0">
                <a:ln>
                  <a:noFill/>
                </a:ln>
                <a:solidFill>
                  <a:srgbClr val="008000"/>
                </a:solidFill>
                <a:effectLst/>
                <a:uLnTx/>
                <a:uFillTx/>
                <a:latin typeface="Arial Narrow" panose="020B0606020202030204" pitchFamily="34" charset="0"/>
                <a:ea typeface="Cambria" panose="02040503050406030204" pitchFamily="18" charset="0"/>
              </a:rPr>
              <a:t>., </a:t>
            </a:r>
            <a:r>
              <a:rPr kumimoji="0" lang="da-DK" altLang="zh-CN" b="0" i="0" u="none" strike="noStrike" kern="1200" cap="none" spc="0" normalizeH="0" baseline="0" noProof="0" dirty="0">
                <a:ln>
                  <a:noFill/>
                </a:ln>
                <a:solidFill>
                  <a:srgbClr val="008000"/>
                </a:solidFill>
                <a:effectLst/>
                <a:uLnTx/>
                <a:uFillTx/>
                <a:latin typeface="Arial Narrow" panose="020B0606020202030204" pitchFamily="34" charset="0"/>
                <a:ea typeface="Cambria" panose="02040503050406030204" pitchFamily="18" charset="0"/>
              </a:rPr>
              <a:t>Phys. Rev. C 103, 014322 (2021).</a:t>
            </a:r>
            <a:endParaRPr kumimoji="0" lang="en-US" altLang="zh-CN" b="0" i="0" u="none" strike="noStrike" kern="1200" cap="none" spc="0" normalizeH="0" baseline="0" noProof="0" dirty="0">
              <a:ln>
                <a:noFill/>
              </a:ln>
              <a:solidFill>
                <a:srgbClr val="008000"/>
              </a:solidFill>
              <a:effectLst/>
              <a:uLnTx/>
              <a:uFillTx/>
              <a:latin typeface="Arial Narrow" panose="020B0606020202030204" pitchFamily="34" charset="0"/>
              <a:ea typeface="Cambria" panose="02040503050406030204" pitchFamily="18" charset="0"/>
            </a:endParaRPr>
          </a:p>
        </p:txBody>
      </p:sp>
      <p:sp>
        <p:nvSpPr>
          <p:cNvPr id="61" name="TextBox 60">
            <a:extLst>
              <a:ext uri="{FF2B5EF4-FFF2-40B4-BE49-F238E27FC236}">
                <a16:creationId xmlns:a16="http://schemas.microsoft.com/office/drawing/2014/main" id="{A3C29317-BC4E-49C0-8CF6-EC2CF4AA0878}"/>
              </a:ext>
            </a:extLst>
          </p:cNvPr>
          <p:cNvSpPr txBox="1"/>
          <p:nvPr/>
        </p:nvSpPr>
        <p:spPr>
          <a:xfrm>
            <a:off x="2879525" y="4586573"/>
            <a:ext cx="3313728" cy="369332"/>
          </a:xfrm>
          <a:prstGeom prst="rect">
            <a:avLst/>
          </a:prstGeom>
          <a:noFill/>
        </p:spPr>
        <p:txBody>
          <a:bodyPr wrap="none">
            <a:spAutoFit/>
          </a:bodyPr>
          <a:lstStyle/>
          <a:p>
            <a:r>
              <a:rPr lang="en-US" dirty="0">
                <a:solidFill>
                  <a:schemeClr val="accent1">
                    <a:lumMod val="50000"/>
                  </a:schemeClr>
                </a:solidFill>
                <a:latin typeface="Cambria" panose="02040503050406030204" pitchFamily="18" charset="0"/>
                <a:ea typeface="Cambria" panose="02040503050406030204" pitchFamily="18" charset="0"/>
              </a:rPr>
              <a:t>Mirror energy difference (MED)</a:t>
            </a:r>
          </a:p>
        </p:txBody>
      </p:sp>
    </p:spTree>
    <p:extLst>
      <p:ext uri="{BB962C8B-B14F-4D97-AF65-F5344CB8AC3E}">
        <p14:creationId xmlns:p14="http://schemas.microsoft.com/office/powerpoint/2010/main" val="36024112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CA78EA9-FA05-4E18-A12E-3200AA382F3A}"/>
              </a:ext>
            </a:extLst>
          </p:cNvPr>
          <p:cNvSpPr>
            <a:spLocks noGrp="1"/>
          </p:cNvSpPr>
          <p:nvPr>
            <p:ph type="title"/>
          </p:nvPr>
        </p:nvSpPr>
        <p:spPr>
          <a:xfrm>
            <a:off x="76200" y="316396"/>
            <a:ext cx="8991600" cy="424506"/>
          </a:xfrm>
        </p:spPr>
        <p:txBody>
          <a:bodyPr/>
          <a:lstStyle/>
          <a:p>
            <a:r>
              <a:rPr lang="en-US" altLang="zh-CN" dirty="0"/>
              <a:t>Mirror Asymmetry</a:t>
            </a:r>
            <a:endParaRPr lang="en-US" dirty="0"/>
          </a:p>
        </p:txBody>
      </p:sp>
      <p:sp>
        <p:nvSpPr>
          <p:cNvPr id="4" name="Footer Placeholder 3">
            <a:extLst>
              <a:ext uri="{FF2B5EF4-FFF2-40B4-BE49-F238E27FC236}">
                <a16:creationId xmlns:a16="http://schemas.microsoft.com/office/drawing/2014/main" id="{957E3630-4126-4D0B-B2FA-F0845141EA58}"/>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E4062FD4-6FCE-4F0C-BFC3-780E0A7FBDCD}"/>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32</a:t>
            </a:fld>
            <a:r>
              <a:rPr lang="en-US" dirty="0"/>
              <a:t> / 80</a:t>
            </a:r>
          </a:p>
        </p:txBody>
      </p:sp>
      <p:pic>
        <p:nvPicPr>
          <p:cNvPr id="6" name="Content Placeholder 14">
            <a:extLst>
              <a:ext uri="{FF2B5EF4-FFF2-40B4-BE49-F238E27FC236}">
                <a16:creationId xmlns:a16="http://schemas.microsoft.com/office/drawing/2014/main" id="{7EE38B26-2C60-4387-9CA3-C5A866B60F22}"/>
              </a:ext>
            </a:extLst>
          </p:cNvPr>
          <p:cNvPicPr>
            <a:picLocks noGrp="1" noChangeAspect="1"/>
          </p:cNvPicPr>
          <p:nvPr>
            <p:ph idx="1"/>
          </p:nvPr>
        </p:nvPicPr>
        <p:blipFill>
          <a:blip r:embed="rId2"/>
          <a:stretch>
            <a:fillRect/>
          </a:stretch>
        </p:blipFill>
        <p:spPr>
          <a:xfrm>
            <a:off x="76200" y="1050325"/>
            <a:ext cx="5638800" cy="3757524"/>
          </a:xfrm>
        </p:spPr>
      </p:pic>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0156BECC-6A38-4656-A930-D59744F610D9}"/>
                  </a:ext>
                </a:extLst>
              </p:cNvPr>
              <p:cNvSpPr txBox="1"/>
              <p:nvPr/>
            </p:nvSpPr>
            <p:spPr>
              <a:xfrm>
                <a:off x="6254275" y="1160762"/>
                <a:ext cx="2584925" cy="2213491"/>
              </a:xfrm>
              <a:prstGeom prst="rect">
                <a:avLst/>
              </a:prstGeom>
              <a:noFill/>
            </p:spPr>
            <p:txBody>
              <a:bodyPr wrap="square">
                <a:spAutoFit/>
              </a:bodyPr>
              <a:lstStyle/>
              <a:p>
                <a:pPr algn="just">
                  <a:lnSpc>
                    <a:spcPct val="125000"/>
                  </a:lnSpc>
                </a:pPr>
                <a14:m>
                  <m:oMathPara xmlns:m="http://schemas.openxmlformats.org/officeDocument/2006/math">
                    <m:oMathParaPr>
                      <m:jc m:val="center"/>
                    </m:oMathParaPr>
                    <m:oMath xmlns:m="http://schemas.openxmlformats.org/officeDocument/2006/math">
                      <m:r>
                        <a:rPr lang="zh-CN" altLang="en-US" sz="2400" i="1" smtClean="0">
                          <a:latin typeface="Cambria Math" panose="02040503050406030204" pitchFamily="18" charset="0"/>
                          <a:cs typeface="Times New Roman" panose="02020603050405020304" pitchFamily="18" charset="0"/>
                        </a:rPr>
                        <m:t>𝛿</m:t>
                      </m:r>
                      <m:r>
                        <a:rPr lang="en-US" altLang="zh-CN" sz="2400" i="1" smtClean="0">
                          <a:latin typeface="Cambria Math" panose="02040503050406030204" pitchFamily="18" charset="0"/>
                          <a:ea typeface="Cambria Math" panose="02040503050406030204" pitchFamily="18" charset="0"/>
                          <a:cs typeface="Times New Roman" panose="02020603050405020304" pitchFamily="18" charset="0"/>
                        </a:rPr>
                        <m:t>=</m:t>
                      </m:r>
                      <m:f>
                        <m:fPr>
                          <m:ctrlPr>
                            <a:rPr lang="en-US" altLang="zh-CN" sz="2400" i="1" smtClean="0">
                              <a:latin typeface="Cambria Math" panose="02040503050406030204" pitchFamily="18" charset="0"/>
                              <a:ea typeface="Cambria Math" panose="02040503050406030204" pitchFamily="18" charset="0"/>
                              <a:cs typeface="Times New Roman" panose="02020603050405020304" pitchFamily="18" charset="0"/>
                            </a:rPr>
                          </m:ctrlPr>
                        </m:fPr>
                        <m:num>
                          <m:sSup>
                            <m:sSupPr>
                              <m:ctrlPr>
                                <a:rPr lang="en-US" altLang="zh-CN" sz="2400" i="1" smtClean="0">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𝑓𝑡</m:t>
                              </m:r>
                            </m:e>
                            <m:sup>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m:t>
                              </m:r>
                            </m:sup>
                          </m:sSup>
                        </m:num>
                        <m:den>
                          <m:sSup>
                            <m:sSupPr>
                              <m:ctrlPr>
                                <a:rPr lang="en-US" altLang="zh-CN" sz="2400" i="1" smtClean="0">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2400" i="1">
                                  <a:latin typeface="Cambria Math" panose="02040503050406030204" pitchFamily="18" charset="0"/>
                                  <a:ea typeface="Cambria Math" panose="02040503050406030204" pitchFamily="18" charset="0"/>
                                  <a:cs typeface="Times New Roman" panose="02020603050405020304" pitchFamily="18" charset="0"/>
                                </a:rPr>
                                <m:t>𝑓𝑡</m:t>
                              </m:r>
                            </m:e>
                            <m:sup>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m:t>
                              </m:r>
                            </m:sup>
                          </m:sSup>
                        </m:den>
                      </m:f>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−1            =</m:t>
                      </m:r>
                      <m:sSup>
                        <m:sSupPr>
                          <m:ctrlP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ctrlPr>
                        </m:sSupPr>
                        <m:e>
                          <m:d>
                            <m:dPr>
                              <m:ctrlPr>
                                <a:rPr lang="en-US" altLang="zh-CN" sz="2400" i="1">
                                  <a:latin typeface="Cambria Math" panose="02040503050406030204" pitchFamily="18" charset="0"/>
                                  <a:ea typeface="Cambria Math" panose="02040503050406030204" pitchFamily="18" charset="0"/>
                                  <a:cs typeface="Times New Roman" panose="02020603050405020304" pitchFamily="18" charset="0"/>
                                </a:rPr>
                              </m:ctrlPr>
                            </m:dPr>
                            <m:e>
                              <m:f>
                                <m:fPr>
                                  <m:ctrlPr>
                                    <a:rPr lang="en-US" altLang="zh-CN" sz="2400" i="1">
                                      <a:latin typeface="Cambria Math" panose="02040503050406030204" pitchFamily="18" charset="0"/>
                                      <a:ea typeface="Cambria Math" panose="02040503050406030204" pitchFamily="18" charset="0"/>
                                      <a:cs typeface="Times New Roman" panose="02020603050405020304" pitchFamily="18" charset="0"/>
                                    </a:rPr>
                                  </m:ctrlPr>
                                </m:fPr>
                                <m:num>
                                  <m:sSubSup>
                                    <m:sSubSupPr>
                                      <m:ctrlPr>
                                        <a:rPr lang="en-US" altLang="zh-CN" sz="2400" i="1">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2400" i="1">
                                          <a:latin typeface="Cambria Math" panose="02040503050406030204" pitchFamily="18" charset="0"/>
                                          <a:ea typeface="Cambria Math" panose="02040503050406030204" pitchFamily="18" charset="0"/>
                                          <a:cs typeface="Times New Roman" panose="02020603050405020304" pitchFamily="18" charset="0"/>
                                        </a:rPr>
                                        <m:t>𝑀</m:t>
                                      </m:r>
                                    </m:e>
                                    <m:sub>
                                      <m:r>
                                        <m:rPr>
                                          <m:sty m:val="p"/>
                                        </m:rPr>
                                        <a:rPr lang="en-US" altLang="zh-CN" sz="2400">
                                          <a:latin typeface="Cambria Math" panose="02040503050406030204" pitchFamily="18" charset="0"/>
                                          <a:ea typeface="Cambria Math" panose="02040503050406030204" pitchFamily="18" charset="0"/>
                                          <a:cs typeface="Times New Roman" panose="02020603050405020304" pitchFamily="18" charset="0"/>
                                        </a:rPr>
                                        <m:t>GT</m:t>
                                      </m:r>
                                    </m:sub>
                                    <m:sup>
                                      <m:r>
                                        <a:rPr lang="en-US" altLang="zh-CN" sz="2400" i="1">
                                          <a:latin typeface="Cambria Math" panose="02040503050406030204" pitchFamily="18" charset="0"/>
                                          <a:ea typeface="Cambria Math" panose="02040503050406030204" pitchFamily="18" charset="0"/>
                                          <a:cs typeface="Times New Roman" panose="02020603050405020304" pitchFamily="18" charset="0"/>
                                        </a:rPr>
                                        <m:t>−</m:t>
                                      </m:r>
                                    </m:sup>
                                  </m:sSubSup>
                                </m:num>
                                <m:den>
                                  <m:sSubSup>
                                    <m:sSubSupPr>
                                      <m:ctrlPr>
                                        <a:rPr lang="en-US" altLang="zh-CN" sz="2400" i="1">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2400" i="1">
                                          <a:latin typeface="Cambria Math" panose="02040503050406030204" pitchFamily="18" charset="0"/>
                                          <a:ea typeface="Cambria Math" panose="02040503050406030204" pitchFamily="18" charset="0"/>
                                          <a:cs typeface="Times New Roman" panose="02020603050405020304" pitchFamily="18" charset="0"/>
                                        </a:rPr>
                                        <m:t>𝑀</m:t>
                                      </m:r>
                                    </m:e>
                                    <m:sub>
                                      <m:r>
                                        <m:rPr>
                                          <m:sty m:val="p"/>
                                        </m:rPr>
                                        <a:rPr lang="en-US" altLang="zh-CN" sz="2400">
                                          <a:latin typeface="Cambria Math" panose="02040503050406030204" pitchFamily="18" charset="0"/>
                                          <a:ea typeface="Cambria Math" panose="02040503050406030204" pitchFamily="18" charset="0"/>
                                          <a:cs typeface="Times New Roman" panose="02020603050405020304" pitchFamily="18" charset="0"/>
                                        </a:rPr>
                                        <m:t>GT</m:t>
                                      </m:r>
                                    </m:sub>
                                    <m:sup>
                                      <m:r>
                                        <a:rPr lang="en-US" altLang="zh-CN" sz="2400" i="1">
                                          <a:latin typeface="Cambria Math" panose="02040503050406030204" pitchFamily="18" charset="0"/>
                                          <a:ea typeface="Cambria Math" panose="02040503050406030204" pitchFamily="18" charset="0"/>
                                          <a:cs typeface="Times New Roman" panose="02020603050405020304" pitchFamily="18" charset="0"/>
                                        </a:rPr>
                                        <m:t>+</m:t>
                                      </m:r>
                                    </m:sup>
                                  </m:sSubSup>
                                </m:den>
                              </m:f>
                            </m:e>
                          </m:d>
                        </m:e>
                        <m:sup>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2</m:t>
                          </m:r>
                        </m:sup>
                      </m:sSup>
                      <m:r>
                        <a:rPr lang="en-US" altLang="zh-CN" sz="2400" i="1">
                          <a:latin typeface="Cambria Math" panose="02040503050406030204" pitchFamily="18" charset="0"/>
                          <a:ea typeface="Cambria Math" panose="02040503050406030204" pitchFamily="18" charset="0"/>
                          <a:cs typeface="Times New Roman" panose="02020603050405020304" pitchFamily="18" charset="0"/>
                        </a:rPr>
                        <m:t>−1</m:t>
                      </m:r>
                    </m:oMath>
                  </m:oMathPara>
                </a14:m>
                <a:endParaRPr lang="zh-CN" altLang="en-US" sz="2400" dirty="0">
                  <a:latin typeface="Cambria" panose="02040503050406030204" pitchFamily="18" charset="0"/>
                </a:endParaRPr>
              </a:p>
            </p:txBody>
          </p:sp>
        </mc:Choice>
        <mc:Fallback xmlns="">
          <p:sp>
            <p:nvSpPr>
              <p:cNvPr id="7" name="TextBox 6">
                <a:extLst>
                  <a:ext uri="{FF2B5EF4-FFF2-40B4-BE49-F238E27FC236}">
                    <a16:creationId xmlns:a16="http://schemas.microsoft.com/office/drawing/2014/main" id="{0156BECC-6A38-4656-A930-D59744F610D9}"/>
                  </a:ext>
                </a:extLst>
              </p:cNvPr>
              <p:cNvSpPr txBox="1">
                <a:spLocks noRot="1" noChangeAspect="1" noMove="1" noResize="1" noEditPoints="1" noAdjustHandles="1" noChangeArrowheads="1" noChangeShapeType="1" noTextEdit="1"/>
              </p:cNvSpPr>
              <p:nvPr/>
            </p:nvSpPr>
            <p:spPr>
              <a:xfrm>
                <a:off x="6254275" y="1160762"/>
                <a:ext cx="2584925" cy="2213491"/>
              </a:xfrm>
              <a:prstGeom prst="rect">
                <a:avLst/>
              </a:prstGeom>
              <a:blipFill>
                <a:blip r:embed="rId3"/>
                <a:stretch>
                  <a:fillRect/>
                </a:stretch>
              </a:blipFill>
            </p:spPr>
            <p:txBody>
              <a:bodyPr/>
              <a:lstStyle/>
              <a:p>
                <a:r>
                  <a:rPr lang="en-US">
                    <a:noFill/>
                  </a:rPr>
                  <a:t> </a:t>
                </a:r>
              </a:p>
            </p:txBody>
          </p:sp>
        </mc:Fallback>
      </mc:AlternateContent>
      <p:sp>
        <p:nvSpPr>
          <p:cNvPr id="8" name="矩形 2">
            <a:extLst>
              <a:ext uri="{FF2B5EF4-FFF2-40B4-BE49-F238E27FC236}">
                <a16:creationId xmlns:a16="http://schemas.microsoft.com/office/drawing/2014/main" id="{BA221DE1-2A66-4C3B-A633-2DCAADE9DE2A}"/>
              </a:ext>
            </a:extLst>
          </p:cNvPr>
          <p:cNvSpPr/>
          <p:nvPr/>
        </p:nvSpPr>
        <p:spPr>
          <a:xfrm>
            <a:off x="5844209" y="3442420"/>
            <a:ext cx="3108543" cy="369332"/>
          </a:xfrm>
          <a:prstGeom prst="rect">
            <a:avLst/>
          </a:prstGeom>
        </p:spPr>
        <p:txBody>
          <a:bodyPr wrap="none">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Mirror-asymmetry parameter</a:t>
            </a:r>
            <a:endParaRPr lang="zh-CN" altLang="en-US" dirty="0">
              <a:latin typeface="Cambria" panose="02040503050406030204" pitchFamily="18" charset="0"/>
            </a:endParaRPr>
          </a:p>
        </p:txBody>
      </p:sp>
      <p:sp>
        <p:nvSpPr>
          <p:cNvPr id="10" name="TextBox 9">
            <a:extLst>
              <a:ext uri="{FF2B5EF4-FFF2-40B4-BE49-F238E27FC236}">
                <a16:creationId xmlns:a16="http://schemas.microsoft.com/office/drawing/2014/main" id="{61880CE0-38F9-4F0A-88D1-6BDEF5A589AB}"/>
              </a:ext>
            </a:extLst>
          </p:cNvPr>
          <p:cNvSpPr txBox="1"/>
          <p:nvPr/>
        </p:nvSpPr>
        <p:spPr>
          <a:xfrm>
            <a:off x="71152" y="5267689"/>
            <a:ext cx="4500848" cy="725840"/>
          </a:xfrm>
          <a:prstGeom prst="rect">
            <a:avLst/>
          </a:prstGeom>
          <a:noFill/>
        </p:spPr>
        <p:txBody>
          <a:bodyPr wrap="none">
            <a:spAutoFit/>
          </a:bodyPr>
          <a:lstStyle/>
          <a:p>
            <a:pPr marL="0" marR="0" lvl="0" indent="0" algn="l" defTabSz="457200" rtl="0" eaLnBrk="1" fontAlgn="base" latinLnBrk="0" hangingPunct="1">
              <a:lnSpc>
                <a:spcPct val="120000"/>
              </a:lnSpc>
              <a:spcBef>
                <a:spcPct val="0"/>
              </a:spcBef>
              <a:spcAft>
                <a:spcPct val="0"/>
              </a:spcAft>
              <a:buClrTx/>
              <a:buSzTx/>
              <a:buFontTx/>
              <a:buNone/>
              <a:tabLst/>
              <a:defRPr/>
            </a:pPr>
            <a:r>
              <a:rPr kumimoji="0" lang="en-US" altLang="zh-CN" b="0" i="0" u="none" strike="noStrike" kern="1200" cap="none" spc="0" normalizeH="0" baseline="0" noProof="0" dirty="0">
                <a:ln>
                  <a:noFill/>
                </a:ln>
                <a:solidFill>
                  <a:srgbClr val="008000"/>
                </a:solidFill>
                <a:effectLst/>
                <a:uLnTx/>
                <a:uFillTx/>
                <a:latin typeface="Arial Narrow" panose="020B0606020202030204" pitchFamily="34" charset="0"/>
                <a:ea typeface="Cambria" panose="02040503050406030204" pitchFamily="18" charset="0"/>
              </a:rPr>
              <a:t>L. J. Sun </a:t>
            </a:r>
            <a:r>
              <a:rPr kumimoji="0" lang="en-US" altLang="zh-CN" b="0" i="1" u="none" strike="noStrike" kern="1200" cap="none" spc="0" normalizeH="0" baseline="0" noProof="0" dirty="0">
                <a:ln>
                  <a:noFill/>
                </a:ln>
                <a:solidFill>
                  <a:srgbClr val="008000"/>
                </a:solidFill>
                <a:effectLst/>
                <a:uLnTx/>
                <a:uFillTx/>
                <a:latin typeface="Arial Narrow" panose="020B0606020202030204" pitchFamily="34" charset="0"/>
                <a:ea typeface="Cambria" panose="02040503050406030204" pitchFamily="18" charset="0"/>
              </a:rPr>
              <a:t>et al</a:t>
            </a:r>
            <a:r>
              <a:rPr kumimoji="0" lang="en-US" altLang="zh-CN" b="0" i="0" u="none" strike="noStrike" kern="1200" cap="none" spc="0" normalizeH="0" baseline="0" noProof="0" dirty="0">
                <a:ln>
                  <a:noFill/>
                </a:ln>
                <a:solidFill>
                  <a:srgbClr val="008000"/>
                </a:solidFill>
                <a:effectLst/>
                <a:uLnTx/>
                <a:uFillTx/>
                <a:latin typeface="Arial Narrow" panose="020B0606020202030204" pitchFamily="34" charset="0"/>
                <a:ea typeface="Cambria" panose="02040503050406030204" pitchFamily="18" charset="0"/>
              </a:rPr>
              <a:t>., </a:t>
            </a:r>
            <a:r>
              <a:rPr kumimoji="0" lang="da-DK" altLang="zh-CN" b="0" i="0" u="none" strike="noStrike" kern="1200" cap="none" spc="0" normalizeH="0" baseline="0" noProof="0" dirty="0">
                <a:ln>
                  <a:noFill/>
                </a:ln>
                <a:solidFill>
                  <a:srgbClr val="008000"/>
                </a:solidFill>
                <a:effectLst/>
                <a:uLnTx/>
                <a:uFillTx/>
                <a:latin typeface="Arial Narrow" panose="020B0606020202030204" pitchFamily="34" charset="0"/>
                <a:ea typeface="Cambria" panose="02040503050406030204" pitchFamily="18" charset="0"/>
              </a:rPr>
              <a:t>Phys. Rev. C 103, 014322 (2021).</a:t>
            </a:r>
          </a:p>
          <a:p>
            <a:pPr marL="0" marR="0" lvl="0" indent="0" algn="l" defTabSz="457200" rtl="0" eaLnBrk="1" fontAlgn="base" latinLnBrk="0" hangingPunct="1">
              <a:lnSpc>
                <a:spcPct val="120000"/>
              </a:lnSpc>
              <a:spcBef>
                <a:spcPct val="0"/>
              </a:spcBef>
              <a:spcAft>
                <a:spcPct val="0"/>
              </a:spcAft>
              <a:buClrTx/>
              <a:buSzTx/>
              <a:buFontTx/>
              <a:buNone/>
              <a:tabLst/>
              <a:defRPr/>
            </a:pPr>
            <a:r>
              <a:rPr lang="en-US" altLang="zh-CN" dirty="0">
                <a:latin typeface="Arial Narrow" panose="020B0606020202030204" pitchFamily="34" charset="0"/>
              </a:rPr>
              <a:t>D. E. Alburger </a:t>
            </a:r>
            <a:r>
              <a:rPr lang="en-US" altLang="zh-CN" i="1" dirty="0">
                <a:latin typeface="Arial Narrow" panose="020B0606020202030204" pitchFamily="34" charset="0"/>
              </a:rPr>
              <a:t>et al</a:t>
            </a:r>
            <a:r>
              <a:rPr lang="en-US" altLang="zh-CN" dirty="0">
                <a:latin typeface="Arial Narrow" panose="020B0606020202030204" pitchFamily="34" charset="0"/>
              </a:rPr>
              <a:t>., Nucl. Phys. A 385, 474 (1982).</a:t>
            </a:r>
            <a:endParaRPr lang="zh-CN" altLang="en-US" dirty="0">
              <a:latin typeface="Arial Narrow" panose="020B0606020202030204" pitchFamily="34" charset="0"/>
            </a:endParaRPr>
          </a:p>
        </p:txBody>
      </p:sp>
    </p:spTree>
    <p:extLst>
      <p:ext uri="{BB962C8B-B14F-4D97-AF65-F5344CB8AC3E}">
        <p14:creationId xmlns:p14="http://schemas.microsoft.com/office/powerpoint/2010/main" val="6859608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FF90207F-DCD9-4B27-9FFA-95D265CB1C4E}"/>
              </a:ext>
            </a:extLst>
          </p:cNvPr>
          <p:cNvPicPr>
            <a:picLocks noGrp="1" noChangeAspect="1"/>
          </p:cNvPicPr>
          <p:nvPr>
            <p:ph idx="1"/>
          </p:nvPr>
        </p:nvPicPr>
        <p:blipFill>
          <a:blip r:embed="rId2"/>
          <a:stretch>
            <a:fillRect/>
          </a:stretch>
        </p:blipFill>
        <p:spPr>
          <a:xfrm>
            <a:off x="1261066" y="1066801"/>
            <a:ext cx="7806734" cy="4419600"/>
          </a:xfrm>
        </p:spPr>
      </p:pic>
      <p:sp>
        <p:nvSpPr>
          <p:cNvPr id="3" name="Title 2">
            <a:extLst>
              <a:ext uri="{FF2B5EF4-FFF2-40B4-BE49-F238E27FC236}">
                <a16:creationId xmlns:a16="http://schemas.microsoft.com/office/drawing/2014/main" id="{E27B8339-26E9-47E8-8C97-4264A56665FA}"/>
              </a:ext>
            </a:extLst>
          </p:cNvPr>
          <p:cNvSpPr>
            <a:spLocks noGrp="1"/>
          </p:cNvSpPr>
          <p:nvPr>
            <p:ph type="title"/>
          </p:nvPr>
        </p:nvSpPr>
        <p:spPr>
          <a:xfrm>
            <a:off x="76200" y="316396"/>
            <a:ext cx="8991600" cy="424506"/>
          </a:xfrm>
        </p:spPr>
        <p:txBody>
          <a:bodyPr/>
          <a:lstStyle/>
          <a:p>
            <a:r>
              <a:rPr lang="en-US" altLang="zh-CN" dirty="0"/>
              <a:t>Mirror Asymmetry</a:t>
            </a:r>
            <a:endParaRPr lang="en-US" dirty="0"/>
          </a:p>
        </p:txBody>
      </p:sp>
      <p:sp>
        <p:nvSpPr>
          <p:cNvPr id="4" name="Footer Placeholder 3">
            <a:extLst>
              <a:ext uri="{FF2B5EF4-FFF2-40B4-BE49-F238E27FC236}">
                <a16:creationId xmlns:a16="http://schemas.microsoft.com/office/drawing/2014/main" id="{3B74236C-DBC8-408B-B427-E5E85E300708}"/>
              </a:ext>
            </a:extLst>
          </p:cNvPr>
          <p:cNvSpPr>
            <a:spLocks noGrp="1"/>
          </p:cNvSpPr>
          <p:nvPr>
            <p:ph type="ftr" sz="quarter" idx="10"/>
          </p:nvPr>
        </p:nvSpPr>
        <p:spPr/>
        <p:txBody>
          <a:bodyPr/>
          <a:lstStyle/>
          <a:p>
            <a:pPr>
              <a:defRPr/>
            </a:pPr>
            <a:r>
              <a:rPr lang="en-US" dirty="0"/>
              <a:t>Lijie Sun, Seminar @ FRIB</a:t>
            </a:r>
            <a:endParaRPr lang="nl-NL" dirty="0"/>
          </a:p>
        </p:txBody>
      </p:sp>
      <p:sp>
        <p:nvSpPr>
          <p:cNvPr id="5" name="Slide Number Placeholder 4">
            <a:extLst>
              <a:ext uri="{FF2B5EF4-FFF2-40B4-BE49-F238E27FC236}">
                <a16:creationId xmlns:a16="http://schemas.microsoft.com/office/drawing/2014/main" id="{D1780946-0418-46A8-8FEE-7E0614E15374}"/>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33</a:t>
            </a:fld>
            <a:r>
              <a:rPr lang="en-US" dirty="0"/>
              <a:t> / 80</a:t>
            </a:r>
          </a:p>
        </p:txBody>
      </p:sp>
      <p:sp>
        <p:nvSpPr>
          <p:cNvPr id="8" name="TextBox 7">
            <a:extLst>
              <a:ext uri="{FF2B5EF4-FFF2-40B4-BE49-F238E27FC236}">
                <a16:creationId xmlns:a16="http://schemas.microsoft.com/office/drawing/2014/main" id="{4588E749-2AED-4982-A20D-26830DCCC842}"/>
              </a:ext>
            </a:extLst>
          </p:cNvPr>
          <p:cNvSpPr txBox="1"/>
          <p:nvPr/>
        </p:nvSpPr>
        <p:spPr>
          <a:xfrm>
            <a:off x="74141" y="5356605"/>
            <a:ext cx="5269519" cy="663195"/>
          </a:xfrm>
          <a:prstGeom prst="rect">
            <a:avLst/>
          </a:prstGeom>
          <a:noFill/>
        </p:spPr>
        <p:txBody>
          <a:bodyPr wrap="none">
            <a:spAutoFit/>
          </a:bodyPr>
          <a:lstStyle/>
          <a:p>
            <a:pPr>
              <a:lnSpc>
                <a:spcPct val="114000"/>
              </a:lnSpc>
            </a:pPr>
            <a:r>
              <a:rPr lang="nb-NO" altLang="zh-CN" sz="1700" dirty="0">
                <a:solidFill>
                  <a:srgbClr val="000099"/>
                </a:solidFill>
                <a:latin typeface="Arial Narrow" panose="020B0606020202030204" pitchFamily="34" charset="0"/>
                <a:ea typeface="Cambria Math" panose="02040503050406030204" pitchFamily="18" charset="0"/>
                <a:cs typeface="Times New Roman" panose="02020603050405020304" pitchFamily="18" charset="0"/>
              </a:rPr>
              <a:t>J. Lee </a:t>
            </a:r>
            <a:r>
              <a:rPr lang="nb-NO" altLang="zh-CN" sz="1700" i="1" dirty="0">
                <a:solidFill>
                  <a:srgbClr val="000099"/>
                </a:solidFill>
                <a:latin typeface="Arial Narrow" panose="020B0606020202030204" pitchFamily="34" charset="0"/>
                <a:ea typeface="Cambria Math" panose="02040503050406030204" pitchFamily="18" charset="0"/>
                <a:cs typeface="Times New Roman" panose="02020603050405020304" pitchFamily="18" charset="0"/>
              </a:rPr>
              <a:t>et al</a:t>
            </a:r>
            <a:r>
              <a:rPr lang="nb-NO" altLang="zh-CN" sz="1700" dirty="0">
                <a:solidFill>
                  <a:srgbClr val="000099"/>
                </a:solidFill>
                <a:latin typeface="Arial Narrow" panose="020B0606020202030204" pitchFamily="34" charset="0"/>
                <a:ea typeface="Cambria Math" panose="02040503050406030204" pitchFamily="18" charset="0"/>
                <a:cs typeface="Times New Roman" panose="02020603050405020304" pitchFamily="18" charset="0"/>
              </a:rPr>
              <a:t>., Phys. Rev. Lett. 125, 192503 (2020).</a:t>
            </a:r>
          </a:p>
          <a:p>
            <a:pPr>
              <a:lnSpc>
                <a:spcPct val="114000"/>
              </a:lnSpc>
            </a:pPr>
            <a:r>
              <a:rPr lang="en-US" altLang="zh-CN" sz="1700" dirty="0">
                <a:latin typeface="Arial Narrow" panose="020B0606020202030204" pitchFamily="34" charset="0"/>
                <a:ea typeface="Cambria Math" panose="02040503050406030204" pitchFamily="18" charset="0"/>
                <a:cs typeface="Times New Roman" panose="02020603050405020304" pitchFamily="18" charset="0"/>
              </a:rPr>
              <a:t>L. Weissman </a:t>
            </a:r>
            <a:r>
              <a:rPr lang="en-US" altLang="zh-CN" sz="1700" i="1" dirty="0">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700" dirty="0">
                <a:latin typeface="Arial Narrow" panose="020B0606020202030204" pitchFamily="34" charset="0"/>
                <a:ea typeface="Cambria Math" panose="02040503050406030204" pitchFamily="18" charset="0"/>
                <a:cs typeface="Times New Roman" panose="02020603050405020304" pitchFamily="18" charset="0"/>
              </a:rPr>
              <a:t>., J. Phys. G: Nucl. Part. Phys. 31, 553 (2005).</a:t>
            </a:r>
            <a:endParaRPr lang="zh-CN" altLang="en-US" sz="1700" dirty="0">
              <a:latin typeface="Arial Narrow" panose="020B0606020202030204" pitchFamily="34" charset="0"/>
              <a:cs typeface="Times New Roman" panose="02020603050405020304" pitchFamily="18" charset="0"/>
            </a:endParaRPr>
          </a:p>
        </p:txBody>
      </p:sp>
      <p:pic>
        <p:nvPicPr>
          <p:cNvPr id="9" name="Content Placeholder 5">
            <a:extLst>
              <a:ext uri="{FF2B5EF4-FFF2-40B4-BE49-F238E27FC236}">
                <a16:creationId xmlns:a16="http://schemas.microsoft.com/office/drawing/2014/main" id="{B6F212DB-A4FB-4C70-B21E-86826112DE9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3459893" y="1187881"/>
            <a:ext cx="2286000" cy="2981859"/>
          </a:xfrm>
          <a:prstGeom prst="rect">
            <a:avLst/>
          </a:prstGeom>
          <a:noFill/>
          <a:ln w="9525">
            <a:noFill/>
            <a:miter lim="800000"/>
            <a:headEnd/>
            <a:tailEnd/>
          </a:ln>
        </p:spPr>
      </p:pic>
      <p:sp>
        <p:nvSpPr>
          <p:cNvPr id="10" name="Rectangle: Rounded Corners 9">
            <a:extLst>
              <a:ext uri="{FF2B5EF4-FFF2-40B4-BE49-F238E27FC236}">
                <a16:creationId xmlns:a16="http://schemas.microsoft.com/office/drawing/2014/main" id="{96E2FC79-5122-4B82-A251-C298C43DFEBB}"/>
              </a:ext>
            </a:extLst>
          </p:cNvPr>
          <p:cNvSpPr/>
          <p:nvPr/>
        </p:nvSpPr>
        <p:spPr>
          <a:xfrm>
            <a:off x="4002157" y="1991139"/>
            <a:ext cx="837935" cy="762000"/>
          </a:xfrm>
          <a:prstGeom prst="roundRect">
            <a:avLst/>
          </a:prstGeom>
          <a:noFill/>
          <a:ln>
            <a:solidFill>
              <a:srgbClr val="00FF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Tree>
    <p:extLst>
      <p:ext uri="{BB962C8B-B14F-4D97-AF65-F5344CB8AC3E}">
        <p14:creationId xmlns:p14="http://schemas.microsoft.com/office/powerpoint/2010/main" val="9313564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DAD565E-D5D3-4C5D-9C46-19ADB56E67AB}"/>
              </a:ext>
            </a:extLst>
          </p:cNvPr>
          <p:cNvSpPr>
            <a:spLocks noGrp="1"/>
          </p:cNvSpPr>
          <p:nvPr>
            <p:ph type="title"/>
          </p:nvPr>
        </p:nvSpPr>
        <p:spPr>
          <a:xfrm>
            <a:off x="76200" y="316396"/>
            <a:ext cx="8991600" cy="424506"/>
          </a:xfrm>
        </p:spPr>
        <p:txBody>
          <a:bodyPr/>
          <a:lstStyle/>
          <a:p>
            <a:r>
              <a:rPr lang="en-US" altLang="zh-CN"/>
              <a:t>Mirror Asymmetry</a:t>
            </a:r>
            <a:endParaRPr lang="en-US"/>
          </a:p>
        </p:txBody>
      </p:sp>
      <p:pic>
        <p:nvPicPr>
          <p:cNvPr id="6" name="Content Placeholder 5">
            <a:extLst>
              <a:ext uri="{FF2B5EF4-FFF2-40B4-BE49-F238E27FC236}">
                <a16:creationId xmlns:a16="http://schemas.microsoft.com/office/drawing/2014/main" id="{229658CA-D8A0-4EE9-B49C-0DC72DA0A9E7}"/>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76202" y="1270884"/>
            <a:ext cx="2383441" cy="3108960"/>
          </a:xfrm>
          <a:prstGeom prst="rect">
            <a:avLst/>
          </a:prstGeom>
        </p:spPr>
      </p:pic>
      <p:sp>
        <p:nvSpPr>
          <p:cNvPr id="10" name="Rectangle: Rounded Corners 9">
            <a:extLst>
              <a:ext uri="{FF2B5EF4-FFF2-40B4-BE49-F238E27FC236}">
                <a16:creationId xmlns:a16="http://schemas.microsoft.com/office/drawing/2014/main" id="{43CBEA08-3732-4596-83BC-F57571EB9AC9}"/>
              </a:ext>
            </a:extLst>
          </p:cNvPr>
          <p:cNvSpPr/>
          <p:nvPr/>
        </p:nvSpPr>
        <p:spPr>
          <a:xfrm>
            <a:off x="685800" y="2123303"/>
            <a:ext cx="801758" cy="874445"/>
          </a:xfrm>
          <a:prstGeom prst="roundRect">
            <a:avLst/>
          </a:prstGeom>
          <a:noFill/>
          <a:ln>
            <a:solidFill>
              <a:srgbClr val="00FF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pic>
        <p:nvPicPr>
          <p:cNvPr id="12" name="Picture 11">
            <a:extLst>
              <a:ext uri="{FF2B5EF4-FFF2-40B4-BE49-F238E27FC236}">
                <a16:creationId xmlns:a16="http://schemas.microsoft.com/office/drawing/2014/main" id="{E2D1BFB2-A7EE-4A26-B7AE-9A023458066B}"/>
              </a:ext>
            </a:extLst>
          </p:cNvPr>
          <p:cNvPicPr>
            <a:picLocks noChangeAspect="1"/>
          </p:cNvPicPr>
          <p:nvPr/>
        </p:nvPicPr>
        <p:blipFill rotWithShape="1">
          <a:blip r:embed="rId4"/>
          <a:srcRect l="10000" t="8666" r="11666"/>
          <a:stretch/>
        </p:blipFill>
        <p:spPr>
          <a:xfrm>
            <a:off x="2533056" y="1182757"/>
            <a:ext cx="4125645" cy="3200400"/>
          </a:xfrm>
          <a:prstGeom prst="rect">
            <a:avLst/>
          </a:prstGeom>
        </p:spPr>
      </p:pic>
      <p:sp>
        <p:nvSpPr>
          <p:cNvPr id="13" name="Rectangle: Rounded Corners 12">
            <a:extLst>
              <a:ext uri="{FF2B5EF4-FFF2-40B4-BE49-F238E27FC236}">
                <a16:creationId xmlns:a16="http://schemas.microsoft.com/office/drawing/2014/main" id="{ABAD67CC-86B9-4E7A-8E05-4C2576B1DCE5}"/>
              </a:ext>
            </a:extLst>
          </p:cNvPr>
          <p:cNvSpPr/>
          <p:nvPr/>
        </p:nvSpPr>
        <p:spPr>
          <a:xfrm>
            <a:off x="3733800" y="2040877"/>
            <a:ext cx="699060" cy="702323"/>
          </a:xfrm>
          <a:prstGeom prst="roundRect">
            <a:avLst/>
          </a:prstGeom>
          <a:noFill/>
          <a:ln>
            <a:solidFill>
              <a:srgbClr val="00FF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17" name="TextBox 16">
            <a:extLst>
              <a:ext uri="{FF2B5EF4-FFF2-40B4-BE49-F238E27FC236}">
                <a16:creationId xmlns:a16="http://schemas.microsoft.com/office/drawing/2014/main" id="{6ABB3115-57B3-40EB-A744-9F6E5C11796B}"/>
              </a:ext>
            </a:extLst>
          </p:cNvPr>
          <p:cNvSpPr txBox="1"/>
          <p:nvPr/>
        </p:nvSpPr>
        <p:spPr>
          <a:xfrm>
            <a:off x="533400" y="4752288"/>
            <a:ext cx="8001000" cy="369332"/>
          </a:xfrm>
          <a:prstGeom prst="rect">
            <a:avLst/>
          </a:prstGeom>
          <a:noFill/>
        </p:spPr>
        <p:txBody>
          <a:bodyPr wrap="square">
            <a:spAutoFit/>
          </a:bodyPr>
          <a:lstStyle/>
          <a:p>
            <a:r>
              <a:rPr lang="en-US" altLang="zh-CN" dirty="0">
                <a:latin typeface="Cambria" panose="02040503050406030204" pitchFamily="18" charset="0"/>
                <a:ea typeface="Cambria" panose="02040503050406030204" pitchFamily="18" charset="0"/>
              </a:rPr>
              <a:t>Large </a:t>
            </a:r>
            <a:r>
              <a:rPr lang="en-US" dirty="0">
                <a:latin typeface="Cambria" panose="02040503050406030204" pitchFamily="18" charset="0"/>
                <a:ea typeface="Cambria" panose="02040503050406030204" pitchFamily="18" charset="0"/>
              </a:rPr>
              <a:t>occupation of weakly bound or unbound 1</a:t>
            </a:r>
            <a:r>
              <a:rPr lang="en-US" i="1" dirty="0">
                <a:latin typeface="Cambria" panose="02040503050406030204" pitchFamily="18" charset="0"/>
                <a:ea typeface="Cambria" panose="02040503050406030204" pitchFamily="18" charset="0"/>
              </a:rPr>
              <a:t>s</a:t>
            </a:r>
            <a:r>
              <a:rPr lang="en-US" baseline="-25000" dirty="0">
                <a:latin typeface="Cambria" panose="02040503050406030204" pitchFamily="18" charset="0"/>
                <a:ea typeface="Cambria" panose="02040503050406030204" pitchFamily="18" charset="0"/>
              </a:rPr>
              <a:t>1/2</a:t>
            </a:r>
            <a:r>
              <a:rPr lang="en-US" dirty="0">
                <a:latin typeface="Cambria" panose="02040503050406030204" pitchFamily="18" charset="0"/>
                <a:ea typeface="Cambria" panose="02040503050406030204" pitchFamily="18" charset="0"/>
              </a:rPr>
              <a:t> orbital </a:t>
            </a:r>
            <a:r>
              <a:rPr lang="en-US" altLang="zh-CN" dirty="0">
                <a:latin typeface="Cambria" panose="02040503050406030204" pitchFamily="18" charset="0"/>
                <a:ea typeface="Cambria" panose="02040503050406030204" pitchFamily="18" charset="0"/>
              </a:rPr>
              <a:t>by </a:t>
            </a:r>
            <a:r>
              <a:rPr lang="en-US" dirty="0">
                <a:latin typeface="Cambria" panose="02040503050406030204" pitchFamily="18" charset="0"/>
                <a:ea typeface="Cambria" panose="02040503050406030204" pitchFamily="18" charset="0"/>
              </a:rPr>
              <a:t>valence protons.</a:t>
            </a:r>
          </a:p>
        </p:txBody>
      </p:sp>
      <p:pic>
        <p:nvPicPr>
          <p:cNvPr id="20" name="Picture 19">
            <a:extLst>
              <a:ext uri="{FF2B5EF4-FFF2-40B4-BE49-F238E27FC236}">
                <a16:creationId xmlns:a16="http://schemas.microsoft.com/office/drawing/2014/main" id="{03000CB8-94F7-4A92-BC38-D314D2453B3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45448" y="1179444"/>
            <a:ext cx="2369238" cy="3200400"/>
          </a:xfrm>
          <a:prstGeom prst="rect">
            <a:avLst/>
          </a:prstGeom>
        </p:spPr>
      </p:pic>
      <p:sp>
        <p:nvSpPr>
          <p:cNvPr id="21" name="Rectangle: Rounded Corners 20">
            <a:extLst>
              <a:ext uri="{FF2B5EF4-FFF2-40B4-BE49-F238E27FC236}">
                <a16:creationId xmlns:a16="http://schemas.microsoft.com/office/drawing/2014/main" id="{CAB7DA7A-C39B-43D6-A809-EC7DF3F09102}"/>
              </a:ext>
            </a:extLst>
          </p:cNvPr>
          <p:cNvSpPr/>
          <p:nvPr/>
        </p:nvSpPr>
        <p:spPr>
          <a:xfrm>
            <a:off x="8001000" y="2209800"/>
            <a:ext cx="824948" cy="980661"/>
          </a:xfrm>
          <a:prstGeom prst="roundRect">
            <a:avLst/>
          </a:prstGeom>
          <a:noFill/>
          <a:ln>
            <a:solidFill>
              <a:srgbClr val="00FF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22" name="Footer Placeholder 3">
            <a:extLst>
              <a:ext uri="{FF2B5EF4-FFF2-40B4-BE49-F238E27FC236}">
                <a16:creationId xmlns:a16="http://schemas.microsoft.com/office/drawing/2014/main" id="{37CD3034-3294-461C-9933-20AED4186833}"/>
              </a:ext>
            </a:extLst>
          </p:cNvPr>
          <p:cNvSpPr>
            <a:spLocks noGrp="1"/>
          </p:cNvSpPr>
          <p:nvPr>
            <p:ph type="ftr" sz="quarter" idx="10"/>
          </p:nvPr>
        </p:nvSpPr>
        <p:spPr>
          <a:xfrm>
            <a:off x="4572002" y="6356450"/>
            <a:ext cx="3657598" cy="364628"/>
          </a:xfrm>
        </p:spPr>
        <p:txBody>
          <a:bodyPr/>
          <a:lstStyle/>
          <a:p>
            <a:pPr>
              <a:defRPr/>
            </a:pPr>
            <a:r>
              <a:rPr lang="en-US" dirty="0"/>
              <a:t>Lijie Sun, Seminar @ FRIB</a:t>
            </a:r>
            <a:endParaRPr lang="nl-NL" dirty="0"/>
          </a:p>
        </p:txBody>
      </p:sp>
      <p:sp>
        <p:nvSpPr>
          <p:cNvPr id="23" name="Slide Number Placeholder 4">
            <a:extLst>
              <a:ext uri="{FF2B5EF4-FFF2-40B4-BE49-F238E27FC236}">
                <a16:creationId xmlns:a16="http://schemas.microsoft.com/office/drawing/2014/main" id="{2085FCD3-7142-4CBB-B389-83AEC00213D7}"/>
              </a:ext>
            </a:extLst>
          </p:cNvPr>
          <p:cNvSpPr>
            <a:spLocks noGrp="1"/>
          </p:cNvSpPr>
          <p:nvPr>
            <p:ph type="sldNum" sz="quarter" idx="11"/>
          </p:nvPr>
        </p:nvSpPr>
        <p:spPr>
          <a:xfrm>
            <a:off x="8229600" y="6356450"/>
            <a:ext cx="838200" cy="364628"/>
          </a:xfrm>
        </p:spPr>
        <p:txBody>
          <a:bodyPr/>
          <a:lstStyle/>
          <a:p>
            <a:pPr>
              <a:defRPr/>
            </a:pPr>
            <a:r>
              <a:rPr lang="en-US" dirty="0"/>
              <a:t>, Slide </a:t>
            </a:r>
            <a:fld id="{35AD4620-7552-4207-8973-898801ED212B}" type="slidenum">
              <a:rPr lang="en-US" smtClean="0"/>
              <a:pPr>
                <a:defRPr/>
              </a:pPr>
              <a:t>34</a:t>
            </a:fld>
            <a:r>
              <a:rPr lang="en-US" dirty="0"/>
              <a:t> / 80</a:t>
            </a:r>
          </a:p>
        </p:txBody>
      </p:sp>
      <p:sp>
        <p:nvSpPr>
          <p:cNvPr id="2" name="TextBox 1">
            <a:extLst>
              <a:ext uri="{FF2B5EF4-FFF2-40B4-BE49-F238E27FC236}">
                <a16:creationId xmlns:a16="http://schemas.microsoft.com/office/drawing/2014/main" id="{6FB64A57-4311-4D99-8DEC-5B1708AD9531}"/>
              </a:ext>
            </a:extLst>
          </p:cNvPr>
          <p:cNvSpPr txBox="1"/>
          <p:nvPr/>
        </p:nvSpPr>
        <p:spPr>
          <a:xfrm>
            <a:off x="5416378" y="1411647"/>
            <a:ext cx="1059906" cy="307777"/>
          </a:xfrm>
          <a:prstGeom prst="rect">
            <a:avLst/>
          </a:prstGeom>
          <a:noFill/>
        </p:spPr>
        <p:txBody>
          <a:bodyPr wrap="none" rtlCol="0">
            <a:spAutoFit/>
          </a:bodyPr>
          <a:lstStyle/>
          <a:p>
            <a:r>
              <a:rPr lang="en-US" altLang="zh-CN" sz="1400" dirty="0">
                <a:solidFill>
                  <a:schemeClr val="bg1">
                    <a:lumMod val="50000"/>
                  </a:schemeClr>
                </a:solidFill>
              </a:rPr>
              <a:t>preliminary</a:t>
            </a:r>
            <a:endParaRPr lang="en-US" sz="1400" dirty="0">
              <a:solidFill>
                <a:schemeClr val="bg1">
                  <a:lumMod val="50000"/>
                </a:schemeClr>
              </a:solidFill>
            </a:endParaRPr>
          </a:p>
        </p:txBody>
      </p:sp>
    </p:spTree>
    <p:extLst>
      <p:ext uri="{BB962C8B-B14F-4D97-AF65-F5344CB8AC3E}">
        <p14:creationId xmlns:p14="http://schemas.microsoft.com/office/powerpoint/2010/main" val="352905871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CE3D9A5-610E-4045-9FF5-2AC8200AD516}"/>
              </a:ext>
            </a:extLst>
          </p:cNvPr>
          <p:cNvSpPr>
            <a:spLocks noGrp="1"/>
          </p:cNvSpPr>
          <p:nvPr>
            <p:ph type="title"/>
          </p:nvPr>
        </p:nvSpPr>
        <p:spPr>
          <a:xfrm>
            <a:off x="76200" y="316396"/>
            <a:ext cx="8991600" cy="424506"/>
          </a:xfrm>
        </p:spPr>
        <p:txBody>
          <a:bodyPr/>
          <a:lstStyle/>
          <a:p>
            <a:r>
              <a:rPr lang="en-US" altLang="zh-CN" dirty="0"/>
              <a:t>Isospin Conservation</a:t>
            </a:r>
            <a:endParaRPr lang="en-US" dirty="0"/>
          </a:p>
        </p:txBody>
      </p:sp>
      <p:sp>
        <p:nvSpPr>
          <p:cNvPr id="4" name="Footer Placeholder 3">
            <a:extLst>
              <a:ext uri="{FF2B5EF4-FFF2-40B4-BE49-F238E27FC236}">
                <a16:creationId xmlns:a16="http://schemas.microsoft.com/office/drawing/2014/main" id="{8609C746-7E8B-4BE4-A4DF-1424CEF7E975}"/>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63510791-F4BB-46BC-BC12-7FD5B62F1378}"/>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35</a:t>
            </a:fld>
            <a:r>
              <a:rPr lang="en-US" dirty="0"/>
              <a:t> / 80</a:t>
            </a:r>
          </a:p>
        </p:txBody>
      </p:sp>
      <p:cxnSp>
        <p:nvCxnSpPr>
          <p:cNvPr id="6" name="直接连接符 9">
            <a:extLst>
              <a:ext uri="{FF2B5EF4-FFF2-40B4-BE49-F238E27FC236}">
                <a16:creationId xmlns:a16="http://schemas.microsoft.com/office/drawing/2014/main" id="{903A936E-C344-4757-8DCE-A7502302058A}"/>
              </a:ext>
            </a:extLst>
          </p:cNvPr>
          <p:cNvCxnSpPr>
            <a:cxnSpLocks/>
          </p:cNvCxnSpPr>
          <p:nvPr/>
        </p:nvCxnSpPr>
        <p:spPr>
          <a:xfrm>
            <a:off x="5395254" y="5551441"/>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32">
            <a:extLst>
              <a:ext uri="{FF2B5EF4-FFF2-40B4-BE49-F238E27FC236}">
                <a16:creationId xmlns:a16="http://schemas.microsoft.com/office/drawing/2014/main" id="{A0CE3914-1E40-4D48-B1BC-1E4671DDFDD0}"/>
              </a:ext>
            </a:extLst>
          </p:cNvPr>
          <p:cNvCxnSpPr/>
          <p:nvPr/>
        </p:nvCxnSpPr>
        <p:spPr>
          <a:xfrm>
            <a:off x="7749654" y="1295400"/>
            <a:ext cx="124194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39">
            <a:extLst>
              <a:ext uri="{FF2B5EF4-FFF2-40B4-BE49-F238E27FC236}">
                <a16:creationId xmlns:a16="http://schemas.microsoft.com/office/drawing/2014/main" id="{F0272207-0EB8-4FA0-94F5-B11FDCF5A56E}"/>
              </a:ext>
            </a:extLst>
          </p:cNvPr>
          <p:cNvCxnSpPr>
            <a:cxnSpLocks/>
          </p:cNvCxnSpPr>
          <p:nvPr/>
        </p:nvCxnSpPr>
        <p:spPr>
          <a:xfrm flipV="1">
            <a:off x="5395254" y="2525893"/>
            <a:ext cx="1440000" cy="372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箭头连接符 79">
            <a:extLst>
              <a:ext uri="{FF2B5EF4-FFF2-40B4-BE49-F238E27FC236}">
                <a16:creationId xmlns:a16="http://schemas.microsoft.com/office/drawing/2014/main" id="{D5591708-CEBB-47C1-B96F-AB604FAA5771}"/>
              </a:ext>
            </a:extLst>
          </p:cNvPr>
          <p:cNvCxnSpPr>
            <a:cxnSpLocks/>
          </p:cNvCxnSpPr>
          <p:nvPr/>
        </p:nvCxnSpPr>
        <p:spPr>
          <a:xfrm flipH="1">
            <a:off x="6865242" y="1672775"/>
            <a:ext cx="884413" cy="853118"/>
          </a:xfrm>
          <a:prstGeom prst="straightConnector1">
            <a:avLst/>
          </a:prstGeom>
          <a:ln w="22225">
            <a:solidFill>
              <a:srgbClr val="59D454"/>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0" name="直接箭头连接符 79">
            <a:extLst>
              <a:ext uri="{FF2B5EF4-FFF2-40B4-BE49-F238E27FC236}">
                <a16:creationId xmlns:a16="http://schemas.microsoft.com/office/drawing/2014/main" id="{A7631254-9D76-4DE0-920D-301FAF769FD9}"/>
              </a:ext>
            </a:extLst>
          </p:cNvPr>
          <p:cNvCxnSpPr>
            <a:cxnSpLocks/>
          </p:cNvCxnSpPr>
          <p:nvPr/>
        </p:nvCxnSpPr>
        <p:spPr>
          <a:xfrm>
            <a:off x="7749654" y="1295400"/>
            <a:ext cx="0" cy="379120"/>
          </a:xfrm>
          <a:prstGeom prst="straightConnector1">
            <a:avLst/>
          </a:prstGeom>
          <a:ln w="22225">
            <a:solidFill>
              <a:srgbClr val="59D454"/>
            </a:solidFill>
            <a:headEnd w="lg" len="lg"/>
            <a:tailEnd type="none" w="lg" len="lg"/>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1" name="文本框 35">
                <a:extLst>
                  <a:ext uri="{FF2B5EF4-FFF2-40B4-BE49-F238E27FC236}">
                    <a16:creationId xmlns:a16="http://schemas.microsoft.com/office/drawing/2014/main" id="{91967AD0-A952-49C4-B765-93632BA05CC7}"/>
                  </a:ext>
                </a:extLst>
              </p:cNvPr>
              <p:cNvSpPr txBox="1"/>
              <p:nvPr/>
            </p:nvSpPr>
            <p:spPr>
              <a:xfrm>
                <a:off x="5181600" y="5585529"/>
                <a:ext cx="1921872"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altLang="zh-CN" sz="2400" b="0" i="1" smtClean="0">
                          <a:latin typeface="Cambria Math" panose="02040503050406030204" pitchFamily="18" charset="0"/>
                        </a:rPr>
                        <m:t>𝑇</m:t>
                      </m:r>
                      <m:r>
                        <a:rPr lang="en-US" altLang="zh-CN" sz="2400" b="0" i="1" smtClean="0">
                          <a:latin typeface="Cambria Math" panose="02040503050406030204" pitchFamily="18" charset="0"/>
                        </a:rPr>
                        <m:t>−1, </m:t>
                      </m:r>
                      <m:sSub>
                        <m:sSubPr>
                          <m:ctrlPr>
                            <a:rPr lang="en-US" altLang="zh-CN" sz="2400" b="0" i="1" smtClean="0">
                              <a:latin typeface="Cambria Math" panose="02040503050406030204" pitchFamily="18" charset="0"/>
                            </a:rPr>
                          </m:ctrlPr>
                        </m:sSubPr>
                        <m:e>
                          <m:r>
                            <a:rPr lang="en-US" altLang="zh-CN" sz="2400" b="0" i="1" smtClean="0">
                              <a:latin typeface="Cambria Math" panose="02040503050406030204" pitchFamily="18" charset="0"/>
                            </a:rPr>
                            <m:t>𝑇</m:t>
                          </m:r>
                        </m:e>
                        <m:sub>
                          <m:r>
                            <a:rPr lang="en-US" altLang="zh-CN" sz="2400" b="0" i="1" smtClean="0">
                              <a:latin typeface="Cambria Math" panose="02040503050406030204" pitchFamily="18" charset="0"/>
                            </a:rPr>
                            <m:t>𝑧</m:t>
                          </m:r>
                        </m:sub>
                      </m:sSub>
                      <m:r>
                        <a:rPr lang="en-US" altLang="zh-CN" sz="2400" b="0" i="1" smtClean="0">
                          <a:latin typeface="Cambria Math" panose="02040503050406030204" pitchFamily="18" charset="0"/>
                        </a:rPr>
                        <m:t>+1</m:t>
                      </m:r>
                    </m:oMath>
                  </m:oMathPara>
                </a14:m>
                <a:endParaRPr lang="en-US" altLang="zh-CN" sz="2400" dirty="0">
                  <a:latin typeface="+mj-lt"/>
                  <a:cs typeface="Times New Roman" panose="02020603050405020304" pitchFamily="18" charset="0"/>
                </a:endParaRPr>
              </a:p>
            </p:txBody>
          </p:sp>
        </mc:Choice>
        <mc:Fallback xmlns="">
          <p:sp>
            <p:nvSpPr>
              <p:cNvPr id="11" name="文本框 35">
                <a:extLst>
                  <a:ext uri="{FF2B5EF4-FFF2-40B4-BE49-F238E27FC236}">
                    <a16:creationId xmlns:a16="http://schemas.microsoft.com/office/drawing/2014/main" id="{91967AD0-A952-49C4-B765-93632BA05CC7}"/>
                  </a:ext>
                </a:extLst>
              </p:cNvPr>
              <p:cNvSpPr txBox="1">
                <a:spLocks noRot="1" noChangeAspect="1" noMove="1" noResize="1" noEditPoints="1" noAdjustHandles="1" noChangeArrowheads="1" noChangeShapeType="1" noTextEdit="1"/>
              </p:cNvSpPr>
              <p:nvPr/>
            </p:nvSpPr>
            <p:spPr>
              <a:xfrm>
                <a:off x="5181600" y="5585529"/>
                <a:ext cx="1921872" cy="461665"/>
              </a:xfrm>
              <a:prstGeom prst="rect">
                <a:avLst/>
              </a:prstGeom>
              <a:blipFill>
                <a:blip r:embed="rId2"/>
                <a:stretch>
                  <a:fillRect/>
                </a:stretch>
              </a:blipFill>
            </p:spPr>
            <p:txBody>
              <a:bodyPr/>
              <a:lstStyle/>
              <a:p>
                <a:r>
                  <a:rPr lang="en-US">
                    <a:noFill/>
                  </a:rPr>
                  <a:t> </a:t>
                </a:r>
              </a:p>
            </p:txBody>
          </p:sp>
        </mc:Fallback>
      </mc:AlternateContent>
      <p:cxnSp>
        <p:nvCxnSpPr>
          <p:cNvPr id="12" name="直接连接符 65">
            <a:extLst>
              <a:ext uri="{FF2B5EF4-FFF2-40B4-BE49-F238E27FC236}">
                <a16:creationId xmlns:a16="http://schemas.microsoft.com/office/drawing/2014/main" id="{C9870F18-CA5F-4D81-AFE6-74C2E86B39F2}"/>
              </a:ext>
            </a:extLst>
          </p:cNvPr>
          <p:cNvCxnSpPr>
            <a:cxnSpLocks/>
          </p:cNvCxnSpPr>
          <p:nvPr/>
        </p:nvCxnSpPr>
        <p:spPr>
          <a:xfrm>
            <a:off x="2522400" y="4135271"/>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箭头连接符 19">
            <a:extLst>
              <a:ext uri="{FF2B5EF4-FFF2-40B4-BE49-F238E27FC236}">
                <a16:creationId xmlns:a16="http://schemas.microsoft.com/office/drawing/2014/main" id="{AC088FF0-C910-4251-956B-C7511F52F0DC}"/>
              </a:ext>
            </a:extLst>
          </p:cNvPr>
          <p:cNvCxnSpPr>
            <a:cxnSpLocks/>
          </p:cNvCxnSpPr>
          <p:nvPr/>
        </p:nvCxnSpPr>
        <p:spPr>
          <a:xfrm>
            <a:off x="5791200" y="2529619"/>
            <a:ext cx="0" cy="3021822"/>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14" name="文本框 60">
            <a:extLst>
              <a:ext uri="{FF2B5EF4-FFF2-40B4-BE49-F238E27FC236}">
                <a16:creationId xmlns:a16="http://schemas.microsoft.com/office/drawing/2014/main" id="{2969CED5-53FF-4602-B00D-7EF7B8D7C91E}"/>
              </a:ext>
            </a:extLst>
          </p:cNvPr>
          <p:cNvSpPr txBox="1"/>
          <p:nvPr/>
        </p:nvSpPr>
        <p:spPr>
          <a:xfrm>
            <a:off x="5976829" y="3998143"/>
            <a:ext cx="155492" cy="369332"/>
          </a:xfrm>
          <a:prstGeom prst="rect">
            <a:avLst/>
          </a:prstGeom>
          <a:noFill/>
        </p:spPr>
        <p:txBody>
          <a:bodyPr wrap="none" lIns="0" tIns="0" rIns="0" bIns="0" rtlCol="0">
            <a:spAutoFit/>
          </a:bodyPr>
          <a:lstStyle/>
          <a:p>
            <a:r>
              <a:rPr lang="en-US" altLang="zh-CN" sz="24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γ</a:t>
            </a:r>
            <a:endParaRPr lang="en-US" sz="2400" baseline="-25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5" name="文本框 35">
                <a:extLst>
                  <a:ext uri="{FF2B5EF4-FFF2-40B4-BE49-F238E27FC236}">
                    <a16:creationId xmlns:a16="http://schemas.microsoft.com/office/drawing/2014/main" id="{8E1DDEA2-1B9C-497B-9C75-3DC1DAAFE0A8}"/>
                  </a:ext>
                </a:extLst>
              </p:cNvPr>
              <p:cNvSpPr txBox="1"/>
              <p:nvPr/>
            </p:nvSpPr>
            <p:spPr>
              <a:xfrm>
                <a:off x="2370231" y="4176971"/>
                <a:ext cx="1973169" cy="783804"/>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altLang="zh-CN" sz="2400" b="0" i="1" smtClean="0">
                          <a:latin typeface="Cambria Math" panose="02040503050406030204" pitchFamily="18" charset="0"/>
                        </a:rPr>
                        <m:t>𝑇</m:t>
                      </m:r>
                      <m:r>
                        <a:rPr lang="en-US" altLang="zh-CN" sz="2400" b="0" i="1" smtClean="0">
                          <a:latin typeface="Cambria Math" panose="02040503050406030204" pitchFamily="18" charset="0"/>
                        </a:rPr>
                        <m:t>−</m:t>
                      </m:r>
                      <m:f>
                        <m:fPr>
                          <m:ctrlPr>
                            <a:rPr lang="en-US" altLang="zh-CN" sz="2400" b="0" i="1" smtClean="0">
                              <a:latin typeface="Cambria Math" panose="02040503050406030204" pitchFamily="18" charset="0"/>
                            </a:rPr>
                          </m:ctrlPr>
                        </m:fPr>
                        <m:num>
                          <m:r>
                            <a:rPr lang="en-US" altLang="zh-CN" sz="2400" b="0" i="1" smtClean="0">
                              <a:latin typeface="Cambria Math" panose="02040503050406030204" pitchFamily="18" charset="0"/>
                            </a:rPr>
                            <m:t>3</m:t>
                          </m:r>
                        </m:num>
                        <m:den>
                          <m:r>
                            <a:rPr lang="en-US" altLang="zh-CN" sz="2400" b="0" i="1" smtClean="0">
                              <a:latin typeface="Cambria Math" panose="02040503050406030204" pitchFamily="18" charset="0"/>
                            </a:rPr>
                            <m:t>2</m:t>
                          </m:r>
                        </m:den>
                      </m:f>
                      <m:r>
                        <a:rPr lang="en-US" altLang="zh-CN" sz="2400" b="0" i="1" smtClean="0">
                          <a:latin typeface="Cambria Math" panose="02040503050406030204" pitchFamily="18" charset="0"/>
                        </a:rPr>
                        <m:t>,</m:t>
                      </m:r>
                      <m:sSub>
                        <m:sSubPr>
                          <m:ctrlPr>
                            <a:rPr lang="en-US" altLang="zh-CN" sz="2400" i="1">
                              <a:latin typeface="Cambria Math" panose="02040503050406030204" pitchFamily="18" charset="0"/>
                            </a:rPr>
                          </m:ctrlPr>
                        </m:sSubPr>
                        <m:e>
                          <m:r>
                            <a:rPr lang="en-US" altLang="zh-CN" sz="2400" i="1">
                              <a:latin typeface="Cambria Math" panose="02040503050406030204" pitchFamily="18" charset="0"/>
                            </a:rPr>
                            <m:t>𝑇</m:t>
                          </m:r>
                        </m:e>
                        <m:sub>
                          <m:r>
                            <a:rPr lang="en-US" altLang="zh-CN" sz="2400" i="1">
                              <a:latin typeface="Cambria Math" panose="02040503050406030204" pitchFamily="18" charset="0"/>
                            </a:rPr>
                            <m:t>𝑧</m:t>
                          </m:r>
                        </m:sub>
                      </m:sSub>
                      <m:r>
                        <a:rPr lang="en-US" altLang="zh-CN" sz="2400" b="0" i="1" smtClean="0">
                          <a:latin typeface="Cambria Math" panose="02040503050406030204" pitchFamily="18" charset="0"/>
                        </a:rPr>
                        <m:t>+</m:t>
                      </m:r>
                      <m:f>
                        <m:fPr>
                          <m:ctrlPr>
                            <a:rPr lang="en-US" altLang="zh-CN" sz="2400" i="1">
                              <a:latin typeface="Cambria Math" panose="02040503050406030204" pitchFamily="18" charset="0"/>
                            </a:rPr>
                          </m:ctrlPr>
                        </m:fPr>
                        <m:num>
                          <m:r>
                            <a:rPr lang="en-US" altLang="zh-CN" sz="2400" i="1">
                              <a:latin typeface="Cambria Math" panose="02040503050406030204" pitchFamily="18" charset="0"/>
                            </a:rPr>
                            <m:t>3</m:t>
                          </m:r>
                        </m:num>
                        <m:den>
                          <m:r>
                            <a:rPr lang="en-US" altLang="zh-CN" sz="2400" i="1">
                              <a:latin typeface="Cambria Math" panose="02040503050406030204" pitchFamily="18" charset="0"/>
                            </a:rPr>
                            <m:t>2</m:t>
                          </m:r>
                        </m:den>
                      </m:f>
                    </m:oMath>
                  </m:oMathPara>
                </a14:m>
                <a:endParaRPr lang="en-US" sz="2400" dirty="0">
                  <a:latin typeface="+mj-lt"/>
                  <a:cs typeface="Times New Roman" panose="02020603050405020304" pitchFamily="18" charset="0"/>
                </a:endParaRPr>
              </a:p>
            </p:txBody>
          </p:sp>
        </mc:Choice>
        <mc:Fallback xmlns="">
          <p:sp>
            <p:nvSpPr>
              <p:cNvPr id="15" name="文本框 35">
                <a:extLst>
                  <a:ext uri="{FF2B5EF4-FFF2-40B4-BE49-F238E27FC236}">
                    <a16:creationId xmlns:a16="http://schemas.microsoft.com/office/drawing/2014/main" id="{8E1DDEA2-1B9C-497B-9C75-3DC1DAAFE0A8}"/>
                  </a:ext>
                </a:extLst>
              </p:cNvPr>
              <p:cNvSpPr txBox="1">
                <a:spLocks noRot="1" noChangeAspect="1" noMove="1" noResize="1" noEditPoints="1" noAdjustHandles="1" noChangeArrowheads="1" noChangeShapeType="1" noTextEdit="1"/>
              </p:cNvSpPr>
              <p:nvPr/>
            </p:nvSpPr>
            <p:spPr>
              <a:xfrm>
                <a:off x="2370231" y="4176971"/>
                <a:ext cx="1973169" cy="783804"/>
              </a:xfrm>
              <a:prstGeom prst="rect">
                <a:avLst/>
              </a:prstGeom>
              <a:blipFill>
                <a:blip r:embed="rId3"/>
                <a:stretch>
                  <a:fillRect/>
                </a:stretch>
              </a:blipFill>
            </p:spPr>
            <p:txBody>
              <a:bodyPr/>
              <a:lstStyle/>
              <a:p>
                <a:r>
                  <a:rPr lang="en-US">
                    <a:noFill/>
                  </a:rPr>
                  <a:t> </a:t>
                </a:r>
              </a:p>
            </p:txBody>
          </p:sp>
        </mc:Fallback>
      </mc:AlternateContent>
      <p:sp>
        <p:nvSpPr>
          <p:cNvPr id="16" name="文本框 60">
            <a:extLst>
              <a:ext uri="{FF2B5EF4-FFF2-40B4-BE49-F238E27FC236}">
                <a16:creationId xmlns:a16="http://schemas.microsoft.com/office/drawing/2014/main" id="{EB4E7667-13D3-4CE0-BEF6-F73DB01940C9}"/>
              </a:ext>
            </a:extLst>
          </p:cNvPr>
          <p:cNvSpPr txBox="1"/>
          <p:nvPr/>
        </p:nvSpPr>
        <p:spPr>
          <a:xfrm>
            <a:off x="7407474" y="2309136"/>
            <a:ext cx="771814" cy="369332"/>
          </a:xfrm>
          <a:prstGeom prst="rect">
            <a:avLst/>
          </a:prstGeom>
          <a:noFill/>
        </p:spPr>
        <p:txBody>
          <a:bodyPr wrap="none" lIns="0" tIns="0" rIns="0" bIns="0" rtlCol="0">
            <a:spAutoFit/>
          </a:bodyPr>
          <a:lstStyle/>
          <a:p>
            <a:r>
              <a:rPr lang="en-US" sz="2400" dirty="0">
                <a:solidFill>
                  <a:srgbClr val="00B050"/>
                </a:solidFill>
                <a:latin typeface="Cambria Math" panose="02040503050406030204" pitchFamily="18" charset="0"/>
                <a:ea typeface="Cambria Math" panose="02040503050406030204" pitchFamily="18" charset="0"/>
                <a:cs typeface="Times New Roman" panose="02020603050405020304" pitchFamily="18" charset="0"/>
              </a:rPr>
              <a:t>Fermi</a:t>
            </a:r>
          </a:p>
        </p:txBody>
      </p:sp>
      <mc:AlternateContent xmlns:mc="http://schemas.openxmlformats.org/markup-compatibility/2006" xmlns:a14="http://schemas.microsoft.com/office/drawing/2010/main">
        <mc:Choice Requires="a14">
          <p:sp>
            <p:nvSpPr>
              <p:cNvPr id="17" name="文本框 35">
                <a:extLst>
                  <a:ext uri="{FF2B5EF4-FFF2-40B4-BE49-F238E27FC236}">
                    <a16:creationId xmlns:a16="http://schemas.microsoft.com/office/drawing/2014/main" id="{801FB2E1-DAB1-4B79-ABBF-3E2707956626}"/>
                  </a:ext>
                </a:extLst>
              </p:cNvPr>
              <p:cNvSpPr txBox="1"/>
              <p:nvPr/>
            </p:nvSpPr>
            <p:spPr>
              <a:xfrm>
                <a:off x="7751491" y="1298436"/>
                <a:ext cx="1253420"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p>
                        <m:sSupPr>
                          <m:ctrlPr>
                            <a:rPr lang="en-US" altLang="zh-CN" sz="2400" i="1">
                              <a:latin typeface="Cambria Math" panose="02040503050406030204" pitchFamily="18" charset="0"/>
                            </a:rPr>
                          </m:ctrlPr>
                        </m:sSupPr>
                        <m:e>
                          <m:r>
                            <a:rPr lang="en-US" altLang="zh-CN" sz="2400" i="1">
                              <a:latin typeface="Cambria Math" panose="02040503050406030204" pitchFamily="18" charset="0"/>
                            </a:rPr>
                            <m:t>𝐽</m:t>
                          </m:r>
                        </m:e>
                        <m:sup>
                          <m:r>
                            <a:rPr lang="zh-CN" altLang="en-US" sz="2400" i="1">
                              <a:latin typeface="Cambria Math" panose="02040503050406030204" pitchFamily="18" charset="0"/>
                            </a:rPr>
                            <m:t>𝜋</m:t>
                          </m:r>
                        </m:sup>
                      </m:sSup>
                      <m:r>
                        <a:rPr lang="en-US" altLang="zh-CN" sz="2400" i="1">
                          <a:latin typeface="Cambria Math" panose="02040503050406030204" pitchFamily="18" charset="0"/>
                        </a:rPr>
                        <m:t>,</m:t>
                      </m:r>
                      <m:r>
                        <a:rPr lang="en-US" altLang="zh-CN" sz="2400" i="1">
                          <a:latin typeface="Cambria Math" panose="02040503050406030204" pitchFamily="18" charset="0"/>
                        </a:rPr>
                        <m:t>𝑇</m:t>
                      </m:r>
                      <m:r>
                        <a:rPr lang="en-US" altLang="zh-CN" sz="2400" i="1">
                          <a:latin typeface="Cambria Math" panose="02040503050406030204" pitchFamily="18" charset="0"/>
                        </a:rPr>
                        <m:t>, </m:t>
                      </m:r>
                      <m:sSub>
                        <m:sSubPr>
                          <m:ctrlPr>
                            <a:rPr lang="en-US" altLang="zh-CN" sz="2400" b="0" i="1" smtClean="0">
                              <a:latin typeface="Cambria Math" panose="02040503050406030204" pitchFamily="18" charset="0"/>
                            </a:rPr>
                          </m:ctrlPr>
                        </m:sSubPr>
                        <m:e>
                          <m:r>
                            <a:rPr lang="en-US" altLang="zh-CN" sz="2400" b="0" i="1" smtClean="0">
                              <a:latin typeface="Cambria Math" panose="02040503050406030204" pitchFamily="18" charset="0"/>
                            </a:rPr>
                            <m:t>𝑇</m:t>
                          </m:r>
                        </m:e>
                        <m:sub>
                          <m:r>
                            <a:rPr lang="en-US" altLang="zh-CN" sz="2400" b="0" i="1" smtClean="0">
                              <a:latin typeface="Cambria Math" panose="02040503050406030204" pitchFamily="18" charset="0"/>
                            </a:rPr>
                            <m:t>𝑧</m:t>
                          </m:r>
                        </m:sub>
                      </m:sSub>
                    </m:oMath>
                  </m:oMathPara>
                </a14:m>
                <a:endParaRPr lang="en-US" altLang="zh-CN" sz="2400" dirty="0">
                  <a:latin typeface="+mj-lt"/>
                  <a:cs typeface="Times New Roman" panose="02020603050405020304" pitchFamily="18" charset="0"/>
                </a:endParaRPr>
              </a:p>
            </p:txBody>
          </p:sp>
        </mc:Choice>
        <mc:Fallback xmlns="">
          <p:sp>
            <p:nvSpPr>
              <p:cNvPr id="17" name="文本框 35">
                <a:extLst>
                  <a:ext uri="{FF2B5EF4-FFF2-40B4-BE49-F238E27FC236}">
                    <a16:creationId xmlns:a16="http://schemas.microsoft.com/office/drawing/2014/main" id="{801FB2E1-DAB1-4B79-ABBF-3E2707956626}"/>
                  </a:ext>
                </a:extLst>
              </p:cNvPr>
              <p:cNvSpPr txBox="1">
                <a:spLocks noRot="1" noChangeAspect="1" noMove="1" noResize="1" noEditPoints="1" noAdjustHandles="1" noChangeArrowheads="1" noChangeShapeType="1" noTextEdit="1"/>
              </p:cNvSpPr>
              <p:nvPr/>
            </p:nvSpPr>
            <p:spPr>
              <a:xfrm>
                <a:off x="7751491" y="1298436"/>
                <a:ext cx="1253420" cy="461665"/>
              </a:xfrm>
              <a:prstGeom prst="rect">
                <a:avLst/>
              </a:prstGeom>
              <a:blipFill>
                <a:blip r:embed="rId4"/>
                <a:stretch>
                  <a:fillRect b="-1447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文本框 35">
                <a:extLst>
                  <a:ext uri="{FF2B5EF4-FFF2-40B4-BE49-F238E27FC236}">
                    <a16:creationId xmlns:a16="http://schemas.microsoft.com/office/drawing/2014/main" id="{3EC8295B-9572-4D47-9027-0A06D932430D}"/>
                  </a:ext>
                </a:extLst>
              </p:cNvPr>
              <p:cNvSpPr txBox="1"/>
              <p:nvPr/>
            </p:nvSpPr>
            <p:spPr>
              <a:xfrm>
                <a:off x="5307217" y="1986345"/>
                <a:ext cx="1789401"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p>
                        <m:sSupPr>
                          <m:ctrlPr>
                            <a:rPr lang="en-US" altLang="zh-CN" sz="2400" b="0" i="1" smtClean="0">
                              <a:latin typeface="Cambria Math" panose="02040503050406030204" pitchFamily="18" charset="0"/>
                            </a:rPr>
                          </m:ctrlPr>
                        </m:sSupPr>
                        <m:e>
                          <m:r>
                            <a:rPr lang="en-US" altLang="zh-CN" sz="2400" b="0" i="1" smtClean="0">
                              <a:latin typeface="Cambria Math" panose="02040503050406030204" pitchFamily="18" charset="0"/>
                            </a:rPr>
                            <m:t>𝐽</m:t>
                          </m:r>
                        </m:e>
                        <m:sup>
                          <m:r>
                            <a:rPr lang="zh-CN" altLang="en-US" sz="2400" b="0" i="1" smtClean="0">
                              <a:latin typeface="Cambria Math" panose="02040503050406030204" pitchFamily="18" charset="0"/>
                            </a:rPr>
                            <m:t>𝜋</m:t>
                          </m:r>
                        </m:sup>
                      </m:sSup>
                      <m:r>
                        <a:rPr lang="en-US" altLang="zh-CN" sz="2400" b="0" i="1" smtClean="0">
                          <a:latin typeface="Cambria Math" panose="02040503050406030204" pitchFamily="18" charset="0"/>
                        </a:rPr>
                        <m:t>,</m:t>
                      </m:r>
                      <m:r>
                        <a:rPr lang="en-US" altLang="zh-CN" sz="2400" b="0" i="1" smtClean="0">
                          <a:latin typeface="Cambria Math" panose="02040503050406030204" pitchFamily="18" charset="0"/>
                        </a:rPr>
                        <m:t>𝑇</m:t>
                      </m:r>
                      <m:r>
                        <a:rPr lang="en-US" altLang="zh-CN" sz="2400" b="0" i="1" smtClean="0">
                          <a:latin typeface="Cambria Math" panose="02040503050406030204" pitchFamily="18" charset="0"/>
                        </a:rPr>
                        <m:t>, </m:t>
                      </m:r>
                      <m:sSub>
                        <m:sSubPr>
                          <m:ctrlPr>
                            <a:rPr lang="en-US" altLang="zh-CN" sz="2400" b="0" i="1" smtClean="0">
                              <a:latin typeface="Cambria Math" panose="02040503050406030204" pitchFamily="18" charset="0"/>
                            </a:rPr>
                          </m:ctrlPr>
                        </m:sSubPr>
                        <m:e>
                          <m:r>
                            <a:rPr lang="en-US" altLang="zh-CN" sz="2400" b="0" i="1" smtClean="0">
                              <a:latin typeface="Cambria Math" panose="02040503050406030204" pitchFamily="18" charset="0"/>
                            </a:rPr>
                            <m:t>𝑇</m:t>
                          </m:r>
                        </m:e>
                        <m:sub>
                          <m:r>
                            <a:rPr lang="en-US" altLang="zh-CN" sz="2400" b="0" i="1" smtClean="0">
                              <a:latin typeface="Cambria Math" panose="02040503050406030204" pitchFamily="18" charset="0"/>
                            </a:rPr>
                            <m:t>𝑧</m:t>
                          </m:r>
                        </m:sub>
                      </m:sSub>
                      <m:r>
                        <a:rPr lang="en-US" altLang="zh-CN" sz="2400" b="0" i="1" smtClean="0">
                          <a:latin typeface="Cambria Math" panose="02040503050406030204" pitchFamily="18" charset="0"/>
                        </a:rPr>
                        <m:t>+1</m:t>
                      </m:r>
                    </m:oMath>
                  </m:oMathPara>
                </a14:m>
                <a:endParaRPr lang="en-US" altLang="zh-CN" sz="2400" dirty="0">
                  <a:latin typeface="+mj-lt"/>
                  <a:cs typeface="Times New Roman" panose="02020603050405020304" pitchFamily="18" charset="0"/>
                </a:endParaRPr>
              </a:p>
            </p:txBody>
          </p:sp>
        </mc:Choice>
        <mc:Fallback xmlns="">
          <p:sp>
            <p:nvSpPr>
              <p:cNvPr id="18" name="文本框 35">
                <a:extLst>
                  <a:ext uri="{FF2B5EF4-FFF2-40B4-BE49-F238E27FC236}">
                    <a16:creationId xmlns:a16="http://schemas.microsoft.com/office/drawing/2014/main" id="{3EC8295B-9572-4D47-9027-0A06D932430D}"/>
                  </a:ext>
                </a:extLst>
              </p:cNvPr>
              <p:cNvSpPr txBox="1">
                <a:spLocks noRot="1" noChangeAspect="1" noMove="1" noResize="1" noEditPoints="1" noAdjustHandles="1" noChangeArrowheads="1" noChangeShapeType="1" noTextEdit="1"/>
              </p:cNvSpPr>
              <p:nvPr/>
            </p:nvSpPr>
            <p:spPr>
              <a:xfrm>
                <a:off x="5307217" y="1986345"/>
                <a:ext cx="1789401" cy="461665"/>
              </a:xfrm>
              <a:prstGeom prst="rect">
                <a:avLst/>
              </a:prstGeom>
              <a:blipFill>
                <a:blip r:embed="rId5"/>
                <a:stretch>
                  <a:fillRect b="-14474"/>
                </a:stretch>
              </a:blipFill>
            </p:spPr>
            <p:txBody>
              <a:bodyPr/>
              <a:lstStyle/>
              <a:p>
                <a:r>
                  <a:rPr lang="en-US">
                    <a:noFill/>
                  </a:rPr>
                  <a:t> </a:t>
                </a:r>
              </a:p>
            </p:txBody>
          </p:sp>
        </mc:Fallback>
      </mc:AlternateContent>
    </p:spTree>
    <p:extLst>
      <p:ext uri="{BB962C8B-B14F-4D97-AF65-F5344CB8AC3E}">
        <p14:creationId xmlns:p14="http://schemas.microsoft.com/office/powerpoint/2010/main" val="57190937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3C968C7-3876-4FE3-B481-57A93090095B}"/>
              </a:ext>
            </a:extLst>
          </p:cNvPr>
          <p:cNvSpPr>
            <a:spLocks noGrp="1"/>
          </p:cNvSpPr>
          <p:nvPr>
            <p:ph type="title"/>
          </p:nvPr>
        </p:nvSpPr>
        <p:spPr>
          <a:xfrm>
            <a:off x="76200" y="316396"/>
            <a:ext cx="8991600" cy="424506"/>
          </a:xfrm>
        </p:spPr>
        <p:txBody>
          <a:bodyPr/>
          <a:lstStyle/>
          <a:p>
            <a:r>
              <a:rPr lang="en-US" altLang="zh-CN" dirty="0"/>
              <a:t>Isospin Mixing</a:t>
            </a:r>
            <a:endParaRPr lang="en-US" dirty="0"/>
          </a:p>
        </p:txBody>
      </p:sp>
      <p:sp>
        <p:nvSpPr>
          <p:cNvPr id="4" name="Footer Placeholder 3">
            <a:extLst>
              <a:ext uri="{FF2B5EF4-FFF2-40B4-BE49-F238E27FC236}">
                <a16:creationId xmlns:a16="http://schemas.microsoft.com/office/drawing/2014/main" id="{6C33E94D-9C28-42D7-B7F7-88239E4A3123}"/>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CF3875DE-FE41-41B5-AD0E-E61E40EE1DD0}"/>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36</a:t>
            </a:fld>
            <a:r>
              <a:rPr lang="en-US" dirty="0"/>
              <a:t> / 80</a:t>
            </a:r>
          </a:p>
        </p:txBody>
      </p:sp>
      <p:cxnSp>
        <p:nvCxnSpPr>
          <p:cNvPr id="6" name="直接连接符 9">
            <a:extLst>
              <a:ext uri="{FF2B5EF4-FFF2-40B4-BE49-F238E27FC236}">
                <a16:creationId xmlns:a16="http://schemas.microsoft.com/office/drawing/2014/main" id="{4AF5DD0E-25DA-4495-8ECC-2B4987F0F8C3}"/>
              </a:ext>
            </a:extLst>
          </p:cNvPr>
          <p:cNvCxnSpPr>
            <a:cxnSpLocks/>
          </p:cNvCxnSpPr>
          <p:nvPr/>
        </p:nvCxnSpPr>
        <p:spPr>
          <a:xfrm>
            <a:off x="5395254" y="5551441"/>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32">
            <a:extLst>
              <a:ext uri="{FF2B5EF4-FFF2-40B4-BE49-F238E27FC236}">
                <a16:creationId xmlns:a16="http://schemas.microsoft.com/office/drawing/2014/main" id="{07AC9D0B-7BAA-4C6E-B094-F47C4E637B61}"/>
              </a:ext>
            </a:extLst>
          </p:cNvPr>
          <p:cNvCxnSpPr/>
          <p:nvPr/>
        </p:nvCxnSpPr>
        <p:spPr>
          <a:xfrm>
            <a:off x="7749654" y="1295400"/>
            <a:ext cx="124194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8" name="文本框 35">
                <a:extLst>
                  <a:ext uri="{FF2B5EF4-FFF2-40B4-BE49-F238E27FC236}">
                    <a16:creationId xmlns:a16="http://schemas.microsoft.com/office/drawing/2014/main" id="{C8A3F3A9-ADEB-4D66-B959-3DE8F4B50526}"/>
                  </a:ext>
                </a:extLst>
              </p:cNvPr>
              <p:cNvSpPr txBox="1"/>
              <p:nvPr/>
            </p:nvSpPr>
            <p:spPr>
              <a:xfrm>
                <a:off x="7751491" y="1298436"/>
                <a:ext cx="1253420"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p>
                        <m:sSupPr>
                          <m:ctrlPr>
                            <a:rPr lang="en-US" altLang="zh-CN" sz="2400" i="1">
                              <a:latin typeface="Cambria Math" panose="02040503050406030204" pitchFamily="18" charset="0"/>
                            </a:rPr>
                          </m:ctrlPr>
                        </m:sSupPr>
                        <m:e>
                          <m:r>
                            <a:rPr lang="en-US" altLang="zh-CN" sz="2400" i="1">
                              <a:latin typeface="Cambria Math" panose="02040503050406030204" pitchFamily="18" charset="0"/>
                            </a:rPr>
                            <m:t>𝐽</m:t>
                          </m:r>
                        </m:e>
                        <m:sup>
                          <m:r>
                            <a:rPr lang="zh-CN" altLang="en-US" sz="2400" i="1">
                              <a:latin typeface="Cambria Math" panose="02040503050406030204" pitchFamily="18" charset="0"/>
                            </a:rPr>
                            <m:t>𝜋</m:t>
                          </m:r>
                        </m:sup>
                      </m:sSup>
                      <m:r>
                        <a:rPr lang="en-US" altLang="zh-CN" sz="2400" i="1">
                          <a:latin typeface="Cambria Math" panose="02040503050406030204" pitchFamily="18" charset="0"/>
                        </a:rPr>
                        <m:t>,</m:t>
                      </m:r>
                      <m:r>
                        <a:rPr lang="en-US" altLang="zh-CN" sz="2400" i="1">
                          <a:latin typeface="Cambria Math" panose="02040503050406030204" pitchFamily="18" charset="0"/>
                        </a:rPr>
                        <m:t>𝑇</m:t>
                      </m:r>
                      <m:r>
                        <a:rPr lang="en-US" altLang="zh-CN" sz="2400" i="1">
                          <a:latin typeface="Cambria Math" panose="02040503050406030204" pitchFamily="18" charset="0"/>
                        </a:rPr>
                        <m:t>, </m:t>
                      </m:r>
                      <m:sSub>
                        <m:sSubPr>
                          <m:ctrlPr>
                            <a:rPr lang="en-US" altLang="zh-CN" sz="2400" b="0" i="1" smtClean="0">
                              <a:latin typeface="Cambria Math" panose="02040503050406030204" pitchFamily="18" charset="0"/>
                            </a:rPr>
                          </m:ctrlPr>
                        </m:sSubPr>
                        <m:e>
                          <m:r>
                            <a:rPr lang="en-US" altLang="zh-CN" sz="2400" b="0" i="1" smtClean="0">
                              <a:latin typeface="Cambria Math" panose="02040503050406030204" pitchFamily="18" charset="0"/>
                            </a:rPr>
                            <m:t>𝑇</m:t>
                          </m:r>
                        </m:e>
                        <m:sub>
                          <m:r>
                            <a:rPr lang="en-US" altLang="zh-CN" sz="2400" b="0" i="1" smtClean="0">
                              <a:latin typeface="Cambria Math" panose="02040503050406030204" pitchFamily="18" charset="0"/>
                            </a:rPr>
                            <m:t>𝑧</m:t>
                          </m:r>
                        </m:sub>
                      </m:sSub>
                    </m:oMath>
                  </m:oMathPara>
                </a14:m>
                <a:endParaRPr lang="en-US" altLang="zh-CN" sz="2400" dirty="0">
                  <a:latin typeface="+mj-lt"/>
                  <a:cs typeface="Times New Roman" panose="02020603050405020304" pitchFamily="18" charset="0"/>
                </a:endParaRPr>
              </a:p>
            </p:txBody>
          </p:sp>
        </mc:Choice>
        <mc:Fallback xmlns="">
          <p:sp>
            <p:nvSpPr>
              <p:cNvPr id="8" name="文本框 35">
                <a:extLst>
                  <a:ext uri="{FF2B5EF4-FFF2-40B4-BE49-F238E27FC236}">
                    <a16:creationId xmlns:a16="http://schemas.microsoft.com/office/drawing/2014/main" id="{C8A3F3A9-ADEB-4D66-B959-3DE8F4B50526}"/>
                  </a:ext>
                </a:extLst>
              </p:cNvPr>
              <p:cNvSpPr txBox="1">
                <a:spLocks noRot="1" noChangeAspect="1" noMove="1" noResize="1" noEditPoints="1" noAdjustHandles="1" noChangeArrowheads="1" noChangeShapeType="1" noTextEdit="1"/>
              </p:cNvSpPr>
              <p:nvPr/>
            </p:nvSpPr>
            <p:spPr>
              <a:xfrm>
                <a:off x="7751491" y="1298436"/>
                <a:ext cx="1253420" cy="461665"/>
              </a:xfrm>
              <a:prstGeom prst="rect">
                <a:avLst/>
              </a:prstGeom>
              <a:blipFill>
                <a:blip r:embed="rId2"/>
                <a:stretch>
                  <a:fillRect b="-14474"/>
                </a:stretch>
              </a:blipFill>
            </p:spPr>
            <p:txBody>
              <a:bodyPr/>
              <a:lstStyle/>
              <a:p>
                <a:r>
                  <a:rPr lang="en-US">
                    <a:noFill/>
                  </a:rPr>
                  <a:t> </a:t>
                </a:r>
              </a:p>
            </p:txBody>
          </p:sp>
        </mc:Fallback>
      </mc:AlternateContent>
      <p:cxnSp>
        <p:nvCxnSpPr>
          <p:cNvPr id="9" name="直接连接符 39">
            <a:extLst>
              <a:ext uri="{FF2B5EF4-FFF2-40B4-BE49-F238E27FC236}">
                <a16:creationId xmlns:a16="http://schemas.microsoft.com/office/drawing/2014/main" id="{99ABB8F0-EB3A-47C6-A180-F8E19B5820C0}"/>
              </a:ext>
            </a:extLst>
          </p:cNvPr>
          <p:cNvCxnSpPr>
            <a:cxnSpLocks/>
          </p:cNvCxnSpPr>
          <p:nvPr/>
        </p:nvCxnSpPr>
        <p:spPr>
          <a:xfrm flipV="1">
            <a:off x="5395254" y="2525893"/>
            <a:ext cx="1440000" cy="372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箭头连接符 79">
            <a:extLst>
              <a:ext uri="{FF2B5EF4-FFF2-40B4-BE49-F238E27FC236}">
                <a16:creationId xmlns:a16="http://schemas.microsoft.com/office/drawing/2014/main" id="{8FF4B289-9F0B-423A-9253-011B06C22337}"/>
              </a:ext>
            </a:extLst>
          </p:cNvPr>
          <p:cNvCxnSpPr>
            <a:cxnSpLocks/>
          </p:cNvCxnSpPr>
          <p:nvPr/>
        </p:nvCxnSpPr>
        <p:spPr>
          <a:xfrm flipH="1">
            <a:off x="6865242" y="1672775"/>
            <a:ext cx="884413" cy="853118"/>
          </a:xfrm>
          <a:prstGeom prst="straightConnector1">
            <a:avLst/>
          </a:prstGeom>
          <a:ln w="22225">
            <a:solidFill>
              <a:srgbClr val="59D454"/>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1" name="直接箭头连接符 79">
            <a:extLst>
              <a:ext uri="{FF2B5EF4-FFF2-40B4-BE49-F238E27FC236}">
                <a16:creationId xmlns:a16="http://schemas.microsoft.com/office/drawing/2014/main" id="{FB398EBD-FC7F-41E0-B503-627392ED76D4}"/>
              </a:ext>
            </a:extLst>
          </p:cNvPr>
          <p:cNvCxnSpPr>
            <a:cxnSpLocks/>
          </p:cNvCxnSpPr>
          <p:nvPr/>
        </p:nvCxnSpPr>
        <p:spPr>
          <a:xfrm>
            <a:off x="7749654" y="1295400"/>
            <a:ext cx="0" cy="379120"/>
          </a:xfrm>
          <a:prstGeom prst="straightConnector1">
            <a:avLst/>
          </a:prstGeom>
          <a:ln w="22225">
            <a:solidFill>
              <a:srgbClr val="59D454"/>
            </a:solidFill>
            <a:headEnd w="lg" len="lg"/>
            <a:tailEnd type="none" w="lg" len="lg"/>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2" name="文本框 35">
                <a:extLst>
                  <a:ext uri="{FF2B5EF4-FFF2-40B4-BE49-F238E27FC236}">
                    <a16:creationId xmlns:a16="http://schemas.microsoft.com/office/drawing/2014/main" id="{739BD035-FB9D-4597-BE25-F67661028B49}"/>
                  </a:ext>
                </a:extLst>
              </p:cNvPr>
              <p:cNvSpPr txBox="1"/>
              <p:nvPr/>
            </p:nvSpPr>
            <p:spPr>
              <a:xfrm>
                <a:off x="5181600" y="5585529"/>
                <a:ext cx="1921872"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altLang="zh-CN" sz="2400" b="0" i="1" smtClean="0">
                          <a:latin typeface="Cambria Math" panose="02040503050406030204" pitchFamily="18" charset="0"/>
                        </a:rPr>
                        <m:t>𝑇</m:t>
                      </m:r>
                      <m:r>
                        <a:rPr lang="en-US" altLang="zh-CN" sz="2400" b="0" i="1" smtClean="0">
                          <a:latin typeface="Cambria Math" panose="02040503050406030204" pitchFamily="18" charset="0"/>
                        </a:rPr>
                        <m:t>−1, </m:t>
                      </m:r>
                      <m:sSub>
                        <m:sSubPr>
                          <m:ctrlPr>
                            <a:rPr lang="en-US" altLang="zh-CN" sz="2400" b="0" i="1" smtClean="0">
                              <a:latin typeface="Cambria Math" panose="02040503050406030204" pitchFamily="18" charset="0"/>
                            </a:rPr>
                          </m:ctrlPr>
                        </m:sSubPr>
                        <m:e>
                          <m:r>
                            <a:rPr lang="en-US" altLang="zh-CN" sz="2400" b="0" i="1" smtClean="0">
                              <a:latin typeface="Cambria Math" panose="02040503050406030204" pitchFamily="18" charset="0"/>
                            </a:rPr>
                            <m:t>𝑇</m:t>
                          </m:r>
                        </m:e>
                        <m:sub>
                          <m:r>
                            <a:rPr lang="en-US" altLang="zh-CN" sz="2400" b="0" i="1" smtClean="0">
                              <a:latin typeface="Cambria Math" panose="02040503050406030204" pitchFamily="18" charset="0"/>
                            </a:rPr>
                            <m:t>𝑧</m:t>
                          </m:r>
                        </m:sub>
                      </m:sSub>
                      <m:r>
                        <a:rPr lang="en-US" altLang="zh-CN" sz="2400" b="0" i="1" smtClean="0">
                          <a:latin typeface="Cambria Math" panose="02040503050406030204" pitchFamily="18" charset="0"/>
                        </a:rPr>
                        <m:t>+1</m:t>
                      </m:r>
                    </m:oMath>
                  </m:oMathPara>
                </a14:m>
                <a:endParaRPr lang="en-US" altLang="zh-CN" sz="2400" dirty="0">
                  <a:latin typeface="+mj-lt"/>
                  <a:cs typeface="Times New Roman" panose="02020603050405020304" pitchFamily="18" charset="0"/>
                </a:endParaRPr>
              </a:p>
            </p:txBody>
          </p:sp>
        </mc:Choice>
        <mc:Fallback xmlns="">
          <p:sp>
            <p:nvSpPr>
              <p:cNvPr id="12" name="文本框 35">
                <a:extLst>
                  <a:ext uri="{FF2B5EF4-FFF2-40B4-BE49-F238E27FC236}">
                    <a16:creationId xmlns:a16="http://schemas.microsoft.com/office/drawing/2014/main" id="{739BD035-FB9D-4597-BE25-F67661028B49}"/>
                  </a:ext>
                </a:extLst>
              </p:cNvPr>
              <p:cNvSpPr txBox="1">
                <a:spLocks noRot="1" noChangeAspect="1" noMove="1" noResize="1" noEditPoints="1" noAdjustHandles="1" noChangeArrowheads="1" noChangeShapeType="1" noTextEdit="1"/>
              </p:cNvSpPr>
              <p:nvPr/>
            </p:nvSpPr>
            <p:spPr>
              <a:xfrm>
                <a:off x="5181600" y="5585529"/>
                <a:ext cx="1921872" cy="461665"/>
              </a:xfrm>
              <a:prstGeom prst="rect">
                <a:avLst/>
              </a:prstGeom>
              <a:blipFill>
                <a:blip r:embed="rId3"/>
                <a:stretch>
                  <a:fillRect/>
                </a:stretch>
              </a:blipFill>
            </p:spPr>
            <p:txBody>
              <a:bodyPr/>
              <a:lstStyle/>
              <a:p>
                <a:r>
                  <a:rPr lang="en-US">
                    <a:noFill/>
                  </a:rPr>
                  <a:t> </a:t>
                </a:r>
              </a:p>
            </p:txBody>
          </p:sp>
        </mc:Fallback>
      </mc:AlternateContent>
      <p:cxnSp>
        <p:nvCxnSpPr>
          <p:cNvPr id="13" name="直接连接符 65">
            <a:extLst>
              <a:ext uri="{FF2B5EF4-FFF2-40B4-BE49-F238E27FC236}">
                <a16:creationId xmlns:a16="http://schemas.microsoft.com/office/drawing/2014/main" id="{16896F0A-2F2D-48ED-A057-6F3E91FF44D0}"/>
              </a:ext>
            </a:extLst>
          </p:cNvPr>
          <p:cNvCxnSpPr>
            <a:cxnSpLocks/>
          </p:cNvCxnSpPr>
          <p:nvPr/>
        </p:nvCxnSpPr>
        <p:spPr>
          <a:xfrm>
            <a:off x="2522400" y="4135271"/>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箭头连接符 19">
            <a:extLst>
              <a:ext uri="{FF2B5EF4-FFF2-40B4-BE49-F238E27FC236}">
                <a16:creationId xmlns:a16="http://schemas.microsoft.com/office/drawing/2014/main" id="{C0F33A53-64D6-4AEA-8510-EAAEBC7E860C}"/>
              </a:ext>
            </a:extLst>
          </p:cNvPr>
          <p:cNvCxnSpPr>
            <a:cxnSpLocks/>
          </p:cNvCxnSpPr>
          <p:nvPr/>
        </p:nvCxnSpPr>
        <p:spPr>
          <a:xfrm>
            <a:off x="5791200" y="2529619"/>
            <a:ext cx="0" cy="3021822"/>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5" name="直接箭头连接符 48">
            <a:extLst>
              <a:ext uri="{FF2B5EF4-FFF2-40B4-BE49-F238E27FC236}">
                <a16:creationId xmlns:a16="http://schemas.microsoft.com/office/drawing/2014/main" id="{F2594C93-1198-4CE4-96CC-B4AF44A816E8}"/>
              </a:ext>
            </a:extLst>
          </p:cNvPr>
          <p:cNvCxnSpPr>
            <a:cxnSpLocks/>
          </p:cNvCxnSpPr>
          <p:nvPr/>
        </p:nvCxnSpPr>
        <p:spPr>
          <a:xfrm flipH="1">
            <a:off x="3962400" y="2529619"/>
            <a:ext cx="1432854" cy="1611162"/>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6" name="文本框 60">
                <a:extLst>
                  <a:ext uri="{FF2B5EF4-FFF2-40B4-BE49-F238E27FC236}">
                    <a16:creationId xmlns:a16="http://schemas.microsoft.com/office/drawing/2014/main" id="{06553E90-A700-4EAF-88CE-E640F2B8295E}"/>
                  </a:ext>
                </a:extLst>
              </p:cNvPr>
              <p:cNvSpPr txBox="1"/>
              <p:nvPr/>
            </p:nvSpPr>
            <p:spPr>
              <a:xfrm>
                <a:off x="4005879" y="3343483"/>
                <a:ext cx="220188" cy="36080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altLang="zh-CN" sz="2400" b="0" i="1" smtClean="0">
                          <a:solidFill>
                            <a:srgbClr val="FF0000"/>
                          </a:solidFill>
                          <a:latin typeface="Cambria Math" panose="02040503050406030204" pitchFamily="18" charset="0"/>
                        </a:rPr>
                        <m:t>𝑝</m:t>
                      </m:r>
                    </m:oMath>
                  </m:oMathPara>
                </a14:m>
                <a:endParaRPr lang="en-US" sz="2400" baseline="-25000" dirty="0">
                  <a:solidFill>
                    <a:srgbClr val="FF0000"/>
                  </a:solidFill>
                  <a:latin typeface="Cambria Math" panose="02040503050406030204" pitchFamily="18" charset="0"/>
                  <a:ea typeface="Cambria Math" panose="02040503050406030204" pitchFamily="18" charset="0"/>
                  <a:cs typeface="Times New Roman" panose="02020603050405020304" pitchFamily="18" charset="0"/>
                </a:endParaRPr>
              </a:p>
            </p:txBody>
          </p:sp>
        </mc:Choice>
        <mc:Fallback xmlns="">
          <p:sp>
            <p:nvSpPr>
              <p:cNvPr id="16" name="文本框 60">
                <a:extLst>
                  <a:ext uri="{FF2B5EF4-FFF2-40B4-BE49-F238E27FC236}">
                    <a16:creationId xmlns:a16="http://schemas.microsoft.com/office/drawing/2014/main" id="{06553E90-A700-4EAF-88CE-E640F2B8295E}"/>
                  </a:ext>
                </a:extLst>
              </p:cNvPr>
              <p:cNvSpPr txBox="1">
                <a:spLocks noRot="1" noChangeAspect="1" noMove="1" noResize="1" noEditPoints="1" noAdjustHandles="1" noChangeArrowheads="1" noChangeShapeType="1" noTextEdit="1"/>
              </p:cNvSpPr>
              <p:nvPr/>
            </p:nvSpPr>
            <p:spPr>
              <a:xfrm>
                <a:off x="4005879" y="3343483"/>
                <a:ext cx="220188" cy="360804"/>
              </a:xfrm>
              <a:prstGeom prst="rect">
                <a:avLst/>
              </a:prstGeom>
              <a:blipFill>
                <a:blip r:embed="rId4"/>
                <a:stretch>
                  <a:fillRect l="-38889" r="-38889" b="-28333"/>
                </a:stretch>
              </a:blipFill>
            </p:spPr>
            <p:txBody>
              <a:bodyPr/>
              <a:lstStyle/>
              <a:p>
                <a:r>
                  <a:rPr lang="en-US">
                    <a:noFill/>
                  </a:rPr>
                  <a:t> </a:t>
                </a:r>
              </a:p>
            </p:txBody>
          </p:sp>
        </mc:Fallback>
      </mc:AlternateContent>
      <p:sp>
        <p:nvSpPr>
          <p:cNvPr id="17" name="文本框 60">
            <a:extLst>
              <a:ext uri="{FF2B5EF4-FFF2-40B4-BE49-F238E27FC236}">
                <a16:creationId xmlns:a16="http://schemas.microsoft.com/office/drawing/2014/main" id="{13F7921A-CDEB-4469-B08B-619EFE73926A}"/>
              </a:ext>
            </a:extLst>
          </p:cNvPr>
          <p:cNvSpPr txBox="1"/>
          <p:nvPr/>
        </p:nvSpPr>
        <p:spPr>
          <a:xfrm>
            <a:off x="5976829" y="3998143"/>
            <a:ext cx="155492" cy="369332"/>
          </a:xfrm>
          <a:prstGeom prst="rect">
            <a:avLst/>
          </a:prstGeom>
          <a:noFill/>
        </p:spPr>
        <p:txBody>
          <a:bodyPr wrap="none" lIns="0" tIns="0" rIns="0" bIns="0" rtlCol="0">
            <a:spAutoFit/>
          </a:bodyPr>
          <a:lstStyle/>
          <a:p>
            <a:r>
              <a:rPr lang="en-US" altLang="zh-CN" sz="24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γ</a:t>
            </a:r>
            <a:endParaRPr lang="en-US" sz="2400" baseline="-25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8" name="文本框 35">
                <a:extLst>
                  <a:ext uri="{FF2B5EF4-FFF2-40B4-BE49-F238E27FC236}">
                    <a16:creationId xmlns:a16="http://schemas.microsoft.com/office/drawing/2014/main" id="{5831C016-9E96-4CB9-B085-18E5E5213134}"/>
                  </a:ext>
                </a:extLst>
              </p:cNvPr>
              <p:cNvSpPr txBox="1"/>
              <p:nvPr/>
            </p:nvSpPr>
            <p:spPr>
              <a:xfrm>
                <a:off x="2370231" y="4176971"/>
                <a:ext cx="1973169" cy="783804"/>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altLang="zh-CN" sz="2400" b="0" i="1" smtClean="0">
                          <a:latin typeface="Cambria Math" panose="02040503050406030204" pitchFamily="18" charset="0"/>
                        </a:rPr>
                        <m:t>𝑇</m:t>
                      </m:r>
                      <m:r>
                        <a:rPr lang="en-US" altLang="zh-CN" sz="2400" b="0" i="1" smtClean="0">
                          <a:latin typeface="Cambria Math" panose="02040503050406030204" pitchFamily="18" charset="0"/>
                        </a:rPr>
                        <m:t>−</m:t>
                      </m:r>
                      <m:f>
                        <m:fPr>
                          <m:ctrlPr>
                            <a:rPr lang="en-US" altLang="zh-CN" sz="2400" b="0" i="1" smtClean="0">
                              <a:latin typeface="Cambria Math" panose="02040503050406030204" pitchFamily="18" charset="0"/>
                            </a:rPr>
                          </m:ctrlPr>
                        </m:fPr>
                        <m:num>
                          <m:r>
                            <a:rPr lang="en-US" altLang="zh-CN" sz="2400" b="0" i="1" smtClean="0">
                              <a:latin typeface="Cambria Math" panose="02040503050406030204" pitchFamily="18" charset="0"/>
                            </a:rPr>
                            <m:t>3</m:t>
                          </m:r>
                        </m:num>
                        <m:den>
                          <m:r>
                            <a:rPr lang="en-US" altLang="zh-CN" sz="2400" b="0" i="1" smtClean="0">
                              <a:latin typeface="Cambria Math" panose="02040503050406030204" pitchFamily="18" charset="0"/>
                            </a:rPr>
                            <m:t>2</m:t>
                          </m:r>
                        </m:den>
                      </m:f>
                      <m:r>
                        <a:rPr lang="en-US" altLang="zh-CN" sz="2400" b="0" i="1" smtClean="0">
                          <a:latin typeface="Cambria Math" panose="02040503050406030204" pitchFamily="18" charset="0"/>
                        </a:rPr>
                        <m:t>,</m:t>
                      </m:r>
                      <m:sSub>
                        <m:sSubPr>
                          <m:ctrlPr>
                            <a:rPr lang="en-US" altLang="zh-CN" sz="2400" i="1">
                              <a:latin typeface="Cambria Math" panose="02040503050406030204" pitchFamily="18" charset="0"/>
                            </a:rPr>
                          </m:ctrlPr>
                        </m:sSubPr>
                        <m:e>
                          <m:r>
                            <a:rPr lang="en-US" altLang="zh-CN" sz="2400" i="1">
                              <a:latin typeface="Cambria Math" panose="02040503050406030204" pitchFamily="18" charset="0"/>
                            </a:rPr>
                            <m:t>𝑇</m:t>
                          </m:r>
                        </m:e>
                        <m:sub>
                          <m:r>
                            <a:rPr lang="en-US" altLang="zh-CN" sz="2400" i="1">
                              <a:latin typeface="Cambria Math" panose="02040503050406030204" pitchFamily="18" charset="0"/>
                            </a:rPr>
                            <m:t>𝑧</m:t>
                          </m:r>
                        </m:sub>
                      </m:sSub>
                      <m:r>
                        <a:rPr lang="en-US" altLang="zh-CN" sz="2400" b="0" i="1" smtClean="0">
                          <a:latin typeface="Cambria Math" panose="02040503050406030204" pitchFamily="18" charset="0"/>
                        </a:rPr>
                        <m:t>+</m:t>
                      </m:r>
                      <m:f>
                        <m:fPr>
                          <m:ctrlPr>
                            <a:rPr lang="en-US" altLang="zh-CN" sz="2400" i="1">
                              <a:latin typeface="Cambria Math" panose="02040503050406030204" pitchFamily="18" charset="0"/>
                            </a:rPr>
                          </m:ctrlPr>
                        </m:fPr>
                        <m:num>
                          <m:r>
                            <a:rPr lang="en-US" altLang="zh-CN" sz="2400" i="1">
                              <a:latin typeface="Cambria Math" panose="02040503050406030204" pitchFamily="18" charset="0"/>
                            </a:rPr>
                            <m:t>3</m:t>
                          </m:r>
                        </m:num>
                        <m:den>
                          <m:r>
                            <a:rPr lang="en-US" altLang="zh-CN" sz="2400" i="1">
                              <a:latin typeface="Cambria Math" panose="02040503050406030204" pitchFamily="18" charset="0"/>
                            </a:rPr>
                            <m:t>2</m:t>
                          </m:r>
                        </m:den>
                      </m:f>
                    </m:oMath>
                  </m:oMathPara>
                </a14:m>
                <a:endParaRPr lang="en-US" sz="2400" dirty="0">
                  <a:latin typeface="+mj-lt"/>
                  <a:cs typeface="Times New Roman" panose="02020603050405020304" pitchFamily="18" charset="0"/>
                </a:endParaRPr>
              </a:p>
            </p:txBody>
          </p:sp>
        </mc:Choice>
        <mc:Fallback xmlns="">
          <p:sp>
            <p:nvSpPr>
              <p:cNvPr id="18" name="文本框 35">
                <a:extLst>
                  <a:ext uri="{FF2B5EF4-FFF2-40B4-BE49-F238E27FC236}">
                    <a16:creationId xmlns:a16="http://schemas.microsoft.com/office/drawing/2014/main" id="{5831C016-9E96-4CB9-B085-18E5E5213134}"/>
                  </a:ext>
                </a:extLst>
              </p:cNvPr>
              <p:cNvSpPr txBox="1">
                <a:spLocks noRot="1" noChangeAspect="1" noMove="1" noResize="1" noEditPoints="1" noAdjustHandles="1" noChangeArrowheads="1" noChangeShapeType="1" noTextEdit="1"/>
              </p:cNvSpPr>
              <p:nvPr/>
            </p:nvSpPr>
            <p:spPr>
              <a:xfrm>
                <a:off x="2370231" y="4176971"/>
                <a:ext cx="1973169" cy="783804"/>
              </a:xfrm>
              <a:prstGeom prst="rect">
                <a:avLst/>
              </a:prstGeom>
              <a:blipFill>
                <a:blip r:embed="rId5"/>
                <a:stretch>
                  <a:fillRect/>
                </a:stretch>
              </a:blipFill>
            </p:spPr>
            <p:txBody>
              <a:bodyPr/>
              <a:lstStyle/>
              <a:p>
                <a:r>
                  <a:rPr lang="en-US">
                    <a:noFill/>
                  </a:rPr>
                  <a:t> </a:t>
                </a:r>
              </a:p>
            </p:txBody>
          </p:sp>
        </mc:Fallback>
      </mc:AlternateContent>
      <p:sp>
        <p:nvSpPr>
          <p:cNvPr id="19" name="文本框 60">
            <a:extLst>
              <a:ext uri="{FF2B5EF4-FFF2-40B4-BE49-F238E27FC236}">
                <a16:creationId xmlns:a16="http://schemas.microsoft.com/office/drawing/2014/main" id="{4C1D0DE3-1A4E-4314-9EA5-7E8C0683647E}"/>
              </a:ext>
            </a:extLst>
          </p:cNvPr>
          <p:cNvSpPr txBox="1"/>
          <p:nvPr/>
        </p:nvSpPr>
        <p:spPr>
          <a:xfrm>
            <a:off x="7407474" y="2309136"/>
            <a:ext cx="771814" cy="369332"/>
          </a:xfrm>
          <a:prstGeom prst="rect">
            <a:avLst/>
          </a:prstGeom>
          <a:noFill/>
        </p:spPr>
        <p:txBody>
          <a:bodyPr wrap="none" lIns="0" tIns="0" rIns="0" bIns="0" rtlCol="0">
            <a:spAutoFit/>
          </a:bodyPr>
          <a:lstStyle/>
          <a:p>
            <a:r>
              <a:rPr lang="en-US" sz="2400" dirty="0">
                <a:solidFill>
                  <a:srgbClr val="00B050"/>
                </a:solidFill>
                <a:latin typeface="Cambria Math" panose="02040503050406030204" pitchFamily="18" charset="0"/>
                <a:ea typeface="Cambria Math" panose="02040503050406030204" pitchFamily="18" charset="0"/>
                <a:cs typeface="Times New Roman" panose="02020603050405020304" pitchFamily="18" charset="0"/>
              </a:rPr>
              <a:t>Fermi</a:t>
            </a:r>
          </a:p>
        </p:txBody>
      </p:sp>
      <mc:AlternateContent xmlns:mc="http://schemas.openxmlformats.org/markup-compatibility/2006" xmlns:a14="http://schemas.microsoft.com/office/drawing/2010/main">
        <mc:Choice Requires="a14">
          <p:sp>
            <p:nvSpPr>
              <p:cNvPr id="20" name="文本框 35">
                <a:extLst>
                  <a:ext uri="{FF2B5EF4-FFF2-40B4-BE49-F238E27FC236}">
                    <a16:creationId xmlns:a16="http://schemas.microsoft.com/office/drawing/2014/main" id="{8B99C2FF-FE51-4141-B15B-004759D8F92D}"/>
                  </a:ext>
                </a:extLst>
              </p:cNvPr>
              <p:cNvSpPr txBox="1"/>
              <p:nvPr/>
            </p:nvSpPr>
            <p:spPr>
              <a:xfrm>
                <a:off x="5307217" y="1986345"/>
                <a:ext cx="1789401"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p>
                        <m:sSupPr>
                          <m:ctrlPr>
                            <a:rPr lang="en-US" altLang="zh-CN" sz="2400" b="0" i="1" smtClean="0">
                              <a:latin typeface="Cambria Math" panose="02040503050406030204" pitchFamily="18" charset="0"/>
                            </a:rPr>
                          </m:ctrlPr>
                        </m:sSupPr>
                        <m:e>
                          <m:r>
                            <a:rPr lang="en-US" altLang="zh-CN" sz="2400" b="0" i="1" smtClean="0">
                              <a:latin typeface="Cambria Math" panose="02040503050406030204" pitchFamily="18" charset="0"/>
                            </a:rPr>
                            <m:t>𝐽</m:t>
                          </m:r>
                        </m:e>
                        <m:sup>
                          <m:r>
                            <a:rPr lang="zh-CN" altLang="en-US" sz="2400" b="0" i="1" smtClean="0">
                              <a:latin typeface="Cambria Math" panose="02040503050406030204" pitchFamily="18" charset="0"/>
                            </a:rPr>
                            <m:t>𝜋</m:t>
                          </m:r>
                        </m:sup>
                      </m:sSup>
                      <m:r>
                        <a:rPr lang="en-US" altLang="zh-CN" sz="2400" b="0" i="1" smtClean="0">
                          <a:latin typeface="Cambria Math" panose="02040503050406030204" pitchFamily="18" charset="0"/>
                        </a:rPr>
                        <m:t>,</m:t>
                      </m:r>
                      <m:r>
                        <a:rPr lang="en-US" altLang="zh-CN" sz="2400" b="0" i="1" smtClean="0">
                          <a:latin typeface="Cambria Math" panose="02040503050406030204" pitchFamily="18" charset="0"/>
                        </a:rPr>
                        <m:t>𝑇</m:t>
                      </m:r>
                      <m:r>
                        <a:rPr lang="en-US" altLang="zh-CN" sz="2400" b="0" i="1" smtClean="0">
                          <a:latin typeface="Cambria Math" panose="02040503050406030204" pitchFamily="18" charset="0"/>
                        </a:rPr>
                        <m:t>, </m:t>
                      </m:r>
                      <m:sSub>
                        <m:sSubPr>
                          <m:ctrlPr>
                            <a:rPr lang="en-US" altLang="zh-CN" sz="2400" b="0" i="1" smtClean="0">
                              <a:latin typeface="Cambria Math" panose="02040503050406030204" pitchFamily="18" charset="0"/>
                            </a:rPr>
                          </m:ctrlPr>
                        </m:sSubPr>
                        <m:e>
                          <m:r>
                            <a:rPr lang="en-US" altLang="zh-CN" sz="2400" b="0" i="1" smtClean="0">
                              <a:latin typeface="Cambria Math" panose="02040503050406030204" pitchFamily="18" charset="0"/>
                            </a:rPr>
                            <m:t>𝑇</m:t>
                          </m:r>
                        </m:e>
                        <m:sub>
                          <m:r>
                            <a:rPr lang="en-US" altLang="zh-CN" sz="2400" b="0" i="1" smtClean="0">
                              <a:latin typeface="Cambria Math" panose="02040503050406030204" pitchFamily="18" charset="0"/>
                            </a:rPr>
                            <m:t>𝑧</m:t>
                          </m:r>
                        </m:sub>
                      </m:sSub>
                      <m:r>
                        <a:rPr lang="en-US" altLang="zh-CN" sz="2400" b="0" i="1" smtClean="0">
                          <a:latin typeface="Cambria Math" panose="02040503050406030204" pitchFamily="18" charset="0"/>
                        </a:rPr>
                        <m:t>+1</m:t>
                      </m:r>
                    </m:oMath>
                  </m:oMathPara>
                </a14:m>
                <a:endParaRPr lang="en-US" altLang="zh-CN" sz="2400" dirty="0">
                  <a:latin typeface="+mj-lt"/>
                  <a:cs typeface="Times New Roman" panose="02020603050405020304" pitchFamily="18" charset="0"/>
                </a:endParaRPr>
              </a:p>
            </p:txBody>
          </p:sp>
        </mc:Choice>
        <mc:Fallback xmlns="">
          <p:sp>
            <p:nvSpPr>
              <p:cNvPr id="20" name="文本框 35">
                <a:extLst>
                  <a:ext uri="{FF2B5EF4-FFF2-40B4-BE49-F238E27FC236}">
                    <a16:creationId xmlns:a16="http://schemas.microsoft.com/office/drawing/2014/main" id="{8B99C2FF-FE51-4141-B15B-004759D8F92D}"/>
                  </a:ext>
                </a:extLst>
              </p:cNvPr>
              <p:cNvSpPr txBox="1">
                <a:spLocks noRot="1" noChangeAspect="1" noMove="1" noResize="1" noEditPoints="1" noAdjustHandles="1" noChangeArrowheads="1" noChangeShapeType="1" noTextEdit="1"/>
              </p:cNvSpPr>
              <p:nvPr/>
            </p:nvSpPr>
            <p:spPr>
              <a:xfrm>
                <a:off x="5307217" y="1986345"/>
                <a:ext cx="1789401" cy="461665"/>
              </a:xfrm>
              <a:prstGeom prst="rect">
                <a:avLst/>
              </a:prstGeom>
              <a:blipFill>
                <a:blip r:embed="rId6"/>
                <a:stretch>
                  <a:fillRect b="-14474"/>
                </a:stretch>
              </a:blipFill>
            </p:spPr>
            <p:txBody>
              <a:bodyPr/>
              <a:lstStyle/>
              <a:p>
                <a:r>
                  <a:rPr lang="en-US">
                    <a:noFill/>
                  </a:rPr>
                  <a:t> </a:t>
                </a:r>
              </a:p>
            </p:txBody>
          </p:sp>
        </mc:Fallback>
      </mc:AlternateContent>
      <p:cxnSp>
        <p:nvCxnSpPr>
          <p:cNvPr id="21" name="直接连接符 39">
            <a:extLst>
              <a:ext uri="{FF2B5EF4-FFF2-40B4-BE49-F238E27FC236}">
                <a16:creationId xmlns:a16="http://schemas.microsoft.com/office/drawing/2014/main" id="{AC9CD86C-CE36-44C6-B804-4377632FE923}"/>
              </a:ext>
            </a:extLst>
          </p:cNvPr>
          <p:cNvCxnSpPr>
            <a:cxnSpLocks/>
          </p:cNvCxnSpPr>
          <p:nvPr/>
        </p:nvCxnSpPr>
        <p:spPr>
          <a:xfrm flipV="1">
            <a:off x="5395254" y="3044274"/>
            <a:ext cx="1440000" cy="372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箭头连接符 79">
            <a:extLst>
              <a:ext uri="{FF2B5EF4-FFF2-40B4-BE49-F238E27FC236}">
                <a16:creationId xmlns:a16="http://schemas.microsoft.com/office/drawing/2014/main" id="{81393CFF-5555-47B6-B5E3-2ECC657FB8D2}"/>
              </a:ext>
            </a:extLst>
          </p:cNvPr>
          <p:cNvCxnSpPr>
            <a:cxnSpLocks/>
          </p:cNvCxnSpPr>
          <p:nvPr/>
        </p:nvCxnSpPr>
        <p:spPr>
          <a:xfrm flipH="1">
            <a:off x="6865242" y="1672775"/>
            <a:ext cx="884414" cy="1375225"/>
          </a:xfrm>
          <a:prstGeom prst="straightConnector1">
            <a:avLst/>
          </a:prstGeom>
          <a:ln w="22225">
            <a:solidFill>
              <a:srgbClr val="59D454"/>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23" name="直接箭头连接符 19">
            <a:extLst>
              <a:ext uri="{FF2B5EF4-FFF2-40B4-BE49-F238E27FC236}">
                <a16:creationId xmlns:a16="http://schemas.microsoft.com/office/drawing/2014/main" id="{5FFA4FB2-FF85-49E9-B79E-F2DFF3DFBF24}"/>
              </a:ext>
            </a:extLst>
          </p:cNvPr>
          <p:cNvCxnSpPr>
            <a:cxnSpLocks/>
          </p:cNvCxnSpPr>
          <p:nvPr/>
        </p:nvCxnSpPr>
        <p:spPr>
          <a:xfrm>
            <a:off x="6324600" y="3048000"/>
            <a:ext cx="0" cy="2512260"/>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24" name="直接箭头连接符 48">
            <a:extLst>
              <a:ext uri="{FF2B5EF4-FFF2-40B4-BE49-F238E27FC236}">
                <a16:creationId xmlns:a16="http://schemas.microsoft.com/office/drawing/2014/main" id="{2C338192-2F5A-43C1-AF45-2DA6AA063410}"/>
              </a:ext>
            </a:extLst>
          </p:cNvPr>
          <p:cNvCxnSpPr>
            <a:cxnSpLocks/>
          </p:cNvCxnSpPr>
          <p:nvPr/>
        </p:nvCxnSpPr>
        <p:spPr>
          <a:xfrm flipH="1">
            <a:off x="3977394" y="3048000"/>
            <a:ext cx="1417860" cy="1094884"/>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5" name="文本框 35">
                <a:extLst>
                  <a:ext uri="{FF2B5EF4-FFF2-40B4-BE49-F238E27FC236}">
                    <a16:creationId xmlns:a16="http://schemas.microsoft.com/office/drawing/2014/main" id="{9B35870B-D7B0-4C1D-8121-766B998839C8}"/>
                  </a:ext>
                </a:extLst>
              </p:cNvPr>
              <p:cNvSpPr txBox="1"/>
              <p:nvPr/>
            </p:nvSpPr>
            <p:spPr>
              <a:xfrm>
                <a:off x="6338674" y="3048000"/>
                <a:ext cx="2325380"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p>
                        <m:sSupPr>
                          <m:ctrlPr>
                            <a:rPr lang="en-US" altLang="zh-CN" sz="2400" i="1">
                              <a:latin typeface="Cambria Math" panose="02040503050406030204" pitchFamily="18" charset="0"/>
                            </a:rPr>
                          </m:ctrlPr>
                        </m:sSupPr>
                        <m:e>
                          <m:r>
                            <a:rPr lang="en-US" altLang="zh-CN" sz="2400" i="1">
                              <a:latin typeface="Cambria Math" panose="02040503050406030204" pitchFamily="18" charset="0"/>
                            </a:rPr>
                            <m:t>𝐽</m:t>
                          </m:r>
                        </m:e>
                        <m:sup>
                          <m:r>
                            <a:rPr lang="zh-CN" altLang="en-US" sz="2400" i="1">
                              <a:latin typeface="Cambria Math" panose="02040503050406030204" pitchFamily="18" charset="0"/>
                            </a:rPr>
                            <m:t>𝜋</m:t>
                          </m:r>
                        </m:sup>
                      </m:sSup>
                      <m:r>
                        <a:rPr lang="en-US" altLang="zh-CN" sz="2400" i="1">
                          <a:latin typeface="Cambria Math" panose="02040503050406030204" pitchFamily="18" charset="0"/>
                        </a:rPr>
                        <m:t>,</m:t>
                      </m:r>
                      <m:r>
                        <a:rPr lang="en-US" altLang="zh-CN" sz="2400" i="1">
                          <a:latin typeface="Cambria Math" panose="02040503050406030204" pitchFamily="18" charset="0"/>
                        </a:rPr>
                        <m:t>𝑇</m:t>
                      </m:r>
                      <m:r>
                        <a:rPr lang="en-US" altLang="zh-CN" sz="2400" i="1">
                          <a:latin typeface="Cambria Math" panose="02040503050406030204" pitchFamily="18" charset="0"/>
                        </a:rPr>
                        <m:t>−1, </m:t>
                      </m:r>
                      <m:sSub>
                        <m:sSubPr>
                          <m:ctrlPr>
                            <a:rPr lang="en-US" altLang="zh-CN" sz="2400" b="0" i="1" smtClean="0">
                              <a:latin typeface="Cambria Math" panose="02040503050406030204" pitchFamily="18" charset="0"/>
                            </a:rPr>
                          </m:ctrlPr>
                        </m:sSubPr>
                        <m:e>
                          <m:r>
                            <a:rPr lang="en-US" altLang="zh-CN" sz="2400" b="0" i="1" smtClean="0">
                              <a:latin typeface="Cambria Math" panose="02040503050406030204" pitchFamily="18" charset="0"/>
                            </a:rPr>
                            <m:t>𝑇</m:t>
                          </m:r>
                        </m:e>
                        <m:sub>
                          <m:r>
                            <a:rPr lang="en-US" altLang="zh-CN" sz="2400" b="0" i="1" smtClean="0">
                              <a:latin typeface="Cambria Math" panose="02040503050406030204" pitchFamily="18" charset="0"/>
                            </a:rPr>
                            <m:t>𝑧</m:t>
                          </m:r>
                        </m:sub>
                      </m:sSub>
                      <m:r>
                        <a:rPr lang="en-US" altLang="zh-CN" sz="2400" b="0" i="1" smtClean="0">
                          <a:latin typeface="Cambria Math" panose="02040503050406030204" pitchFamily="18" charset="0"/>
                        </a:rPr>
                        <m:t>+1</m:t>
                      </m:r>
                    </m:oMath>
                  </m:oMathPara>
                </a14:m>
                <a:endParaRPr lang="en-US" altLang="zh-CN" sz="2400" dirty="0">
                  <a:latin typeface="+mj-lt"/>
                  <a:cs typeface="Times New Roman" panose="02020603050405020304" pitchFamily="18" charset="0"/>
                </a:endParaRPr>
              </a:p>
            </p:txBody>
          </p:sp>
        </mc:Choice>
        <mc:Fallback xmlns="">
          <p:sp>
            <p:nvSpPr>
              <p:cNvPr id="25" name="文本框 35">
                <a:extLst>
                  <a:ext uri="{FF2B5EF4-FFF2-40B4-BE49-F238E27FC236}">
                    <a16:creationId xmlns:a16="http://schemas.microsoft.com/office/drawing/2014/main" id="{9B35870B-D7B0-4C1D-8121-766B998839C8}"/>
                  </a:ext>
                </a:extLst>
              </p:cNvPr>
              <p:cNvSpPr txBox="1">
                <a:spLocks noRot="1" noChangeAspect="1" noMove="1" noResize="1" noEditPoints="1" noAdjustHandles="1" noChangeArrowheads="1" noChangeShapeType="1" noTextEdit="1"/>
              </p:cNvSpPr>
              <p:nvPr/>
            </p:nvSpPr>
            <p:spPr>
              <a:xfrm>
                <a:off x="6338674" y="3048000"/>
                <a:ext cx="2325380" cy="461665"/>
              </a:xfrm>
              <a:prstGeom prst="rect">
                <a:avLst/>
              </a:prstGeom>
              <a:blipFill>
                <a:blip r:embed="rId7"/>
                <a:stretch>
                  <a:fillRect b="-14474"/>
                </a:stretch>
              </a:blipFill>
            </p:spPr>
            <p:txBody>
              <a:bodyPr/>
              <a:lstStyle/>
              <a:p>
                <a:r>
                  <a:rPr lang="en-US">
                    <a:noFill/>
                  </a:rPr>
                  <a:t> </a:t>
                </a:r>
              </a:p>
            </p:txBody>
          </p:sp>
        </mc:Fallback>
      </mc:AlternateContent>
      <p:cxnSp>
        <p:nvCxnSpPr>
          <p:cNvPr id="26" name="直接连接符 65">
            <a:extLst>
              <a:ext uri="{FF2B5EF4-FFF2-40B4-BE49-F238E27FC236}">
                <a16:creationId xmlns:a16="http://schemas.microsoft.com/office/drawing/2014/main" id="{F165B932-ADCA-4F3C-BB06-5B6618926464}"/>
              </a:ext>
            </a:extLst>
          </p:cNvPr>
          <p:cNvCxnSpPr>
            <a:cxnSpLocks/>
          </p:cNvCxnSpPr>
          <p:nvPr/>
        </p:nvCxnSpPr>
        <p:spPr>
          <a:xfrm>
            <a:off x="285401" y="3657600"/>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7" name="文本框 35">
                <a:extLst>
                  <a:ext uri="{FF2B5EF4-FFF2-40B4-BE49-F238E27FC236}">
                    <a16:creationId xmlns:a16="http://schemas.microsoft.com/office/drawing/2014/main" id="{A0A38C74-2598-4BD2-9BB4-F0989BC30D45}"/>
                  </a:ext>
                </a:extLst>
              </p:cNvPr>
              <p:cNvSpPr txBox="1"/>
              <p:nvPr/>
            </p:nvSpPr>
            <p:spPr>
              <a:xfrm>
                <a:off x="133232" y="3699300"/>
                <a:ext cx="1921872"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altLang="zh-CN" sz="2400" b="0" i="1" smtClean="0">
                          <a:latin typeface="Cambria Math" panose="02040503050406030204" pitchFamily="18" charset="0"/>
                        </a:rPr>
                        <m:t>𝑇</m:t>
                      </m:r>
                      <m:r>
                        <a:rPr lang="en-US" altLang="zh-CN" sz="2400" b="0" i="1" smtClean="0">
                          <a:latin typeface="Cambria Math" panose="02040503050406030204" pitchFamily="18" charset="0"/>
                        </a:rPr>
                        <m:t>−2,</m:t>
                      </m:r>
                      <m:sSub>
                        <m:sSubPr>
                          <m:ctrlPr>
                            <a:rPr lang="en-US" altLang="zh-CN" sz="2400" i="1">
                              <a:latin typeface="Cambria Math" panose="02040503050406030204" pitchFamily="18" charset="0"/>
                            </a:rPr>
                          </m:ctrlPr>
                        </m:sSubPr>
                        <m:e>
                          <m:r>
                            <a:rPr lang="en-US" altLang="zh-CN" sz="2400" i="1">
                              <a:latin typeface="Cambria Math" panose="02040503050406030204" pitchFamily="18" charset="0"/>
                            </a:rPr>
                            <m:t>𝑇</m:t>
                          </m:r>
                        </m:e>
                        <m:sub>
                          <m:r>
                            <a:rPr lang="en-US" altLang="zh-CN" sz="2400" i="1">
                              <a:latin typeface="Cambria Math" panose="02040503050406030204" pitchFamily="18" charset="0"/>
                            </a:rPr>
                            <m:t>𝑧</m:t>
                          </m:r>
                        </m:sub>
                      </m:sSub>
                      <m:r>
                        <a:rPr lang="en-US" altLang="zh-CN" sz="2400" b="0" i="1" smtClean="0">
                          <a:latin typeface="Cambria Math" panose="02040503050406030204" pitchFamily="18" charset="0"/>
                        </a:rPr>
                        <m:t>+2</m:t>
                      </m:r>
                    </m:oMath>
                  </m:oMathPara>
                </a14:m>
                <a:endParaRPr lang="en-US" sz="2400" dirty="0">
                  <a:latin typeface="+mj-lt"/>
                  <a:cs typeface="Times New Roman" panose="02020603050405020304" pitchFamily="18" charset="0"/>
                </a:endParaRPr>
              </a:p>
            </p:txBody>
          </p:sp>
        </mc:Choice>
        <mc:Fallback xmlns="">
          <p:sp>
            <p:nvSpPr>
              <p:cNvPr id="27" name="文本框 35">
                <a:extLst>
                  <a:ext uri="{FF2B5EF4-FFF2-40B4-BE49-F238E27FC236}">
                    <a16:creationId xmlns:a16="http://schemas.microsoft.com/office/drawing/2014/main" id="{A0A38C74-2598-4BD2-9BB4-F0989BC30D45}"/>
                  </a:ext>
                </a:extLst>
              </p:cNvPr>
              <p:cNvSpPr txBox="1">
                <a:spLocks noRot="1" noChangeAspect="1" noMove="1" noResize="1" noEditPoints="1" noAdjustHandles="1" noChangeArrowheads="1" noChangeShapeType="1" noTextEdit="1"/>
              </p:cNvSpPr>
              <p:nvPr/>
            </p:nvSpPr>
            <p:spPr>
              <a:xfrm>
                <a:off x="133232" y="3699300"/>
                <a:ext cx="1921872" cy="461665"/>
              </a:xfrm>
              <a:prstGeom prst="rect">
                <a:avLst/>
              </a:prstGeom>
              <a:blipFill>
                <a:blip r:embed="rId8"/>
                <a:stretch>
                  <a:fillRect/>
                </a:stretch>
              </a:blipFill>
            </p:spPr>
            <p:txBody>
              <a:bodyPr/>
              <a:lstStyle/>
              <a:p>
                <a:r>
                  <a:rPr lang="en-US">
                    <a:noFill/>
                  </a:rPr>
                  <a:t> </a:t>
                </a:r>
              </a:p>
            </p:txBody>
          </p:sp>
        </mc:Fallback>
      </mc:AlternateContent>
      <p:cxnSp>
        <p:nvCxnSpPr>
          <p:cNvPr id="28" name="直接箭头连接符 48">
            <a:extLst>
              <a:ext uri="{FF2B5EF4-FFF2-40B4-BE49-F238E27FC236}">
                <a16:creationId xmlns:a16="http://schemas.microsoft.com/office/drawing/2014/main" id="{CF77F1AB-9C45-4F64-9E9D-080A4A9BE5A9}"/>
              </a:ext>
            </a:extLst>
          </p:cNvPr>
          <p:cNvCxnSpPr>
            <a:cxnSpLocks/>
          </p:cNvCxnSpPr>
          <p:nvPr/>
        </p:nvCxnSpPr>
        <p:spPr>
          <a:xfrm flipH="1">
            <a:off x="1753486" y="2529619"/>
            <a:ext cx="3648914" cy="1127981"/>
          </a:xfrm>
          <a:prstGeom prst="straightConnector1">
            <a:avLst/>
          </a:prstGeom>
          <a:ln>
            <a:headEnd w="lg" len="lg"/>
            <a:tailEnd type="triangle" w="lg" len="lg"/>
          </a:ln>
          <a:effectLst/>
        </p:spPr>
        <p:style>
          <a:lnRef idx="2">
            <a:schemeClr val="accent1"/>
          </a:lnRef>
          <a:fillRef idx="0">
            <a:schemeClr val="accent1"/>
          </a:fillRef>
          <a:effectRef idx="1">
            <a:schemeClr val="accent1"/>
          </a:effectRef>
          <a:fontRef idx="minor">
            <a:schemeClr val="tx1"/>
          </a:fontRef>
        </p:style>
      </p:cxnSp>
      <mc:AlternateContent xmlns:mc="http://schemas.openxmlformats.org/markup-compatibility/2006" xmlns:a14="http://schemas.microsoft.com/office/drawing/2010/main">
        <mc:Choice Requires="a14">
          <p:sp>
            <p:nvSpPr>
              <p:cNvPr id="29" name="文本框 60">
                <a:extLst>
                  <a:ext uri="{FF2B5EF4-FFF2-40B4-BE49-F238E27FC236}">
                    <a16:creationId xmlns:a16="http://schemas.microsoft.com/office/drawing/2014/main" id="{315647BB-2689-45AB-9A5B-B76999A48E4B}"/>
                  </a:ext>
                </a:extLst>
              </p:cNvPr>
              <p:cNvSpPr txBox="1"/>
              <p:nvPr/>
            </p:nvSpPr>
            <p:spPr>
              <a:xfrm>
                <a:off x="2089228" y="3042966"/>
                <a:ext cx="390107" cy="36080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altLang="zh-CN" sz="2400" b="0" i="1" smtClean="0">
                          <a:solidFill>
                            <a:schemeClr val="accent1"/>
                          </a:solidFill>
                          <a:latin typeface="Cambria Math" panose="02040503050406030204" pitchFamily="18" charset="0"/>
                        </a:rPr>
                        <m:t>2</m:t>
                      </m:r>
                      <m:r>
                        <a:rPr lang="en-US" altLang="zh-CN" sz="2400" b="0" i="1" smtClean="0">
                          <a:solidFill>
                            <a:schemeClr val="accent1"/>
                          </a:solidFill>
                          <a:latin typeface="Cambria Math" panose="02040503050406030204" pitchFamily="18" charset="0"/>
                        </a:rPr>
                        <m:t>𝑝</m:t>
                      </m:r>
                    </m:oMath>
                  </m:oMathPara>
                </a14:m>
                <a:endParaRPr lang="en-US" sz="2400" baseline="-25000" dirty="0">
                  <a:solidFill>
                    <a:schemeClr val="accent1"/>
                  </a:solidFill>
                  <a:latin typeface="Cambria Math" panose="02040503050406030204" pitchFamily="18" charset="0"/>
                  <a:ea typeface="Cambria Math" panose="02040503050406030204" pitchFamily="18" charset="0"/>
                  <a:cs typeface="Times New Roman" panose="02020603050405020304" pitchFamily="18" charset="0"/>
                </a:endParaRPr>
              </a:p>
            </p:txBody>
          </p:sp>
        </mc:Choice>
        <mc:Fallback xmlns="">
          <p:sp>
            <p:nvSpPr>
              <p:cNvPr id="29" name="文本框 60">
                <a:extLst>
                  <a:ext uri="{FF2B5EF4-FFF2-40B4-BE49-F238E27FC236}">
                    <a16:creationId xmlns:a16="http://schemas.microsoft.com/office/drawing/2014/main" id="{315647BB-2689-45AB-9A5B-B76999A48E4B}"/>
                  </a:ext>
                </a:extLst>
              </p:cNvPr>
              <p:cNvSpPr txBox="1">
                <a:spLocks noRot="1" noChangeAspect="1" noMove="1" noResize="1" noEditPoints="1" noAdjustHandles="1" noChangeArrowheads="1" noChangeShapeType="1" noTextEdit="1"/>
              </p:cNvSpPr>
              <p:nvPr/>
            </p:nvSpPr>
            <p:spPr>
              <a:xfrm>
                <a:off x="2089228" y="3042966"/>
                <a:ext cx="390107" cy="360804"/>
              </a:xfrm>
              <a:prstGeom prst="rect">
                <a:avLst/>
              </a:prstGeom>
              <a:blipFill>
                <a:blip r:embed="rId9"/>
                <a:stretch>
                  <a:fillRect l="-29688" r="-29688" b="-3898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4D372342-56E2-468A-99B8-C4A67DB736C8}"/>
                  </a:ext>
                </a:extLst>
              </p:cNvPr>
              <p:cNvSpPr txBox="1"/>
              <p:nvPr/>
            </p:nvSpPr>
            <p:spPr>
              <a:xfrm>
                <a:off x="4358346" y="3542818"/>
                <a:ext cx="937553" cy="66851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altLang="zh-CN" sz="2000" b="0" i="1" smtClean="0">
                          <a:latin typeface="Cambria Math" panose="02040503050406030204" pitchFamily="18" charset="0"/>
                        </a:rPr>
                        <m:t>𝑡</m:t>
                      </m:r>
                      <m:r>
                        <a:rPr lang="en-US" altLang="zh-CN" sz="2000" b="0" i="1" smtClean="0">
                          <a:latin typeface="Cambria Math" panose="02040503050406030204" pitchFamily="18" charset="0"/>
                        </a:rPr>
                        <m:t>=</m:t>
                      </m:r>
                      <m:f>
                        <m:fPr>
                          <m:ctrlPr>
                            <a:rPr lang="en-US" altLang="zh-CN" sz="2000" b="0" i="1" smtClean="0">
                              <a:latin typeface="Cambria Math" panose="02040503050406030204" pitchFamily="18" charset="0"/>
                            </a:rPr>
                          </m:ctrlPr>
                        </m:fPr>
                        <m:num>
                          <m:r>
                            <a:rPr lang="en-US" altLang="zh-CN" sz="2000" b="0" i="1" smtClean="0">
                              <a:latin typeface="Cambria Math" panose="02040503050406030204" pitchFamily="18" charset="0"/>
                            </a:rPr>
                            <m:t>1</m:t>
                          </m:r>
                        </m:num>
                        <m:den>
                          <m:r>
                            <a:rPr lang="en-US" altLang="zh-CN" sz="2000" b="0" i="1" smtClean="0">
                              <a:latin typeface="Cambria Math" panose="02040503050406030204" pitchFamily="18" charset="0"/>
                            </a:rPr>
                            <m:t>2</m:t>
                          </m:r>
                        </m:den>
                      </m:f>
                    </m:oMath>
                  </m:oMathPara>
                </a14:m>
                <a:endParaRPr lang="zh-CN" altLang="en-US" sz="2000" dirty="0"/>
              </a:p>
            </p:txBody>
          </p:sp>
        </mc:Choice>
        <mc:Fallback xmlns="">
          <p:sp>
            <p:nvSpPr>
              <p:cNvPr id="30" name="TextBox 29">
                <a:extLst>
                  <a:ext uri="{FF2B5EF4-FFF2-40B4-BE49-F238E27FC236}">
                    <a16:creationId xmlns:a16="http://schemas.microsoft.com/office/drawing/2014/main" id="{4D372342-56E2-468A-99B8-C4A67DB736C8}"/>
                  </a:ext>
                </a:extLst>
              </p:cNvPr>
              <p:cNvSpPr txBox="1">
                <a:spLocks noRot="1" noChangeAspect="1" noMove="1" noResize="1" noEditPoints="1" noAdjustHandles="1" noChangeArrowheads="1" noChangeShapeType="1" noTextEdit="1"/>
              </p:cNvSpPr>
              <p:nvPr/>
            </p:nvSpPr>
            <p:spPr>
              <a:xfrm>
                <a:off x="4358346" y="3542818"/>
                <a:ext cx="937553" cy="668516"/>
              </a:xfrm>
              <a:prstGeom prst="rect">
                <a:avLst/>
              </a:prstGeom>
              <a:blipFill>
                <a:blip r:embed="rId10"/>
                <a:stretch>
                  <a:fillRect/>
                </a:stretch>
              </a:blipFill>
            </p:spPr>
            <p:txBody>
              <a:bodyPr/>
              <a:lstStyle/>
              <a:p>
                <a:r>
                  <a:rPr lang="en-US">
                    <a:noFill/>
                  </a:rPr>
                  <a:t> </a:t>
                </a:r>
              </a:p>
            </p:txBody>
          </p:sp>
        </mc:Fallback>
      </mc:AlternateContent>
      <p:sp>
        <p:nvSpPr>
          <p:cNvPr id="32" name="TextBox 31">
            <a:extLst>
              <a:ext uri="{FF2B5EF4-FFF2-40B4-BE49-F238E27FC236}">
                <a16:creationId xmlns:a16="http://schemas.microsoft.com/office/drawing/2014/main" id="{0AA895D5-E065-45D7-91A8-884EFE231B81}"/>
              </a:ext>
            </a:extLst>
          </p:cNvPr>
          <p:cNvSpPr txBox="1"/>
          <p:nvPr/>
        </p:nvSpPr>
        <p:spPr>
          <a:xfrm>
            <a:off x="108145" y="1161977"/>
            <a:ext cx="5073453" cy="1013291"/>
          </a:xfrm>
          <a:prstGeom prst="rect">
            <a:avLst/>
          </a:prstGeom>
          <a:noFill/>
        </p:spPr>
        <p:txBody>
          <a:bodyPr wrap="square">
            <a:spAutoFit/>
          </a:bodyPr>
          <a:lstStyle/>
          <a:p>
            <a:pPr>
              <a:lnSpc>
                <a:spcPct val="114000"/>
              </a:lnSpc>
            </a:pPr>
            <a:r>
              <a:rPr lang="en-US" altLang="zh-CN" dirty="0">
                <a:latin typeface="Cambria" panose="02040503050406030204" pitchFamily="18" charset="0"/>
                <a:ea typeface="Cambria" panose="02040503050406030204" pitchFamily="18" charset="0"/>
              </a:rPr>
              <a:t>Fragmentation of Fermi transition strength </a:t>
            </a:r>
            <a:r>
              <a:rPr lang="en-US" altLang="zh-CN" i="1" dirty="0">
                <a:latin typeface="Cambria" panose="02040503050406030204" pitchFamily="18" charset="0"/>
                <a:ea typeface="Cambria" panose="02040503050406030204" pitchFamily="18" charset="0"/>
              </a:rPr>
              <a:t>B</a:t>
            </a:r>
            <a:r>
              <a:rPr lang="en-US" altLang="zh-CN" dirty="0">
                <a:latin typeface="Cambria" panose="02040503050406030204" pitchFamily="18" charset="0"/>
                <a:ea typeface="Cambria" panose="02040503050406030204" pitchFamily="18" charset="0"/>
              </a:rPr>
              <a:t>(F)</a:t>
            </a:r>
          </a:p>
          <a:p>
            <a:pPr>
              <a:lnSpc>
                <a:spcPct val="114000"/>
              </a:lnSpc>
            </a:pPr>
            <a:r>
              <a:rPr lang="en-US" altLang="zh-CN" dirty="0">
                <a:latin typeface="Cambria" panose="02040503050406030204" pitchFamily="18" charset="0"/>
                <a:ea typeface="Cambria" panose="02040503050406030204" pitchFamily="18" charset="0"/>
              </a:rPr>
              <a:t>Isospin mixing matrix element </a:t>
            </a:r>
            <a:r>
              <a:rPr lang="en-US" altLang="zh-CN" i="1" dirty="0">
                <a:latin typeface="Cambria" panose="02040503050406030204" pitchFamily="18" charset="0"/>
                <a:ea typeface="Cambria" panose="02040503050406030204" pitchFamily="18" charset="0"/>
              </a:rPr>
              <a:t>ν</a:t>
            </a:r>
          </a:p>
          <a:p>
            <a:pPr>
              <a:lnSpc>
                <a:spcPct val="114000"/>
              </a:lnSpc>
            </a:pPr>
            <a:r>
              <a:rPr lang="en-US" altLang="zh-CN" dirty="0">
                <a:latin typeface="Cambria" panose="02040503050406030204" pitchFamily="18" charset="0"/>
                <a:ea typeface="Cambria" panose="02040503050406030204" pitchFamily="18" charset="0"/>
              </a:rPr>
              <a:t>Isospin impurity </a:t>
            </a:r>
            <a:r>
              <a:rPr lang="en-US" altLang="zh-CN" i="1" dirty="0">
                <a:latin typeface="Cambria" panose="02040503050406030204" pitchFamily="18" charset="0"/>
                <a:ea typeface="Cambria" panose="02040503050406030204" pitchFamily="18" charset="0"/>
              </a:rPr>
              <a:t>α</a:t>
            </a:r>
            <a:r>
              <a:rPr lang="en-US" altLang="zh-CN" baseline="30000" dirty="0">
                <a:latin typeface="Cambria" panose="02040503050406030204" pitchFamily="18" charset="0"/>
                <a:ea typeface="Cambria" panose="02040503050406030204" pitchFamily="18" charset="0"/>
              </a:rPr>
              <a:t>2</a:t>
            </a:r>
            <a:endParaRPr lang="zh-CN" altLang="en-US" baseline="30000" dirty="0">
              <a:latin typeface="Cambria" panose="02040503050406030204" pitchFamily="18" charset="0"/>
            </a:endParaRPr>
          </a:p>
        </p:txBody>
      </p:sp>
    </p:spTree>
    <p:extLst>
      <p:ext uri="{BB962C8B-B14F-4D97-AF65-F5344CB8AC3E}">
        <p14:creationId xmlns:p14="http://schemas.microsoft.com/office/powerpoint/2010/main" val="24186028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FA419CBE-4C2A-4DF6-BEF7-67DA6507A926}"/>
              </a:ext>
            </a:extLst>
          </p:cNvPr>
          <p:cNvPicPr>
            <a:picLocks noGrp="1" noChangeAspect="1"/>
          </p:cNvPicPr>
          <p:nvPr>
            <p:ph idx="1"/>
          </p:nvPr>
        </p:nvPicPr>
        <p:blipFill>
          <a:blip r:embed="rId2"/>
          <a:stretch>
            <a:fillRect/>
          </a:stretch>
        </p:blipFill>
        <p:spPr>
          <a:xfrm>
            <a:off x="2707664" y="1066800"/>
            <a:ext cx="6360136" cy="4937125"/>
          </a:xfrm>
        </p:spPr>
      </p:pic>
      <p:sp>
        <p:nvSpPr>
          <p:cNvPr id="3" name="Title 2">
            <a:extLst>
              <a:ext uri="{FF2B5EF4-FFF2-40B4-BE49-F238E27FC236}">
                <a16:creationId xmlns:a16="http://schemas.microsoft.com/office/drawing/2014/main" id="{96315C91-AD29-4E68-B72F-C882F21782C3}"/>
              </a:ext>
            </a:extLst>
          </p:cNvPr>
          <p:cNvSpPr>
            <a:spLocks noGrp="1"/>
          </p:cNvSpPr>
          <p:nvPr>
            <p:ph type="title"/>
          </p:nvPr>
        </p:nvSpPr>
        <p:spPr>
          <a:xfrm>
            <a:off x="76200" y="316396"/>
            <a:ext cx="8991600" cy="424506"/>
          </a:xfrm>
        </p:spPr>
        <p:txBody>
          <a:bodyPr/>
          <a:lstStyle/>
          <a:p>
            <a:r>
              <a:rPr lang="en-US" dirty="0"/>
              <a:t>Isospin Mixing</a:t>
            </a:r>
          </a:p>
        </p:txBody>
      </p:sp>
      <p:sp>
        <p:nvSpPr>
          <p:cNvPr id="4" name="Footer Placeholder 3">
            <a:extLst>
              <a:ext uri="{FF2B5EF4-FFF2-40B4-BE49-F238E27FC236}">
                <a16:creationId xmlns:a16="http://schemas.microsoft.com/office/drawing/2014/main" id="{BF7063D7-42FA-42AE-A1D5-A88E04303AEB}"/>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272BF64A-D7CE-4039-B46C-E11F8DFAD23F}"/>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37</a:t>
            </a:fld>
            <a:r>
              <a:rPr lang="en-US" dirty="0"/>
              <a:t> / 80</a:t>
            </a:r>
          </a:p>
        </p:txBody>
      </p:sp>
      <p:sp>
        <p:nvSpPr>
          <p:cNvPr id="15" name="TextBox 14">
            <a:extLst>
              <a:ext uri="{FF2B5EF4-FFF2-40B4-BE49-F238E27FC236}">
                <a16:creationId xmlns:a16="http://schemas.microsoft.com/office/drawing/2014/main" id="{E5F102DF-8C48-495E-8520-271E7EC88707}"/>
              </a:ext>
            </a:extLst>
          </p:cNvPr>
          <p:cNvSpPr txBox="1"/>
          <p:nvPr/>
        </p:nvSpPr>
        <p:spPr>
          <a:xfrm>
            <a:off x="74140" y="5608714"/>
            <a:ext cx="4246419" cy="364972"/>
          </a:xfrm>
          <a:prstGeom prst="rect">
            <a:avLst/>
          </a:prstGeom>
          <a:noFill/>
        </p:spPr>
        <p:txBody>
          <a:bodyPr wrap="none">
            <a:spAutoFit/>
          </a:bodyPr>
          <a:lstStyle/>
          <a:p>
            <a:pPr>
              <a:lnSpc>
                <a:spcPct val="114000"/>
              </a:lnSpc>
            </a:pPr>
            <a:r>
              <a:rPr lang="en-US" altLang="zh-CN" sz="1700"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J. J. Liu </a:t>
            </a:r>
            <a:r>
              <a:rPr lang="en-US" altLang="zh-CN" sz="1700" i="1"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et al</a:t>
            </a:r>
            <a:r>
              <a:rPr lang="en-US" altLang="zh-CN" sz="1700"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 Phys. Rev. Lett. 129, 242502 (2022).</a:t>
            </a:r>
          </a:p>
        </p:txBody>
      </p:sp>
      <p:pic>
        <p:nvPicPr>
          <p:cNvPr id="9" name="Picture 8">
            <a:extLst>
              <a:ext uri="{FF2B5EF4-FFF2-40B4-BE49-F238E27FC236}">
                <a16:creationId xmlns:a16="http://schemas.microsoft.com/office/drawing/2014/main" id="{1CB83ACF-ACBD-47F0-9965-305737C7956E}"/>
              </a:ext>
            </a:extLst>
          </p:cNvPr>
          <p:cNvPicPr>
            <a:picLocks noChangeAspect="1"/>
          </p:cNvPicPr>
          <p:nvPr/>
        </p:nvPicPr>
        <p:blipFill rotWithShape="1">
          <a:blip r:embed="rId3"/>
          <a:srcRect t="15417"/>
          <a:stretch/>
        </p:blipFill>
        <p:spPr>
          <a:xfrm>
            <a:off x="107092" y="1085335"/>
            <a:ext cx="2788508" cy="2222952"/>
          </a:xfrm>
          <a:prstGeom prst="rect">
            <a:avLst/>
          </a:prstGeom>
        </p:spPr>
      </p:pic>
    </p:spTree>
    <p:extLst>
      <p:ext uri="{BB962C8B-B14F-4D97-AF65-F5344CB8AC3E}">
        <p14:creationId xmlns:p14="http://schemas.microsoft.com/office/powerpoint/2010/main" val="370768750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48FA857-8F07-4063-AC2D-A3542BA47AA9}"/>
              </a:ext>
            </a:extLst>
          </p:cNvPr>
          <p:cNvSpPr>
            <a:spLocks noGrp="1"/>
          </p:cNvSpPr>
          <p:nvPr>
            <p:ph type="title"/>
          </p:nvPr>
        </p:nvSpPr>
        <p:spPr>
          <a:xfrm>
            <a:off x="76200" y="316396"/>
            <a:ext cx="8991600" cy="424506"/>
          </a:xfrm>
        </p:spPr>
        <p:txBody>
          <a:bodyPr/>
          <a:lstStyle/>
          <a:p>
            <a:r>
              <a:rPr lang="en-US" altLang="zh-CN" dirty="0"/>
              <a:t>Fragmentation of the Fermi Strength</a:t>
            </a:r>
            <a:endParaRPr lang="en-US" dirty="0"/>
          </a:p>
        </p:txBody>
      </p:sp>
      <p:sp>
        <p:nvSpPr>
          <p:cNvPr id="4" name="Footer Placeholder 3">
            <a:extLst>
              <a:ext uri="{FF2B5EF4-FFF2-40B4-BE49-F238E27FC236}">
                <a16:creationId xmlns:a16="http://schemas.microsoft.com/office/drawing/2014/main" id="{732615F6-E38A-44E2-9860-B3357A24652A}"/>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6770455D-B6F7-493C-91C3-212436A09641}"/>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38</a:t>
            </a:fld>
            <a:r>
              <a:rPr lang="en-US" dirty="0"/>
              <a:t> / 80</a:t>
            </a:r>
          </a:p>
        </p:txBody>
      </p:sp>
      <p:pic>
        <p:nvPicPr>
          <p:cNvPr id="6" name="Picture 5">
            <a:extLst>
              <a:ext uri="{FF2B5EF4-FFF2-40B4-BE49-F238E27FC236}">
                <a16:creationId xmlns:a16="http://schemas.microsoft.com/office/drawing/2014/main" id="{0814C6B8-6718-47A7-BAFA-CA78EA76573A}"/>
              </a:ext>
            </a:extLst>
          </p:cNvPr>
          <p:cNvPicPr>
            <a:picLocks noChangeAspect="1"/>
          </p:cNvPicPr>
          <p:nvPr/>
        </p:nvPicPr>
        <p:blipFill rotWithShape="1">
          <a:blip r:embed="rId3"/>
          <a:srcRect t="15417"/>
          <a:stretch/>
        </p:blipFill>
        <p:spPr>
          <a:xfrm>
            <a:off x="5460399" y="3429000"/>
            <a:ext cx="2560320" cy="2041046"/>
          </a:xfrm>
          <a:prstGeom prst="rect">
            <a:avLst/>
          </a:prstGeom>
        </p:spPr>
      </p:pic>
      <p:pic>
        <p:nvPicPr>
          <p:cNvPr id="7" name="Picture 6">
            <a:extLst>
              <a:ext uri="{FF2B5EF4-FFF2-40B4-BE49-F238E27FC236}">
                <a16:creationId xmlns:a16="http://schemas.microsoft.com/office/drawing/2014/main" id="{8F7D50A8-BBF3-414E-BA46-1AC599C2591E}"/>
              </a:ext>
            </a:extLst>
          </p:cNvPr>
          <p:cNvPicPr>
            <a:picLocks noChangeAspect="1"/>
          </p:cNvPicPr>
          <p:nvPr/>
        </p:nvPicPr>
        <p:blipFill rotWithShape="1">
          <a:blip r:embed="rId4"/>
          <a:srcRect t="15417"/>
          <a:stretch/>
        </p:blipFill>
        <p:spPr>
          <a:xfrm>
            <a:off x="1123281" y="1006954"/>
            <a:ext cx="2560320" cy="2041046"/>
          </a:xfrm>
          <a:prstGeom prst="rect">
            <a:avLst/>
          </a:prstGeom>
        </p:spPr>
      </p:pic>
      <p:pic>
        <p:nvPicPr>
          <p:cNvPr id="8" name="Picture 7">
            <a:extLst>
              <a:ext uri="{FF2B5EF4-FFF2-40B4-BE49-F238E27FC236}">
                <a16:creationId xmlns:a16="http://schemas.microsoft.com/office/drawing/2014/main" id="{9EA30B5D-EE6E-4958-9ACC-711D37EE17EE}"/>
              </a:ext>
            </a:extLst>
          </p:cNvPr>
          <p:cNvPicPr>
            <a:picLocks noChangeAspect="1"/>
          </p:cNvPicPr>
          <p:nvPr/>
        </p:nvPicPr>
        <p:blipFill rotWithShape="1">
          <a:blip r:embed="rId5"/>
          <a:srcRect t="15417"/>
          <a:stretch/>
        </p:blipFill>
        <p:spPr>
          <a:xfrm>
            <a:off x="1123281" y="3429000"/>
            <a:ext cx="2560320" cy="2041046"/>
          </a:xfrm>
          <a:prstGeom prst="rect">
            <a:avLst/>
          </a:prstGeom>
        </p:spPr>
      </p:pic>
      <p:pic>
        <p:nvPicPr>
          <p:cNvPr id="9" name="Picture 8">
            <a:extLst>
              <a:ext uri="{FF2B5EF4-FFF2-40B4-BE49-F238E27FC236}">
                <a16:creationId xmlns:a16="http://schemas.microsoft.com/office/drawing/2014/main" id="{4C2A1E1E-CAAD-4105-83BC-EB20A9663D18}"/>
              </a:ext>
            </a:extLst>
          </p:cNvPr>
          <p:cNvPicPr>
            <a:picLocks noChangeAspect="1"/>
          </p:cNvPicPr>
          <p:nvPr/>
        </p:nvPicPr>
        <p:blipFill rotWithShape="1">
          <a:blip r:embed="rId6"/>
          <a:srcRect t="15417"/>
          <a:stretch/>
        </p:blipFill>
        <p:spPr>
          <a:xfrm>
            <a:off x="5459330" y="1006954"/>
            <a:ext cx="2560320" cy="2041046"/>
          </a:xfrm>
          <a:prstGeom prst="rect">
            <a:avLst/>
          </a:prstGeom>
        </p:spPr>
      </p:pic>
      <p:sp>
        <p:nvSpPr>
          <p:cNvPr id="10" name="TextBox 9">
            <a:extLst>
              <a:ext uri="{FF2B5EF4-FFF2-40B4-BE49-F238E27FC236}">
                <a16:creationId xmlns:a16="http://schemas.microsoft.com/office/drawing/2014/main" id="{B7AF522F-074E-42F2-AEC1-665CC2FCA715}"/>
              </a:ext>
            </a:extLst>
          </p:cNvPr>
          <p:cNvSpPr txBox="1"/>
          <p:nvPr/>
        </p:nvSpPr>
        <p:spPr>
          <a:xfrm>
            <a:off x="62717" y="5486400"/>
            <a:ext cx="4474110" cy="348878"/>
          </a:xfrm>
          <a:prstGeom prst="rect">
            <a:avLst/>
          </a:prstGeom>
          <a:noFill/>
        </p:spPr>
        <p:txBody>
          <a:bodyPr wrap="none">
            <a:spAutoFit/>
          </a:bodyPr>
          <a:lstStyle/>
          <a:p>
            <a:pPr>
              <a:lnSpc>
                <a:spcPct val="114000"/>
              </a:lnSpc>
            </a:pPr>
            <a:r>
              <a:rPr lang="nb-NO" altLang="zh-CN" sz="1600" dirty="0">
                <a:latin typeface="Arial Narrow" panose="020B0606020202030204" pitchFamily="34" charset="0"/>
                <a:ea typeface="Cambria" panose="02040503050406030204" pitchFamily="18" charset="0"/>
                <a:cs typeface="Times New Roman" panose="02020603050405020304" pitchFamily="18" charset="0"/>
              </a:rPr>
              <a:t>S. E. A. Orrigo </a:t>
            </a:r>
            <a:r>
              <a:rPr lang="nb-NO" altLang="zh-CN" sz="1600" i="1" dirty="0">
                <a:latin typeface="Arial Narrow" panose="020B0606020202030204" pitchFamily="34" charset="0"/>
                <a:ea typeface="Cambria" panose="02040503050406030204" pitchFamily="18" charset="0"/>
                <a:cs typeface="Times New Roman" panose="02020603050405020304" pitchFamily="18" charset="0"/>
              </a:rPr>
              <a:t>et al</a:t>
            </a:r>
            <a:r>
              <a:rPr lang="nb-NO" altLang="zh-CN" sz="1600" dirty="0">
                <a:latin typeface="Arial Narrow" panose="020B0606020202030204" pitchFamily="34" charset="0"/>
                <a:ea typeface="Cambria" panose="02040503050406030204" pitchFamily="18" charset="0"/>
                <a:cs typeface="Times New Roman" panose="02020603050405020304" pitchFamily="18" charset="0"/>
              </a:rPr>
              <a:t>., Phys, Rev, Lett. 112, 222501 (2014).</a:t>
            </a:r>
          </a:p>
        </p:txBody>
      </p:sp>
      <p:sp>
        <p:nvSpPr>
          <p:cNvPr id="12" name="TextBox 11">
            <a:extLst>
              <a:ext uri="{FF2B5EF4-FFF2-40B4-BE49-F238E27FC236}">
                <a16:creationId xmlns:a16="http://schemas.microsoft.com/office/drawing/2014/main" id="{EC6EDB1D-BE98-41D6-B512-339290BEB0CD}"/>
              </a:ext>
            </a:extLst>
          </p:cNvPr>
          <p:cNvSpPr txBox="1"/>
          <p:nvPr/>
        </p:nvSpPr>
        <p:spPr>
          <a:xfrm>
            <a:off x="115420" y="3048000"/>
            <a:ext cx="4411208" cy="349391"/>
          </a:xfrm>
          <a:prstGeom prst="rect">
            <a:avLst/>
          </a:prstGeom>
          <a:noFill/>
        </p:spPr>
        <p:txBody>
          <a:bodyPr wrap="none">
            <a:spAutoFit/>
          </a:bodyPr>
          <a:lstStyle/>
          <a:p>
            <a:pPr>
              <a:lnSpc>
                <a:spcPct val="114000"/>
              </a:lnSpc>
            </a:pPr>
            <a:r>
              <a:rPr lang="nb-NO" altLang="zh-CN" sz="1600" dirty="0">
                <a:latin typeface="Arial Narrow" panose="020B0606020202030204" pitchFamily="34" charset="0"/>
                <a:ea typeface="Cambria" panose="02040503050406030204" pitchFamily="18" charset="0"/>
                <a:cs typeface="Times New Roman" panose="02020603050405020304" pitchFamily="18" charset="0"/>
              </a:rPr>
              <a:t>M. B. Bennett </a:t>
            </a:r>
            <a:r>
              <a:rPr lang="nb-NO" altLang="zh-CN" sz="1600" i="1" dirty="0">
                <a:latin typeface="Arial Narrow" panose="020B0606020202030204" pitchFamily="34" charset="0"/>
                <a:ea typeface="Cambria" panose="02040503050406030204" pitchFamily="18" charset="0"/>
                <a:cs typeface="Times New Roman" panose="02020603050405020304" pitchFamily="18" charset="0"/>
              </a:rPr>
              <a:t>et al</a:t>
            </a:r>
            <a:r>
              <a:rPr lang="nb-NO" altLang="zh-CN" sz="1600" dirty="0">
                <a:latin typeface="Arial Narrow" panose="020B0606020202030204" pitchFamily="34" charset="0"/>
                <a:ea typeface="Cambria" panose="02040503050406030204" pitchFamily="18" charset="0"/>
                <a:cs typeface="Times New Roman" panose="02020603050405020304" pitchFamily="18" charset="0"/>
              </a:rPr>
              <a:t>., Phys. Rev. Lett. 116, 102502 (2016).</a:t>
            </a:r>
            <a:endParaRPr lang="en-US" altLang="zh-CN" sz="1600" dirty="0">
              <a:latin typeface="Arial Narrow" panose="020B0606020202030204" pitchFamily="34" charset="0"/>
              <a:ea typeface="Cambria" panose="02040503050406030204" pitchFamily="18" charset="0"/>
              <a:cs typeface="Times New Roman" panose="02020603050405020304" pitchFamily="18" charset="0"/>
            </a:endParaRPr>
          </a:p>
        </p:txBody>
      </p:sp>
      <p:sp>
        <p:nvSpPr>
          <p:cNvPr id="13" name="TextBox 12">
            <a:extLst>
              <a:ext uri="{FF2B5EF4-FFF2-40B4-BE49-F238E27FC236}">
                <a16:creationId xmlns:a16="http://schemas.microsoft.com/office/drawing/2014/main" id="{87175CE1-CB9E-4089-8E2D-25E701581974}"/>
              </a:ext>
            </a:extLst>
          </p:cNvPr>
          <p:cNvSpPr txBox="1"/>
          <p:nvPr/>
        </p:nvSpPr>
        <p:spPr>
          <a:xfrm>
            <a:off x="4787795" y="3048000"/>
            <a:ext cx="4127605" cy="348878"/>
          </a:xfrm>
          <a:prstGeom prst="rect">
            <a:avLst/>
          </a:prstGeom>
          <a:noFill/>
        </p:spPr>
        <p:txBody>
          <a:bodyPr wrap="none">
            <a:spAutoFit/>
          </a:bodyPr>
          <a:lstStyle/>
          <a:p>
            <a:pPr>
              <a:lnSpc>
                <a:spcPct val="114000"/>
              </a:lnSpc>
            </a:pPr>
            <a:r>
              <a:rPr lang="nb-NO" altLang="zh-CN" sz="1600" dirty="0">
                <a:latin typeface="Arial Narrow" panose="020B0606020202030204" pitchFamily="34" charset="0"/>
                <a:ea typeface="Cambria" panose="02040503050406030204" pitchFamily="18" charset="0"/>
                <a:cs typeface="Times New Roman" panose="02020603050405020304" pitchFamily="18" charset="0"/>
              </a:rPr>
              <a:t>V. Tripathi </a:t>
            </a:r>
            <a:r>
              <a:rPr lang="nb-NO" altLang="zh-CN" sz="1600" i="1" dirty="0">
                <a:latin typeface="Arial Narrow" panose="020B0606020202030204" pitchFamily="34" charset="0"/>
                <a:ea typeface="Cambria" panose="02040503050406030204" pitchFamily="18" charset="0"/>
                <a:cs typeface="Times New Roman" panose="02020603050405020304" pitchFamily="18" charset="0"/>
              </a:rPr>
              <a:t>et al</a:t>
            </a:r>
            <a:r>
              <a:rPr lang="nb-NO" altLang="zh-CN" sz="1600" dirty="0">
                <a:latin typeface="Arial Narrow" panose="020B0606020202030204" pitchFamily="34" charset="0"/>
                <a:ea typeface="Cambria" panose="02040503050406030204" pitchFamily="18" charset="0"/>
                <a:cs typeface="Times New Roman" panose="02020603050405020304" pitchFamily="18" charset="0"/>
              </a:rPr>
              <a:t>., Phys. Rev. Lett. 111, 262501 (2013).</a:t>
            </a:r>
          </a:p>
        </p:txBody>
      </p:sp>
      <p:sp>
        <p:nvSpPr>
          <p:cNvPr id="15" name="TextBox 14">
            <a:extLst>
              <a:ext uri="{FF2B5EF4-FFF2-40B4-BE49-F238E27FC236}">
                <a16:creationId xmlns:a16="http://schemas.microsoft.com/office/drawing/2014/main" id="{D1B66C4F-EF04-4786-9588-6D1D355A65B5}"/>
              </a:ext>
            </a:extLst>
          </p:cNvPr>
          <p:cNvSpPr txBox="1"/>
          <p:nvPr/>
        </p:nvSpPr>
        <p:spPr>
          <a:xfrm>
            <a:off x="4800600" y="5466661"/>
            <a:ext cx="4360489" cy="629339"/>
          </a:xfrm>
          <a:prstGeom prst="rect">
            <a:avLst/>
          </a:prstGeom>
          <a:noFill/>
        </p:spPr>
        <p:txBody>
          <a:bodyPr wrap="none">
            <a:spAutoFit/>
          </a:bodyPr>
          <a:lstStyle/>
          <a:p>
            <a:pPr>
              <a:lnSpc>
                <a:spcPct val="114000"/>
              </a:lnSpc>
            </a:pPr>
            <a:r>
              <a:rPr lang="en-US" altLang="zh-CN" sz="1600"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J. J. Liu </a:t>
            </a:r>
            <a:r>
              <a:rPr lang="en-US" altLang="zh-CN" sz="1600" i="1"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et al</a:t>
            </a:r>
            <a:r>
              <a:rPr lang="en-US" altLang="zh-CN" sz="1600"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 Phys. Rev. Lett. 129, 242502 (2022).</a:t>
            </a:r>
          </a:p>
          <a:p>
            <a:pPr algn="just">
              <a:lnSpc>
                <a:spcPct val="114000"/>
              </a:lnSpc>
            </a:pPr>
            <a:r>
              <a:rPr lang="en-US" altLang="zh-CN" sz="1600"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H. Fynbo, E. Jensen, L. J. Sun, FRIB E25036 (pending).</a:t>
            </a:r>
          </a:p>
        </p:txBody>
      </p:sp>
      <p:sp>
        <p:nvSpPr>
          <p:cNvPr id="2" name="TextBox 1">
            <a:extLst>
              <a:ext uri="{FF2B5EF4-FFF2-40B4-BE49-F238E27FC236}">
                <a16:creationId xmlns:a16="http://schemas.microsoft.com/office/drawing/2014/main" id="{A19B2FC9-2845-45CF-ADB6-2449E7549198}"/>
              </a:ext>
            </a:extLst>
          </p:cNvPr>
          <p:cNvSpPr txBox="1"/>
          <p:nvPr/>
        </p:nvSpPr>
        <p:spPr>
          <a:xfrm>
            <a:off x="4572002" y="6605662"/>
            <a:ext cx="1095172" cy="230832"/>
          </a:xfrm>
          <a:prstGeom prst="rect">
            <a:avLst/>
          </a:prstGeom>
          <a:noFill/>
        </p:spPr>
        <p:txBody>
          <a:bodyPr wrap="none" rtlCol="0">
            <a:spAutoFit/>
          </a:bodyPr>
          <a:lstStyle/>
          <a:p>
            <a:r>
              <a:rPr lang="en-US" sz="900" dirty="0"/>
              <a:t>green; wish prove</a:t>
            </a:r>
          </a:p>
        </p:txBody>
      </p:sp>
    </p:spTree>
    <p:extLst>
      <p:ext uri="{BB962C8B-B14F-4D97-AF65-F5344CB8AC3E}">
        <p14:creationId xmlns:p14="http://schemas.microsoft.com/office/powerpoint/2010/main" val="1188970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A1D761DB-0CD1-4321-BDD3-B55C608DCB29}"/>
              </a:ext>
            </a:extLst>
          </p:cNvPr>
          <p:cNvPicPr>
            <a:picLocks noGrp="1" noChangeAspect="1"/>
          </p:cNvPicPr>
          <p:nvPr>
            <p:ph idx="1"/>
          </p:nvPr>
        </p:nvPicPr>
        <p:blipFill rotWithShape="1">
          <a:blip r:embed="rId2"/>
          <a:srcRect l="10232" t="23172" r="56946" b="23754"/>
          <a:stretch/>
        </p:blipFill>
        <p:spPr>
          <a:xfrm>
            <a:off x="4095797" y="1238250"/>
            <a:ext cx="4958634" cy="4705349"/>
          </a:xfrm>
        </p:spPr>
      </p:pic>
      <p:sp>
        <p:nvSpPr>
          <p:cNvPr id="3" name="Title 2">
            <a:extLst>
              <a:ext uri="{FF2B5EF4-FFF2-40B4-BE49-F238E27FC236}">
                <a16:creationId xmlns:a16="http://schemas.microsoft.com/office/drawing/2014/main" id="{5C8ECEF4-7767-4113-A649-02A822DE19BB}"/>
              </a:ext>
            </a:extLst>
          </p:cNvPr>
          <p:cNvSpPr>
            <a:spLocks noGrp="1"/>
          </p:cNvSpPr>
          <p:nvPr>
            <p:ph type="title"/>
          </p:nvPr>
        </p:nvSpPr>
        <p:spPr>
          <a:xfrm>
            <a:off x="76200" y="316396"/>
            <a:ext cx="8991600" cy="424506"/>
          </a:xfrm>
        </p:spPr>
        <p:txBody>
          <a:bodyPr/>
          <a:lstStyle/>
          <a:p>
            <a:r>
              <a:rPr lang="en-US" dirty="0"/>
              <a:t>2</a:t>
            </a:r>
            <a:r>
              <a:rPr lang="en-US" altLang="zh-CN" i="1" dirty="0"/>
              <a:t>p</a:t>
            </a:r>
            <a:r>
              <a:rPr lang="en-US" dirty="0"/>
              <a:t> </a:t>
            </a:r>
            <a:r>
              <a:rPr lang="en-US" altLang="zh-CN" dirty="0"/>
              <a:t>Emission Mechanism</a:t>
            </a:r>
            <a:endParaRPr lang="en-US" dirty="0"/>
          </a:p>
        </p:txBody>
      </p:sp>
      <p:sp>
        <p:nvSpPr>
          <p:cNvPr id="4" name="Footer Placeholder 3">
            <a:extLst>
              <a:ext uri="{FF2B5EF4-FFF2-40B4-BE49-F238E27FC236}">
                <a16:creationId xmlns:a16="http://schemas.microsoft.com/office/drawing/2014/main" id="{C0FB633F-2D47-4005-B272-FE982030CA91}"/>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FDD17A4B-A9BE-4C3D-A725-16277F03F599}"/>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39</a:t>
            </a:fld>
            <a:r>
              <a:rPr lang="en-US" dirty="0"/>
              <a:t> / 80</a:t>
            </a:r>
          </a:p>
        </p:txBody>
      </p:sp>
      <p:pic>
        <p:nvPicPr>
          <p:cNvPr id="8" name="Content Placeholder 6">
            <a:extLst>
              <a:ext uri="{FF2B5EF4-FFF2-40B4-BE49-F238E27FC236}">
                <a16:creationId xmlns:a16="http://schemas.microsoft.com/office/drawing/2014/main" id="{309D391F-96D1-445D-B63C-EAF249C8594E}"/>
              </a:ext>
            </a:extLst>
          </p:cNvPr>
          <p:cNvPicPr>
            <a:picLocks noChangeAspect="1"/>
          </p:cNvPicPr>
          <p:nvPr/>
        </p:nvPicPr>
        <p:blipFill rotWithShape="1">
          <a:blip r:embed="rId3"/>
          <a:srcRect b="15953"/>
          <a:stretch/>
        </p:blipFill>
        <p:spPr bwMode="auto">
          <a:xfrm>
            <a:off x="89570" y="1066800"/>
            <a:ext cx="6006430" cy="1645290"/>
          </a:xfrm>
          <a:prstGeom prst="rect">
            <a:avLst/>
          </a:prstGeom>
          <a:noFill/>
          <a:ln w="9525">
            <a:noFill/>
            <a:miter lim="800000"/>
            <a:headEnd/>
            <a:tailEnd/>
          </a:ln>
        </p:spPr>
      </p:pic>
    </p:spTree>
    <p:extLst>
      <p:ext uri="{BB962C8B-B14F-4D97-AF65-F5344CB8AC3E}">
        <p14:creationId xmlns:p14="http://schemas.microsoft.com/office/powerpoint/2010/main" val="1341497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Content Placeholder 16">
            <a:extLst>
              <a:ext uri="{FF2B5EF4-FFF2-40B4-BE49-F238E27FC236}">
                <a16:creationId xmlns:a16="http://schemas.microsoft.com/office/drawing/2014/main" id="{2BE0F27D-9E25-454E-9D91-061CDE911BF5}"/>
              </a:ext>
            </a:extLst>
          </p:cNvPr>
          <p:cNvPicPr>
            <a:picLocks noGrp="1" noChangeAspect="1"/>
          </p:cNvPicPr>
          <p:nvPr>
            <p:ph idx="1"/>
          </p:nvPr>
        </p:nvPicPr>
        <p:blipFill>
          <a:blip r:embed="rId3"/>
          <a:stretch>
            <a:fillRect/>
          </a:stretch>
        </p:blipFill>
        <p:spPr>
          <a:xfrm>
            <a:off x="76200" y="1143000"/>
            <a:ext cx="8991600" cy="4551861"/>
          </a:xfrm>
        </p:spPr>
      </p:pic>
      <p:sp>
        <p:nvSpPr>
          <p:cNvPr id="3" name="Title 2">
            <a:extLst>
              <a:ext uri="{FF2B5EF4-FFF2-40B4-BE49-F238E27FC236}">
                <a16:creationId xmlns:a16="http://schemas.microsoft.com/office/drawing/2014/main" id="{E92A3EF9-02AE-4668-A927-38E37184F068}"/>
              </a:ext>
            </a:extLst>
          </p:cNvPr>
          <p:cNvSpPr>
            <a:spLocks noGrp="1"/>
          </p:cNvSpPr>
          <p:nvPr>
            <p:ph type="title"/>
          </p:nvPr>
        </p:nvSpPr>
        <p:spPr>
          <a:xfrm>
            <a:off x="76200" y="316396"/>
            <a:ext cx="8991600" cy="424506"/>
          </a:xfrm>
        </p:spPr>
        <p:txBody>
          <a:bodyPr/>
          <a:lstStyle/>
          <a:p>
            <a:r>
              <a:rPr lang="en-US" altLang="zh-CN" dirty="0"/>
              <a:t>Background</a:t>
            </a:r>
            <a:endParaRPr lang="en-US" dirty="0"/>
          </a:p>
        </p:txBody>
      </p:sp>
      <p:sp>
        <p:nvSpPr>
          <p:cNvPr id="4" name="Footer Placeholder 3">
            <a:extLst>
              <a:ext uri="{FF2B5EF4-FFF2-40B4-BE49-F238E27FC236}">
                <a16:creationId xmlns:a16="http://schemas.microsoft.com/office/drawing/2014/main" id="{2B9E8352-E03F-4FB3-8C0A-EAB90BD91B30}"/>
              </a:ext>
            </a:extLst>
          </p:cNvPr>
          <p:cNvSpPr>
            <a:spLocks noGrp="1"/>
          </p:cNvSpPr>
          <p:nvPr>
            <p:ph type="ftr" sz="quarter" idx="10"/>
          </p:nvPr>
        </p:nvSpPr>
        <p:spPr/>
        <p:txBody>
          <a:bodyPr/>
          <a:lstStyle/>
          <a:p>
            <a:pPr>
              <a:defRPr/>
            </a:pPr>
            <a:r>
              <a:rPr lang="en-US" dirty="0"/>
              <a:t>Lijie Sun, Seminar @ FRIB</a:t>
            </a:r>
            <a:endParaRPr lang="nl-NL" dirty="0"/>
          </a:p>
        </p:txBody>
      </p:sp>
      <p:sp>
        <p:nvSpPr>
          <p:cNvPr id="5" name="Slide Number Placeholder 4">
            <a:extLst>
              <a:ext uri="{FF2B5EF4-FFF2-40B4-BE49-F238E27FC236}">
                <a16:creationId xmlns:a16="http://schemas.microsoft.com/office/drawing/2014/main" id="{3F8B0EF5-48C7-4A0F-BC8A-43490E134CB2}"/>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4</a:t>
            </a:fld>
            <a:r>
              <a:rPr lang="en-US" dirty="0"/>
              <a:t> / 80</a:t>
            </a:r>
          </a:p>
        </p:txBody>
      </p:sp>
      <p:sp>
        <p:nvSpPr>
          <p:cNvPr id="7" name="Heart 6">
            <a:extLst>
              <a:ext uri="{FF2B5EF4-FFF2-40B4-BE49-F238E27FC236}">
                <a16:creationId xmlns:a16="http://schemas.microsoft.com/office/drawing/2014/main" id="{2B26EE1B-C8DE-44E0-B314-CF26C62FC14D}"/>
              </a:ext>
            </a:extLst>
          </p:cNvPr>
          <p:cNvSpPr/>
          <p:nvPr/>
        </p:nvSpPr>
        <p:spPr>
          <a:xfrm>
            <a:off x="4468368" y="1864768"/>
            <a:ext cx="228600" cy="182880"/>
          </a:xfrm>
          <a:prstGeom prst="hear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8" name="Heart 7">
            <a:extLst>
              <a:ext uri="{FF2B5EF4-FFF2-40B4-BE49-F238E27FC236}">
                <a16:creationId xmlns:a16="http://schemas.microsoft.com/office/drawing/2014/main" id="{5815C277-3EA1-4E28-B71A-A59C78979945}"/>
              </a:ext>
            </a:extLst>
          </p:cNvPr>
          <p:cNvSpPr/>
          <p:nvPr/>
        </p:nvSpPr>
        <p:spPr>
          <a:xfrm>
            <a:off x="6880860" y="2122824"/>
            <a:ext cx="228600" cy="182880"/>
          </a:xfrm>
          <a:prstGeom prst="hear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9" name="Heart 8">
            <a:extLst>
              <a:ext uri="{FF2B5EF4-FFF2-40B4-BE49-F238E27FC236}">
                <a16:creationId xmlns:a16="http://schemas.microsoft.com/office/drawing/2014/main" id="{9ACA7C09-A6AE-4E0C-BA61-13FA619A60EB}"/>
              </a:ext>
            </a:extLst>
          </p:cNvPr>
          <p:cNvSpPr/>
          <p:nvPr/>
        </p:nvSpPr>
        <p:spPr>
          <a:xfrm>
            <a:off x="6582410" y="2226964"/>
            <a:ext cx="228600" cy="182880"/>
          </a:xfrm>
          <a:prstGeom prst="hear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10" name="Heart 9">
            <a:extLst>
              <a:ext uri="{FF2B5EF4-FFF2-40B4-BE49-F238E27FC236}">
                <a16:creationId xmlns:a16="http://schemas.microsoft.com/office/drawing/2014/main" id="{36FC3B09-33CD-4428-B3D1-B4FFC975B0F7}"/>
              </a:ext>
            </a:extLst>
          </p:cNvPr>
          <p:cNvSpPr/>
          <p:nvPr/>
        </p:nvSpPr>
        <p:spPr>
          <a:xfrm>
            <a:off x="7500620" y="2235854"/>
            <a:ext cx="228600" cy="182880"/>
          </a:xfrm>
          <a:prstGeom prst="hear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11" name="Heart 10">
            <a:extLst>
              <a:ext uri="{FF2B5EF4-FFF2-40B4-BE49-F238E27FC236}">
                <a16:creationId xmlns:a16="http://schemas.microsoft.com/office/drawing/2014/main" id="{18631E66-0A4F-4B1E-86B9-FA2537F018AB}"/>
              </a:ext>
            </a:extLst>
          </p:cNvPr>
          <p:cNvSpPr/>
          <p:nvPr/>
        </p:nvSpPr>
        <p:spPr>
          <a:xfrm>
            <a:off x="2324100" y="2022248"/>
            <a:ext cx="228600" cy="182880"/>
          </a:xfrm>
          <a:prstGeom prst="hear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12" name="Heart 11">
            <a:extLst>
              <a:ext uri="{FF2B5EF4-FFF2-40B4-BE49-F238E27FC236}">
                <a16:creationId xmlns:a16="http://schemas.microsoft.com/office/drawing/2014/main" id="{B5196356-8C14-48F5-99C2-A210BAB05060}"/>
              </a:ext>
            </a:extLst>
          </p:cNvPr>
          <p:cNvSpPr/>
          <p:nvPr/>
        </p:nvSpPr>
        <p:spPr>
          <a:xfrm>
            <a:off x="1524000" y="1844448"/>
            <a:ext cx="228600" cy="182880"/>
          </a:xfrm>
          <a:prstGeom prst="hear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3EA31AC0-C3F9-4F4A-A47A-D78D55FE2CFF}"/>
              </a:ext>
            </a:extLst>
          </p:cNvPr>
          <p:cNvSpPr txBox="1"/>
          <p:nvPr/>
        </p:nvSpPr>
        <p:spPr>
          <a:xfrm>
            <a:off x="228600" y="3713846"/>
            <a:ext cx="1755609" cy="400110"/>
          </a:xfrm>
          <a:prstGeom prst="rect">
            <a:avLst/>
          </a:prstGeom>
          <a:solidFill>
            <a:srgbClr val="FFFFCC"/>
          </a:solidFill>
        </p:spPr>
        <p:txBody>
          <a:bodyPr wrap="none">
            <a:spAutoFit/>
          </a:bodyPr>
          <a:lstStyle/>
          <a:p>
            <a:pPr marL="285750" indent="-285750">
              <a:buFont typeface="Wingdings" panose="05000000000000000000" pitchFamily="2" charset="2"/>
              <a:buChar char="q"/>
            </a:pPr>
            <a:r>
              <a:rPr lang="en-US" sz="2000" kern="0" dirty="0">
                <a:solidFill>
                  <a:srgbClr val="C00000"/>
                </a:solidFill>
              </a:rPr>
              <a:t>102 papers</a:t>
            </a:r>
          </a:p>
        </p:txBody>
      </p:sp>
      <p:sp>
        <p:nvSpPr>
          <p:cNvPr id="16" name="TextBox 15">
            <a:extLst>
              <a:ext uri="{FF2B5EF4-FFF2-40B4-BE49-F238E27FC236}">
                <a16:creationId xmlns:a16="http://schemas.microsoft.com/office/drawing/2014/main" id="{B3148F36-5BE4-4C68-851E-5EAF28A89675}"/>
              </a:ext>
            </a:extLst>
          </p:cNvPr>
          <p:cNvSpPr txBox="1"/>
          <p:nvPr/>
        </p:nvSpPr>
        <p:spPr>
          <a:xfrm>
            <a:off x="228600" y="4169838"/>
            <a:ext cx="2055371" cy="400110"/>
          </a:xfrm>
          <a:prstGeom prst="rect">
            <a:avLst/>
          </a:prstGeom>
          <a:solidFill>
            <a:srgbClr val="FFFFCC"/>
          </a:solidFill>
        </p:spPr>
        <p:txBody>
          <a:bodyPr wrap="none">
            <a:spAutoFit/>
          </a:bodyPr>
          <a:lstStyle/>
          <a:p>
            <a:pPr marL="285750" indent="-285750">
              <a:buFont typeface="Wingdings" panose="05000000000000000000" pitchFamily="2" charset="2"/>
              <a:buChar char="q"/>
            </a:pPr>
            <a:r>
              <a:rPr lang="en-US" sz="2000" kern="0" dirty="0">
                <a:solidFill>
                  <a:srgbClr val="C00000"/>
                </a:solidFill>
              </a:rPr>
              <a:t>1307 citations</a:t>
            </a:r>
          </a:p>
        </p:txBody>
      </p:sp>
      <p:sp>
        <p:nvSpPr>
          <p:cNvPr id="19" name="TextBox 18">
            <a:extLst>
              <a:ext uri="{FF2B5EF4-FFF2-40B4-BE49-F238E27FC236}">
                <a16:creationId xmlns:a16="http://schemas.microsoft.com/office/drawing/2014/main" id="{D7C2A5A2-E912-4A85-99FF-2B2B8DDE346B}"/>
              </a:ext>
            </a:extLst>
          </p:cNvPr>
          <p:cNvSpPr txBox="1"/>
          <p:nvPr/>
        </p:nvSpPr>
        <p:spPr>
          <a:xfrm>
            <a:off x="228600" y="4625830"/>
            <a:ext cx="2225289" cy="400110"/>
          </a:xfrm>
          <a:prstGeom prst="rect">
            <a:avLst/>
          </a:prstGeom>
          <a:solidFill>
            <a:srgbClr val="FFFFCC"/>
          </a:solidFill>
        </p:spPr>
        <p:txBody>
          <a:bodyPr wrap="none">
            <a:spAutoFit/>
          </a:bodyPr>
          <a:lstStyle/>
          <a:p>
            <a:pPr marL="285750" indent="-285750">
              <a:buFont typeface="Wingdings" panose="05000000000000000000" pitchFamily="2" charset="2"/>
              <a:buChar char="q"/>
            </a:pPr>
            <a:r>
              <a:rPr lang="en-US" sz="2000" kern="0" dirty="0">
                <a:solidFill>
                  <a:srgbClr val="C00000"/>
                </a:solidFill>
              </a:rPr>
              <a:t>30 </a:t>
            </a:r>
            <a:r>
              <a:rPr lang="en-US" altLang="zh-CN" sz="2000" kern="0" dirty="0">
                <a:solidFill>
                  <a:srgbClr val="C00000"/>
                </a:solidFill>
              </a:rPr>
              <a:t>experiments</a:t>
            </a:r>
            <a:endParaRPr lang="en-US" sz="2000" kern="0" dirty="0">
              <a:solidFill>
                <a:srgbClr val="C00000"/>
              </a:solidFill>
            </a:endParaRPr>
          </a:p>
        </p:txBody>
      </p:sp>
      <p:sp>
        <p:nvSpPr>
          <p:cNvPr id="20" name="TextBox 19">
            <a:extLst>
              <a:ext uri="{FF2B5EF4-FFF2-40B4-BE49-F238E27FC236}">
                <a16:creationId xmlns:a16="http://schemas.microsoft.com/office/drawing/2014/main" id="{B2B2C360-6B34-4488-AA37-BAB35588C98D}"/>
              </a:ext>
            </a:extLst>
          </p:cNvPr>
          <p:cNvSpPr txBox="1"/>
          <p:nvPr/>
        </p:nvSpPr>
        <p:spPr>
          <a:xfrm>
            <a:off x="228600" y="5081822"/>
            <a:ext cx="2823209" cy="400110"/>
          </a:xfrm>
          <a:prstGeom prst="rect">
            <a:avLst/>
          </a:prstGeom>
          <a:solidFill>
            <a:srgbClr val="FFFFCC"/>
          </a:solidFill>
        </p:spPr>
        <p:txBody>
          <a:bodyPr wrap="none">
            <a:spAutoFit/>
          </a:bodyPr>
          <a:lstStyle/>
          <a:p>
            <a:pPr marL="285750" indent="-285750">
              <a:buFont typeface="Wingdings" panose="05000000000000000000" pitchFamily="2" charset="2"/>
              <a:buChar char="q"/>
            </a:pPr>
            <a:r>
              <a:rPr lang="en-US" sz="2000" kern="0" dirty="0">
                <a:solidFill>
                  <a:srgbClr val="C00000"/>
                </a:solidFill>
              </a:rPr>
              <a:t>2 </a:t>
            </a:r>
            <a:r>
              <a:rPr lang="en-US" altLang="zh-CN" sz="2000" kern="0" dirty="0">
                <a:solidFill>
                  <a:srgbClr val="C00000"/>
                </a:solidFill>
              </a:rPr>
              <a:t>NSFC </a:t>
            </a:r>
            <a:r>
              <a:rPr lang="en-US" sz="2000" kern="0" dirty="0">
                <a:solidFill>
                  <a:srgbClr val="C00000"/>
                </a:solidFill>
              </a:rPr>
              <a:t>grants as PI</a:t>
            </a:r>
          </a:p>
        </p:txBody>
      </p:sp>
      <p:sp>
        <p:nvSpPr>
          <p:cNvPr id="21" name="TextBox 20">
            <a:extLst>
              <a:ext uri="{FF2B5EF4-FFF2-40B4-BE49-F238E27FC236}">
                <a16:creationId xmlns:a16="http://schemas.microsoft.com/office/drawing/2014/main" id="{75E398C7-B941-47A1-9D9A-906F80428E35}"/>
              </a:ext>
            </a:extLst>
          </p:cNvPr>
          <p:cNvSpPr txBox="1"/>
          <p:nvPr/>
        </p:nvSpPr>
        <p:spPr>
          <a:xfrm>
            <a:off x="228600" y="5537814"/>
            <a:ext cx="4475905" cy="400110"/>
          </a:xfrm>
          <a:prstGeom prst="rect">
            <a:avLst/>
          </a:prstGeom>
          <a:solidFill>
            <a:srgbClr val="FFFFCC"/>
          </a:solidFill>
        </p:spPr>
        <p:txBody>
          <a:bodyPr wrap="none">
            <a:spAutoFit/>
          </a:bodyPr>
          <a:lstStyle/>
          <a:p>
            <a:pPr marL="285750" indent="-285750">
              <a:buFont typeface="Wingdings" panose="05000000000000000000" pitchFamily="2" charset="2"/>
              <a:buChar char="q"/>
            </a:pPr>
            <a:r>
              <a:rPr lang="en-US" sz="2000" kern="0" dirty="0">
                <a:solidFill>
                  <a:srgbClr val="C00000"/>
                </a:solidFill>
              </a:rPr>
              <a:t>1(2) proposals as co-spokesperson</a:t>
            </a:r>
          </a:p>
        </p:txBody>
      </p:sp>
      <p:sp>
        <p:nvSpPr>
          <p:cNvPr id="18" name="Heart 17">
            <a:extLst>
              <a:ext uri="{FF2B5EF4-FFF2-40B4-BE49-F238E27FC236}">
                <a16:creationId xmlns:a16="http://schemas.microsoft.com/office/drawing/2014/main" id="{87F44077-7D57-4A44-A390-D68B5B9DE53A}"/>
              </a:ext>
            </a:extLst>
          </p:cNvPr>
          <p:cNvSpPr/>
          <p:nvPr/>
        </p:nvSpPr>
        <p:spPr>
          <a:xfrm>
            <a:off x="2537460" y="2115858"/>
            <a:ext cx="228600" cy="182880"/>
          </a:xfrm>
          <a:prstGeom prst="heart">
            <a:avLst/>
          </a:prstGeom>
          <a:ln/>
        </p:spPr>
        <p:style>
          <a:lnRef idx="1">
            <a:schemeClr val="accent4"/>
          </a:lnRef>
          <a:fillRef idx="3">
            <a:schemeClr val="accent4"/>
          </a:fillRef>
          <a:effectRef idx="2">
            <a:schemeClr val="accent4"/>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799791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C2C0D5A-BA5D-4796-9B8B-C7A731D8B978}"/>
              </a:ext>
            </a:extLst>
          </p:cNvPr>
          <p:cNvSpPr>
            <a:spLocks noGrp="1"/>
          </p:cNvSpPr>
          <p:nvPr>
            <p:ph type="title"/>
          </p:nvPr>
        </p:nvSpPr>
        <p:spPr>
          <a:xfrm>
            <a:off x="76200" y="316396"/>
            <a:ext cx="8991600" cy="424506"/>
          </a:xfrm>
        </p:spPr>
        <p:txBody>
          <a:bodyPr/>
          <a:lstStyle/>
          <a:p>
            <a:r>
              <a:rPr lang="en-US" dirty="0"/>
              <a:t>Angular correlation of 2</a:t>
            </a:r>
            <a:r>
              <a:rPr lang="en-US" i="1" dirty="0"/>
              <a:t>p</a:t>
            </a:r>
          </a:p>
        </p:txBody>
      </p:sp>
      <p:sp>
        <p:nvSpPr>
          <p:cNvPr id="4" name="Footer Placeholder 3">
            <a:extLst>
              <a:ext uri="{FF2B5EF4-FFF2-40B4-BE49-F238E27FC236}">
                <a16:creationId xmlns:a16="http://schemas.microsoft.com/office/drawing/2014/main" id="{3E84D8CC-F5C6-414D-B4F6-32042339FC54}"/>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2F0616CA-3C3A-436A-A0B1-2A014A95308D}"/>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40</a:t>
            </a:fld>
            <a:r>
              <a:rPr lang="en-US" dirty="0"/>
              <a:t> / 80</a:t>
            </a:r>
          </a:p>
        </p:txBody>
      </p:sp>
      <p:sp>
        <p:nvSpPr>
          <p:cNvPr id="8" name="TextBox 7">
            <a:extLst>
              <a:ext uri="{FF2B5EF4-FFF2-40B4-BE49-F238E27FC236}">
                <a16:creationId xmlns:a16="http://schemas.microsoft.com/office/drawing/2014/main" id="{5574436D-5E69-40F6-9761-F2FB4D2236D1}"/>
              </a:ext>
            </a:extLst>
          </p:cNvPr>
          <p:cNvSpPr txBox="1"/>
          <p:nvPr/>
        </p:nvSpPr>
        <p:spPr>
          <a:xfrm>
            <a:off x="2231455" y="5077377"/>
            <a:ext cx="3514552" cy="316753"/>
          </a:xfrm>
          <a:prstGeom prst="rect">
            <a:avLst/>
          </a:prstGeom>
          <a:noFill/>
        </p:spPr>
        <p:txBody>
          <a:bodyPr wrap="none">
            <a:spAutoFit/>
          </a:bodyPr>
          <a:lstStyle/>
          <a:p>
            <a:pPr>
              <a:lnSpc>
                <a:spcPct val="114000"/>
              </a:lnSpc>
            </a:pPr>
            <a:r>
              <a:rPr lang="en-US" altLang="zh-CN" sz="1400"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G. Z. Shi </a:t>
            </a:r>
            <a:r>
              <a:rPr lang="en-US" altLang="zh-CN" sz="1400" i="1"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et al</a:t>
            </a:r>
            <a:r>
              <a:rPr lang="en-US" altLang="zh-CN" sz="1400"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 Phys. Rev. C 103, L061301 (2021).</a:t>
            </a:r>
          </a:p>
        </p:txBody>
      </p:sp>
      <p:pic>
        <p:nvPicPr>
          <p:cNvPr id="19" name="Picture 18">
            <a:extLst>
              <a:ext uri="{FF2B5EF4-FFF2-40B4-BE49-F238E27FC236}">
                <a16:creationId xmlns:a16="http://schemas.microsoft.com/office/drawing/2014/main" id="{9369A58A-9EE0-4AF1-8FFA-CD1EFDE541D3}"/>
              </a:ext>
            </a:extLst>
          </p:cNvPr>
          <p:cNvPicPr>
            <a:picLocks noChangeAspect="1"/>
          </p:cNvPicPr>
          <p:nvPr/>
        </p:nvPicPr>
        <p:blipFill>
          <a:blip r:embed="rId3"/>
          <a:stretch>
            <a:fillRect/>
          </a:stretch>
        </p:blipFill>
        <p:spPr>
          <a:xfrm>
            <a:off x="3064621" y="3462009"/>
            <a:ext cx="2386080" cy="1613364"/>
          </a:xfrm>
          <a:prstGeom prst="rect">
            <a:avLst/>
          </a:prstGeom>
        </p:spPr>
      </p:pic>
      <p:pic>
        <p:nvPicPr>
          <p:cNvPr id="9" name="Picture 8">
            <a:extLst>
              <a:ext uri="{FF2B5EF4-FFF2-40B4-BE49-F238E27FC236}">
                <a16:creationId xmlns:a16="http://schemas.microsoft.com/office/drawing/2014/main" id="{5491F54E-7D81-4D35-8B55-C4338762BA20}"/>
              </a:ext>
            </a:extLst>
          </p:cNvPr>
          <p:cNvPicPr>
            <a:picLocks noChangeAspect="1"/>
          </p:cNvPicPr>
          <p:nvPr/>
        </p:nvPicPr>
        <p:blipFill>
          <a:blip r:embed="rId4"/>
          <a:stretch>
            <a:fillRect/>
          </a:stretch>
        </p:blipFill>
        <p:spPr>
          <a:xfrm>
            <a:off x="6010790" y="3494068"/>
            <a:ext cx="2633444" cy="1416215"/>
          </a:xfrm>
          <a:prstGeom prst="rect">
            <a:avLst/>
          </a:prstGeom>
        </p:spPr>
      </p:pic>
      <p:pic>
        <p:nvPicPr>
          <p:cNvPr id="10" name="Picture 9">
            <a:extLst>
              <a:ext uri="{FF2B5EF4-FFF2-40B4-BE49-F238E27FC236}">
                <a16:creationId xmlns:a16="http://schemas.microsoft.com/office/drawing/2014/main" id="{7C335D52-73BE-4C8D-B9E6-31AF515A24E2}"/>
              </a:ext>
            </a:extLst>
          </p:cNvPr>
          <p:cNvPicPr>
            <a:picLocks noChangeAspect="1"/>
          </p:cNvPicPr>
          <p:nvPr/>
        </p:nvPicPr>
        <p:blipFill>
          <a:blip r:embed="rId5"/>
          <a:stretch>
            <a:fillRect/>
          </a:stretch>
        </p:blipFill>
        <p:spPr>
          <a:xfrm>
            <a:off x="6313884" y="4949525"/>
            <a:ext cx="2027256" cy="305158"/>
          </a:xfrm>
          <a:prstGeom prst="rect">
            <a:avLst/>
          </a:prstGeom>
        </p:spPr>
      </p:pic>
      <p:sp>
        <p:nvSpPr>
          <p:cNvPr id="7" name="TextBox 6">
            <a:extLst>
              <a:ext uri="{FF2B5EF4-FFF2-40B4-BE49-F238E27FC236}">
                <a16:creationId xmlns:a16="http://schemas.microsoft.com/office/drawing/2014/main" id="{62CBFFA4-6148-4C67-A1E7-09A7FE488163}"/>
              </a:ext>
            </a:extLst>
          </p:cNvPr>
          <p:cNvSpPr txBox="1"/>
          <p:nvPr/>
        </p:nvSpPr>
        <p:spPr>
          <a:xfrm>
            <a:off x="3325729" y="3816109"/>
            <a:ext cx="1326004" cy="353943"/>
          </a:xfrm>
          <a:prstGeom prst="rect">
            <a:avLst/>
          </a:prstGeom>
          <a:noFill/>
        </p:spPr>
        <p:txBody>
          <a:bodyPr wrap="none" rtlCol="0">
            <a:spAutoFit/>
          </a:bodyPr>
          <a:lstStyle/>
          <a:p>
            <a:r>
              <a:rPr lang="en-US" sz="1700" baseline="30000" dirty="0">
                <a:latin typeface="Cambria" panose="02040503050406030204" pitchFamily="18" charset="0"/>
                <a:ea typeface="Cambria" panose="02040503050406030204" pitchFamily="18" charset="0"/>
              </a:rPr>
              <a:t>27</a:t>
            </a:r>
            <a:r>
              <a:rPr lang="en-US" sz="1700" dirty="0">
                <a:latin typeface="Cambria" panose="02040503050406030204" pitchFamily="18" charset="0"/>
                <a:ea typeface="Cambria" panose="02040503050406030204" pitchFamily="18" charset="0"/>
              </a:rPr>
              <a:t>S(</a:t>
            </a:r>
            <a:r>
              <a:rPr lang="en-US" altLang="zh-CN" sz="1700" i="1" dirty="0">
                <a:latin typeface="Cambria" panose="02040503050406030204" pitchFamily="18" charset="0"/>
                <a:ea typeface="Cambria" panose="02040503050406030204" pitchFamily="18" charset="0"/>
              </a:rPr>
              <a:t>β</a:t>
            </a:r>
            <a:r>
              <a:rPr lang="en-US" altLang="zh-CN" sz="1700" dirty="0">
                <a:latin typeface="Cambria" panose="02040503050406030204" pitchFamily="18" charset="0"/>
                <a:ea typeface="Cambria" panose="02040503050406030204" pitchFamily="18" charset="0"/>
              </a:rPr>
              <a:t>2</a:t>
            </a:r>
            <a:r>
              <a:rPr lang="en-US" altLang="zh-CN" sz="1700" i="1" dirty="0">
                <a:latin typeface="Cambria" panose="02040503050406030204" pitchFamily="18" charset="0"/>
                <a:ea typeface="Cambria" panose="02040503050406030204" pitchFamily="18" charset="0"/>
              </a:rPr>
              <a:t>p</a:t>
            </a:r>
            <a:r>
              <a:rPr lang="en-US" altLang="zh-CN" sz="1700" dirty="0">
                <a:latin typeface="Cambria" panose="02040503050406030204" pitchFamily="18" charset="0"/>
                <a:ea typeface="Cambria" panose="02040503050406030204" pitchFamily="18" charset="0"/>
              </a:rPr>
              <a:t>)</a:t>
            </a:r>
            <a:r>
              <a:rPr lang="en-US" altLang="zh-CN" sz="1700" baseline="30000" dirty="0">
                <a:latin typeface="Cambria" panose="02040503050406030204" pitchFamily="18" charset="0"/>
                <a:ea typeface="Cambria" panose="02040503050406030204" pitchFamily="18" charset="0"/>
              </a:rPr>
              <a:t>25</a:t>
            </a:r>
            <a:r>
              <a:rPr lang="en-US" altLang="zh-CN" sz="1700" dirty="0">
                <a:latin typeface="Cambria" panose="02040503050406030204" pitchFamily="18" charset="0"/>
                <a:ea typeface="Cambria" panose="02040503050406030204" pitchFamily="18" charset="0"/>
              </a:rPr>
              <a:t>Al</a:t>
            </a:r>
            <a:endParaRPr lang="en-US" sz="1700" dirty="0">
              <a:latin typeface="Cambria" panose="02040503050406030204" pitchFamily="18" charset="0"/>
              <a:ea typeface="Cambria" panose="02040503050406030204" pitchFamily="18" charset="0"/>
            </a:endParaRPr>
          </a:p>
        </p:txBody>
      </p:sp>
      <p:sp>
        <p:nvSpPr>
          <p:cNvPr id="14" name="TextBox 13">
            <a:extLst>
              <a:ext uri="{FF2B5EF4-FFF2-40B4-BE49-F238E27FC236}">
                <a16:creationId xmlns:a16="http://schemas.microsoft.com/office/drawing/2014/main" id="{2DEC4D83-4B31-4DC0-902A-84E0C0C01DB9}"/>
              </a:ext>
            </a:extLst>
          </p:cNvPr>
          <p:cNvSpPr txBox="1"/>
          <p:nvPr/>
        </p:nvSpPr>
        <p:spPr>
          <a:xfrm>
            <a:off x="6400800" y="3818608"/>
            <a:ext cx="1431802" cy="353943"/>
          </a:xfrm>
          <a:prstGeom prst="rect">
            <a:avLst/>
          </a:prstGeom>
          <a:noFill/>
        </p:spPr>
        <p:txBody>
          <a:bodyPr wrap="none" rtlCol="0">
            <a:spAutoFit/>
          </a:bodyPr>
          <a:lstStyle/>
          <a:p>
            <a:r>
              <a:rPr lang="en-US" sz="1700" baseline="30000" dirty="0">
                <a:latin typeface="Cambria" panose="02040503050406030204" pitchFamily="18" charset="0"/>
                <a:ea typeface="Cambria" panose="02040503050406030204" pitchFamily="18" charset="0"/>
              </a:rPr>
              <a:t>26</a:t>
            </a:r>
            <a:r>
              <a:rPr lang="en-US" sz="1700" dirty="0">
                <a:latin typeface="Cambria" panose="02040503050406030204" pitchFamily="18" charset="0"/>
                <a:ea typeface="Cambria" panose="02040503050406030204" pitchFamily="18" charset="0"/>
              </a:rPr>
              <a:t>P(</a:t>
            </a:r>
            <a:r>
              <a:rPr lang="en-US" altLang="zh-CN" sz="1700" i="1" dirty="0">
                <a:latin typeface="Cambria" panose="02040503050406030204" pitchFamily="18" charset="0"/>
                <a:ea typeface="Cambria" panose="02040503050406030204" pitchFamily="18" charset="0"/>
              </a:rPr>
              <a:t>β</a:t>
            </a:r>
            <a:r>
              <a:rPr lang="en-US" altLang="zh-CN" sz="1700" dirty="0">
                <a:latin typeface="Cambria" panose="02040503050406030204" pitchFamily="18" charset="0"/>
                <a:ea typeface="Cambria" panose="02040503050406030204" pitchFamily="18" charset="0"/>
              </a:rPr>
              <a:t>2</a:t>
            </a:r>
            <a:r>
              <a:rPr lang="en-US" altLang="zh-CN" sz="1700" i="1" dirty="0">
                <a:latin typeface="Cambria" panose="02040503050406030204" pitchFamily="18" charset="0"/>
                <a:ea typeface="Cambria" panose="02040503050406030204" pitchFamily="18" charset="0"/>
              </a:rPr>
              <a:t>p</a:t>
            </a:r>
            <a:r>
              <a:rPr lang="en-US" altLang="zh-CN" sz="1700" dirty="0">
                <a:latin typeface="Cambria" panose="02040503050406030204" pitchFamily="18" charset="0"/>
                <a:ea typeface="Cambria" panose="02040503050406030204" pitchFamily="18" charset="0"/>
              </a:rPr>
              <a:t>)</a:t>
            </a:r>
            <a:r>
              <a:rPr lang="en-US" altLang="zh-CN" sz="1700" baseline="30000" dirty="0">
                <a:latin typeface="Cambria" panose="02040503050406030204" pitchFamily="18" charset="0"/>
                <a:ea typeface="Cambria" panose="02040503050406030204" pitchFamily="18" charset="0"/>
              </a:rPr>
              <a:t>24</a:t>
            </a:r>
            <a:r>
              <a:rPr lang="en-US" altLang="zh-CN" sz="1700" dirty="0">
                <a:latin typeface="Cambria" panose="02040503050406030204" pitchFamily="18" charset="0"/>
                <a:ea typeface="Cambria" panose="02040503050406030204" pitchFamily="18" charset="0"/>
              </a:rPr>
              <a:t>Mg</a:t>
            </a:r>
            <a:endParaRPr lang="en-US" sz="1700" dirty="0">
              <a:latin typeface="Cambria" panose="02040503050406030204" pitchFamily="18" charset="0"/>
              <a:ea typeface="Cambria" panose="02040503050406030204" pitchFamily="18" charset="0"/>
            </a:endParaRPr>
          </a:p>
        </p:txBody>
      </p:sp>
      <p:pic>
        <p:nvPicPr>
          <p:cNvPr id="13" name="Picture 12">
            <a:extLst>
              <a:ext uri="{FF2B5EF4-FFF2-40B4-BE49-F238E27FC236}">
                <a16:creationId xmlns:a16="http://schemas.microsoft.com/office/drawing/2014/main" id="{78E4A305-037E-413C-8EC2-7CBB5006BD71}"/>
              </a:ext>
            </a:extLst>
          </p:cNvPr>
          <p:cNvPicPr>
            <a:picLocks noChangeAspect="1"/>
          </p:cNvPicPr>
          <p:nvPr/>
        </p:nvPicPr>
        <p:blipFill>
          <a:blip r:embed="rId6"/>
          <a:stretch>
            <a:fillRect/>
          </a:stretch>
        </p:blipFill>
        <p:spPr>
          <a:xfrm>
            <a:off x="3272210" y="1067941"/>
            <a:ext cx="1970903" cy="1845528"/>
          </a:xfrm>
          <a:prstGeom prst="rect">
            <a:avLst/>
          </a:prstGeom>
        </p:spPr>
      </p:pic>
      <p:pic>
        <p:nvPicPr>
          <p:cNvPr id="18" name="Content Placeholder 6">
            <a:extLst>
              <a:ext uri="{FF2B5EF4-FFF2-40B4-BE49-F238E27FC236}">
                <a16:creationId xmlns:a16="http://schemas.microsoft.com/office/drawing/2014/main" id="{607E3058-5209-4E16-BFCB-685BA427DD7B}"/>
              </a:ext>
            </a:extLst>
          </p:cNvPr>
          <p:cNvPicPr>
            <a:picLocks noChangeAspect="1"/>
          </p:cNvPicPr>
          <p:nvPr/>
        </p:nvPicPr>
        <p:blipFill>
          <a:blip r:embed="rId7"/>
          <a:stretch>
            <a:fillRect/>
          </a:stretch>
        </p:blipFill>
        <p:spPr bwMode="auto">
          <a:xfrm>
            <a:off x="6263804" y="1085599"/>
            <a:ext cx="2293623" cy="1962401"/>
          </a:xfrm>
          <a:prstGeom prst="rect">
            <a:avLst/>
          </a:prstGeom>
          <a:noFill/>
          <a:ln w="9525">
            <a:noFill/>
            <a:miter lim="800000"/>
            <a:headEnd/>
            <a:tailEnd/>
          </a:ln>
        </p:spPr>
      </p:pic>
      <p:sp>
        <p:nvSpPr>
          <p:cNvPr id="20" name="TextBox 19">
            <a:extLst>
              <a:ext uri="{FF2B5EF4-FFF2-40B4-BE49-F238E27FC236}">
                <a16:creationId xmlns:a16="http://schemas.microsoft.com/office/drawing/2014/main" id="{FC2A5FB1-7224-4E32-9ED2-B7B7D74C21A8}"/>
              </a:ext>
            </a:extLst>
          </p:cNvPr>
          <p:cNvSpPr txBox="1"/>
          <p:nvPr/>
        </p:nvSpPr>
        <p:spPr>
          <a:xfrm>
            <a:off x="5537954" y="3129224"/>
            <a:ext cx="3745321" cy="307777"/>
          </a:xfrm>
          <a:prstGeom prst="rect">
            <a:avLst/>
          </a:prstGeom>
          <a:noFill/>
        </p:spPr>
        <p:txBody>
          <a:bodyPr wrap="none">
            <a:spAutoFit/>
          </a:bodyPr>
          <a:lstStyle/>
          <a:p>
            <a:r>
              <a:rPr lang="en-US" sz="1400" dirty="0">
                <a:latin typeface="Arial Narrow" panose="020B0606020202030204" pitchFamily="34" charset="0"/>
              </a:rPr>
              <a:t>A. A. </a:t>
            </a:r>
            <a:r>
              <a:rPr lang="en-US" sz="1400" dirty="0" err="1">
                <a:latin typeface="Arial Narrow" panose="020B0606020202030204" pitchFamily="34" charset="0"/>
              </a:rPr>
              <a:t>Ciemny</a:t>
            </a:r>
            <a:r>
              <a:rPr lang="en-US" sz="1400" dirty="0">
                <a:latin typeface="Arial Narrow" panose="020B0606020202030204" pitchFamily="34" charset="0"/>
              </a:rPr>
              <a:t> </a:t>
            </a:r>
            <a:r>
              <a:rPr lang="en-US" sz="1400" i="1" dirty="0">
                <a:latin typeface="Arial Narrow" panose="020B0606020202030204" pitchFamily="34" charset="0"/>
              </a:rPr>
              <a:t>et al</a:t>
            </a:r>
            <a:r>
              <a:rPr lang="en-US" sz="1400" dirty="0">
                <a:latin typeface="Arial Narrow" panose="020B0606020202030204" pitchFamily="34" charset="0"/>
              </a:rPr>
              <a:t>., Phys. Rev. C 106, 014317 (2022). </a:t>
            </a:r>
          </a:p>
        </p:txBody>
      </p:sp>
      <p:pic>
        <p:nvPicPr>
          <p:cNvPr id="16" name="Picture 15">
            <a:extLst>
              <a:ext uri="{FF2B5EF4-FFF2-40B4-BE49-F238E27FC236}">
                <a16:creationId xmlns:a16="http://schemas.microsoft.com/office/drawing/2014/main" id="{EEDE7635-C458-445D-92CB-4DF88AA1FA81}"/>
              </a:ext>
            </a:extLst>
          </p:cNvPr>
          <p:cNvPicPr>
            <a:picLocks noChangeAspect="1"/>
          </p:cNvPicPr>
          <p:nvPr/>
        </p:nvPicPr>
        <p:blipFill>
          <a:blip r:embed="rId8"/>
          <a:stretch>
            <a:fillRect/>
          </a:stretch>
        </p:blipFill>
        <p:spPr>
          <a:xfrm>
            <a:off x="38100" y="1066800"/>
            <a:ext cx="2757180" cy="3247257"/>
          </a:xfrm>
          <a:prstGeom prst="rect">
            <a:avLst/>
          </a:prstGeom>
        </p:spPr>
      </p:pic>
      <p:sp>
        <p:nvSpPr>
          <p:cNvPr id="24" name="TextBox 23">
            <a:extLst>
              <a:ext uri="{FF2B5EF4-FFF2-40B4-BE49-F238E27FC236}">
                <a16:creationId xmlns:a16="http://schemas.microsoft.com/office/drawing/2014/main" id="{64039170-21A0-47F4-B9BE-AAD845D9C3C6}"/>
              </a:ext>
            </a:extLst>
          </p:cNvPr>
          <p:cNvSpPr txBox="1"/>
          <p:nvPr/>
        </p:nvSpPr>
        <p:spPr>
          <a:xfrm>
            <a:off x="0" y="4343347"/>
            <a:ext cx="3120021" cy="276999"/>
          </a:xfrm>
          <a:prstGeom prst="rect">
            <a:avLst/>
          </a:prstGeom>
          <a:noFill/>
        </p:spPr>
        <p:txBody>
          <a:bodyPr wrap="none">
            <a:spAutoFit/>
          </a:bodyPr>
          <a:lstStyle/>
          <a:p>
            <a:r>
              <a:rPr lang="da-DK" sz="1200" dirty="0">
                <a:latin typeface="Arial Narrow" panose="020B0606020202030204" pitchFamily="34" charset="0"/>
              </a:rPr>
              <a:t>G. T. Koldste </a:t>
            </a:r>
            <a:r>
              <a:rPr lang="da-DK" sz="1200" i="1" dirty="0">
                <a:latin typeface="Arial Narrow" panose="020B0606020202030204" pitchFamily="34" charset="0"/>
              </a:rPr>
              <a:t>et al</a:t>
            </a:r>
            <a:r>
              <a:rPr lang="da-DK" sz="1200" dirty="0">
                <a:latin typeface="Arial Narrow" panose="020B0606020202030204" pitchFamily="34" charset="0"/>
              </a:rPr>
              <a:t>., Phys. Rev. C 89, 064315 (2014).</a:t>
            </a:r>
            <a:endParaRPr lang="en-US" sz="1200" dirty="0">
              <a:latin typeface="Arial Narrow" panose="020B0606020202030204" pitchFamily="34" charset="0"/>
            </a:endParaRPr>
          </a:p>
        </p:txBody>
      </p:sp>
      <p:sp>
        <p:nvSpPr>
          <p:cNvPr id="26" name="TextBox 25">
            <a:extLst>
              <a:ext uri="{FF2B5EF4-FFF2-40B4-BE49-F238E27FC236}">
                <a16:creationId xmlns:a16="http://schemas.microsoft.com/office/drawing/2014/main" id="{9CD72173-91F3-49B9-A198-00B5F1F780B9}"/>
              </a:ext>
            </a:extLst>
          </p:cNvPr>
          <p:cNvSpPr txBox="1"/>
          <p:nvPr/>
        </p:nvSpPr>
        <p:spPr>
          <a:xfrm>
            <a:off x="2788899" y="2910970"/>
            <a:ext cx="3283015" cy="307777"/>
          </a:xfrm>
          <a:prstGeom prst="rect">
            <a:avLst/>
          </a:prstGeom>
          <a:noFill/>
        </p:spPr>
        <p:txBody>
          <a:bodyPr wrap="none">
            <a:spAutoFit/>
          </a:bodyPr>
          <a:lstStyle/>
          <a:p>
            <a:r>
              <a:rPr lang="en-US" sz="1400" dirty="0">
                <a:latin typeface="Arial Narrow" panose="020B0606020202030204" pitchFamily="34" charset="0"/>
              </a:rPr>
              <a:t>L. </a:t>
            </a:r>
            <a:r>
              <a:rPr lang="en-US" sz="1400" dirty="0" err="1">
                <a:latin typeface="Arial Narrow" panose="020B0606020202030204" pitchFamily="34" charset="0"/>
              </a:rPr>
              <a:t>Audirac</a:t>
            </a:r>
            <a:r>
              <a:rPr lang="en-US" sz="1400" dirty="0">
                <a:latin typeface="Arial Narrow" panose="020B0606020202030204" pitchFamily="34" charset="0"/>
              </a:rPr>
              <a:t> </a:t>
            </a:r>
            <a:r>
              <a:rPr lang="en-US" sz="1400" i="1" dirty="0">
                <a:latin typeface="Arial Narrow" panose="020B0606020202030204" pitchFamily="34" charset="0"/>
              </a:rPr>
              <a:t>et al</a:t>
            </a:r>
            <a:r>
              <a:rPr lang="en-US" sz="1400" dirty="0">
                <a:latin typeface="Arial Narrow" panose="020B0606020202030204" pitchFamily="34" charset="0"/>
              </a:rPr>
              <a:t>., Eur. Phys. J. A 48, 179 (2012).</a:t>
            </a:r>
          </a:p>
        </p:txBody>
      </p:sp>
      <p:sp>
        <p:nvSpPr>
          <p:cNvPr id="27" name="TextBox 26">
            <a:extLst>
              <a:ext uri="{FF2B5EF4-FFF2-40B4-BE49-F238E27FC236}">
                <a16:creationId xmlns:a16="http://schemas.microsoft.com/office/drawing/2014/main" id="{6CB118BF-60AA-4ABF-9347-6CB4981C2DCB}"/>
              </a:ext>
            </a:extLst>
          </p:cNvPr>
          <p:cNvSpPr txBox="1"/>
          <p:nvPr/>
        </p:nvSpPr>
        <p:spPr>
          <a:xfrm>
            <a:off x="5638911" y="5250352"/>
            <a:ext cx="3543406" cy="316753"/>
          </a:xfrm>
          <a:prstGeom prst="rect">
            <a:avLst/>
          </a:prstGeom>
          <a:noFill/>
        </p:spPr>
        <p:txBody>
          <a:bodyPr wrap="none">
            <a:spAutoFit/>
          </a:bodyPr>
          <a:lstStyle/>
          <a:p>
            <a:pPr>
              <a:lnSpc>
                <a:spcPct val="114000"/>
              </a:lnSpc>
            </a:pPr>
            <a:r>
              <a:rPr lang="en-US" altLang="zh-CN" sz="1400"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J. J. Liu </a:t>
            </a:r>
            <a:r>
              <a:rPr lang="en-US" altLang="zh-CN" sz="1400" i="1"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et al</a:t>
            </a:r>
            <a:r>
              <a:rPr lang="en-US" altLang="zh-CN" sz="1400"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 Phys. Rev. Lett. 129, 242502 (2022).</a:t>
            </a:r>
          </a:p>
        </p:txBody>
      </p:sp>
      <p:sp>
        <p:nvSpPr>
          <p:cNvPr id="29" name="TextBox 28">
            <a:extLst>
              <a:ext uri="{FF2B5EF4-FFF2-40B4-BE49-F238E27FC236}">
                <a16:creationId xmlns:a16="http://schemas.microsoft.com/office/drawing/2014/main" id="{CBAF12D9-0516-4B1F-B231-2DC0095A32E6}"/>
              </a:ext>
            </a:extLst>
          </p:cNvPr>
          <p:cNvSpPr txBox="1"/>
          <p:nvPr/>
        </p:nvSpPr>
        <p:spPr>
          <a:xfrm>
            <a:off x="3263082" y="5657011"/>
            <a:ext cx="5495415" cy="380682"/>
          </a:xfrm>
          <a:prstGeom prst="rect">
            <a:avLst/>
          </a:prstGeom>
          <a:noFill/>
        </p:spPr>
        <p:txBody>
          <a:bodyPr wrap="none">
            <a:spAutoFit/>
          </a:bodyPr>
          <a:lstStyle/>
          <a:p>
            <a:pPr algn="just">
              <a:lnSpc>
                <a:spcPct val="114000"/>
              </a:lnSpc>
            </a:pPr>
            <a:r>
              <a:rPr lang="en-US" altLang="zh-CN" sz="1800"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H. Fynbo, E. Jensen, L. J. Sun, FRIB E25036/25037 (pending).</a:t>
            </a:r>
          </a:p>
        </p:txBody>
      </p:sp>
      <p:sp>
        <p:nvSpPr>
          <p:cNvPr id="33" name="TextBox 32">
            <a:extLst>
              <a:ext uri="{FF2B5EF4-FFF2-40B4-BE49-F238E27FC236}">
                <a16:creationId xmlns:a16="http://schemas.microsoft.com/office/drawing/2014/main" id="{86380C5A-3E8B-4719-91EC-9CD283D5F8EA}"/>
              </a:ext>
            </a:extLst>
          </p:cNvPr>
          <p:cNvSpPr txBox="1"/>
          <p:nvPr/>
        </p:nvSpPr>
        <p:spPr>
          <a:xfrm>
            <a:off x="4040279" y="1297856"/>
            <a:ext cx="1455848" cy="353943"/>
          </a:xfrm>
          <a:prstGeom prst="rect">
            <a:avLst/>
          </a:prstGeom>
          <a:noFill/>
        </p:spPr>
        <p:txBody>
          <a:bodyPr wrap="none">
            <a:spAutoFit/>
          </a:bodyPr>
          <a:lstStyle/>
          <a:p>
            <a:r>
              <a:rPr lang="en-US" sz="1700" baseline="30000" dirty="0">
                <a:latin typeface="Cambria" panose="02040503050406030204" pitchFamily="18" charset="0"/>
                <a:ea typeface="Cambria" panose="02040503050406030204" pitchFamily="18" charset="0"/>
              </a:rPr>
              <a:t>43</a:t>
            </a:r>
            <a:r>
              <a:rPr lang="en-US" sz="1700" dirty="0">
                <a:latin typeface="Cambria" panose="02040503050406030204" pitchFamily="18" charset="0"/>
                <a:ea typeface="Cambria" panose="02040503050406030204" pitchFamily="18" charset="0"/>
              </a:rPr>
              <a:t>Cr(</a:t>
            </a:r>
            <a:r>
              <a:rPr lang="en-US" altLang="zh-CN" sz="1700" i="1" dirty="0">
                <a:latin typeface="Cambria" panose="02040503050406030204" pitchFamily="18" charset="0"/>
                <a:ea typeface="Cambria" panose="02040503050406030204" pitchFamily="18" charset="0"/>
              </a:rPr>
              <a:t>β</a:t>
            </a:r>
            <a:r>
              <a:rPr lang="en-US" altLang="zh-CN" sz="1700" dirty="0">
                <a:latin typeface="Cambria" panose="02040503050406030204" pitchFamily="18" charset="0"/>
                <a:ea typeface="Cambria" panose="02040503050406030204" pitchFamily="18" charset="0"/>
              </a:rPr>
              <a:t>2</a:t>
            </a:r>
            <a:r>
              <a:rPr lang="en-US" altLang="zh-CN" sz="1700" i="1" dirty="0">
                <a:latin typeface="Cambria" panose="02040503050406030204" pitchFamily="18" charset="0"/>
                <a:ea typeface="Cambria" panose="02040503050406030204" pitchFamily="18" charset="0"/>
              </a:rPr>
              <a:t>p</a:t>
            </a:r>
            <a:r>
              <a:rPr lang="en-US" altLang="zh-CN" sz="1700" dirty="0">
                <a:latin typeface="Cambria" panose="02040503050406030204" pitchFamily="18" charset="0"/>
                <a:ea typeface="Cambria" panose="02040503050406030204" pitchFamily="18" charset="0"/>
              </a:rPr>
              <a:t>)</a:t>
            </a:r>
            <a:r>
              <a:rPr lang="en-US" altLang="zh-CN" sz="1700" baseline="30000" dirty="0">
                <a:latin typeface="Cambria" panose="02040503050406030204" pitchFamily="18" charset="0"/>
                <a:ea typeface="Cambria" panose="02040503050406030204" pitchFamily="18" charset="0"/>
              </a:rPr>
              <a:t>41</a:t>
            </a:r>
            <a:r>
              <a:rPr lang="en-US" altLang="zh-CN" sz="1700" dirty="0">
                <a:latin typeface="Cambria" panose="02040503050406030204" pitchFamily="18" charset="0"/>
                <a:ea typeface="Cambria" panose="02040503050406030204" pitchFamily="18" charset="0"/>
              </a:rPr>
              <a:t>Sc</a:t>
            </a:r>
            <a:endParaRPr lang="en-US" sz="1700" dirty="0">
              <a:latin typeface="Cambria" panose="02040503050406030204" pitchFamily="18" charset="0"/>
              <a:ea typeface="Cambria" panose="02040503050406030204" pitchFamily="18" charset="0"/>
            </a:endParaRPr>
          </a:p>
        </p:txBody>
      </p:sp>
      <p:sp>
        <p:nvSpPr>
          <p:cNvPr id="34" name="TextBox 33">
            <a:extLst>
              <a:ext uri="{FF2B5EF4-FFF2-40B4-BE49-F238E27FC236}">
                <a16:creationId xmlns:a16="http://schemas.microsoft.com/office/drawing/2014/main" id="{FF0467D0-DAAE-4827-8E52-57BBE78927D1}"/>
              </a:ext>
            </a:extLst>
          </p:cNvPr>
          <p:cNvSpPr txBox="1"/>
          <p:nvPr/>
        </p:nvSpPr>
        <p:spPr>
          <a:xfrm>
            <a:off x="440365" y="2622402"/>
            <a:ext cx="1372492" cy="353943"/>
          </a:xfrm>
          <a:prstGeom prst="rect">
            <a:avLst/>
          </a:prstGeom>
          <a:noFill/>
        </p:spPr>
        <p:txBody>
          <a:bodyPr wrap="none" rtlCol="0">
            <a:spAutoFit/>
          </a:bodyPr>
          <a:lstStyle/>
          <a:p>
            <a:r>
              <a:rPr lang="en-US" sz="1700" baseline="30000" dirty="0">
                <a:latin typeface="Cambria" panose="02040503050406030204" pitchFamily="18" charset="0"/>
                <a:ea typeface="Cambria" panose="02040503050406030204" pitchFamily="18" charset="0"/>
              </a:rPr>
              <a:t>31</a:t>
            </a:r>
            <a:r>
              <a:rPr lang="en-US" sz="1700" dirty="0">
                <a:latin typeface="Cambria" panose="02040503050406030204" pitchFamily="18" charset="0"/>
                <a:ea typeface="Cambria" panose="02040503050406030204" pitchFamily="18" charset="0"/>
              </a:rPr>
              <a:t>Ar(</a:t>
            </a:r>
            <a:r>
              <a:rPr lang="en-US" altLang="zh-CN" sz="1700" i="1" dirty="0">
                <a:latin typeface="Cambria" panose="02040503050406030204" pitchFamily="18" charset="0"/>
                <a:ea typeface="Cambria" panose="02040503050406030204" pitchFamily="18" charset="0"/>
              </a:rPr>
              <a:t>β</a:t>
            </a:r>
            <a:r>
              <a:rPr lang="en-US" altLang="zh-CN" sz="1700" dirty="0">
                <a:latin typeface="Cambria" panose="02040503050406030204" pitchFamily="18" charset="0"/>
                <a:ea typeface="Cambria" panose="02040503050406030204" pitchFamily="18" charset="0"/>
              </a:rPr>
              <a:t>2</a:t>
            </a:r>
            <a:r>
              <a:rPr lang="en-US" altLang="zh-CN" sz="1700" i="1" dirty="0">
                <a:latin typeface="Cambria" panose="02040503050406030204" pitchFamily="18" charset="0"/>
                <a:ea typeface="Cambria" panose="02040503050406030204" pitchFamily="18" charset="0"/>
              </a:rPr>
              <a:t>p</a:t>
            </a:r>
            <a:r>
              <a:rPr lang="en-US" altLang="zh-CN" sz="1700" dirty="0">
                <a:latin typeface="Cambria" panose="02040503050406030204" pitchFamily="18" charset="0"/>
                <a:ea typeface="Cambria" panose="02040503050406030204" pitchFamily="18" charset="0"/>
              </a:rPr>
              <a:t>)</a:t>
            </a:r>
            <a:r>
              <a:rPr lang="en-US" altLang="zh-CN" sz="1700" baseline="30000" dirty="0">
                <a:latin typeface="Cambria" panose="02040503050406030204" pitchFamily="18" charset="0"/>
                <a:ea typeface="Cambria" panose="02040503050406030204" pitchFamily="18" charset="0"/>
              </a:rPr>
              <a:t>29</a:t>
            </a:r>
            <a:r>
              <a:rPr lang="en-US" altLang="zh-CN" sz="1700" dirty="0">
                <a:latin typeface="Cambria" panose="02040503050406030204" pitchFamily="18" charset="0"/>
                <a:ea typeface="Cambria" panose="02040503050406030204" pitchFamily="18" charset="0"/>
              </a:rPr>
              <a:t>P</a:t>
            </a:r>
            <a:endParaRPr lang="en-US" sz="1700" dirty="0">
              <a:latin typeface="Cambria" panose="02040503050406030204" pitchFamily="18" charset="0"/>
              <a:ea typeface="Cambria" panose="02040503050406030204" pitchFamily="18" charset="0"/>
            </a:endParaRPr>
          </a:p>
        </p:txBody>
      </p:sp>
      <p:sp>
        <p:nvSpPr>
          <p:cNvPr id="35" name="TextBox 34">
            <a:extLst>
              <a:ext uri="{FF2B5EF4-FFF2-40B4-BE49-F238E27FC236}">
                <a16:creationId xmlns:a16="http://schemas.microsoft.com/office/drawing/2014/main" id="{BFC78731-A79F-47BC-848F-24E2FEA1C71B}"/>
              </a:ext>
            </a:extLst>
          </p:cNvPr>
          <p:cNvSpPr txBox="1"/>
          <p:nvPr/>
        </p:nvSpPr>
        <p:spPr>
          <a:xfrm>
            <a:off x="6844835" y="2238663"/>
            <a:ext cx="1446230" cy="353943"/>
          </a:xfrm>
          <a:prstGeom prst="rect">
            <a:avLst/>
          </a:prstGeom>
          <a:noFill/>
        </p:spPr>
        <p:txBody>
          <a:bodyPr wrap="none" rtlCol="0">
            <a:spAutoFit/>
          </a:bodyPr>
          <a:lstStyle/>
          <a:p>
            <a:r>
              <a:rPr lang="en-US" sz="1700" baseline="30000" dirty="0">
                <a:solidFill>
                  <a:schemeClr val="bg1"/>
                </a:solidFill>
                <a:latin typeface="Cambria" panose="02040503050406030204" pitchFamily="18" charset="0"/>
                <a:ea typeface="Cambria" panose="02040503050406030204" pitchFamily="18" charset="0"/>
              </a:rPr>
              <a:t>23</a:t>
            </a:r>
            <a:r>
              <a:rPr lang="en-US" sz="1700" dirty="0">
                <a:solidFill>
                  <a:schemeClr val="bg1"/>
                </a:solidFill>
                <a:latin typeface="Cambria" panose="02040503050406030204" pitchFamily="18" charset="0"/>
                <a:ea typeface="Cambria" panose="02040503050406030204" pitchFamily="18" charset="0"/>
              </a:rPr>
              <a:t>Si(</a:t>
            </a:r>
            <a:r>
              <a:rPr lang="en-US" altLang="zh-CN" sz="1700" i="1" dirty="0">
                <a:solidFill>
                  <a:schemeClr val="bg1"/>
                </a:solidFill>
                <a:latin typeface="Cambria" panose="02040503050406030204" pitchFamily="18" charset="0"/>
                <a:ea typeface="Cambria" panose="02040503050406030204" pitchFamily="18" charset="0"/>
              </a:rPr>
              <a:t>β</a:t>
            </a:r>
            <a:r>
              <a:rPr lang="en-US" altLang="zh-CN" sz="1700" dirty="0">
                <a:solidFill>
                  <a:schemeClr val="bg1"/>
                </a:solidFill>
                <a:latin typeface="Cambria" panose="02040503050406030204" pitchFamily="18" charset="0"/>
                <a:ea typeface="Cambria" panose="02040503050406030204" pitchFamily="18" charset="0"/>
              </a:rPr>
              <a:t>2</a:t>
            </a:r>
            <a:r>
              <a:rPr lang="en-US" altLang="zh-CN" sz="1700" i="1" dirty="0">
                <a:solidFill>
                  <a:schemeClr val="bg1"/>
                </a:solidFill>
                <a:latin typeface="Cambria" panose="02040503050406030204" pitchFamily="18" charset="0"/>
                <a:ea typeface="Cambria" panose="02040503050406030204" pitchFamily="18" charset="0"/>
              </a:rPr>
              <a:t>p</a:t>
            </a:r>
            <a:r>
              <a:rPr lang="en-US" altLang="zh-CN" sz="1700" dirty="0">
                <a:solidFill>
                  <a:schemeClr val="bg1"/>
                </a:solidFill>
                <a:latin typeface="Cambria" panose="02040503050406030204" pitchFamily="18" charset="0"/>
                <a:ea typeface="Cambria" panose="02040503050406030204" pitchFamily="18" charset="0"/>
              </a:rPr>
              <a:t>)</a:t>
            </a:r>
            <a:r>
              <a:rPr lang="en-US" altLang="zh-CN" sz="1700" baseline="30000" dirty="0">
                <a:solidFill>
                  <a:schemeClr val="bg1"/>
                </a:solidFill>
                <a:latin typeface="Cambria" panose="02040503050406030204" pitchFamily="18" charset="0"/>
                <a:ea typeface="Cambria" panose="02040503050406030204" pitchFamily="18" charset="0"/>
              </a:rPr>
              <a:t>21</a:t>
            </a:r>
            <a:r>
              <a:rPr lang="en-US" altLang="zh-CN" sz="1700" dirty="0">
                <a:solidFill>
                  <a:schemeClr val="bg1"/>
                </a:solidFill>
                <a:latin typeface="Cambria" panose="02040503050406030204" pitchFamily="18" charset="0"/>
                <a:ea typeface="Cambria" panose="02040503050406030204" pitchFamily="18" charset="0"/>
              </a:rPr>
              <a:t>Na</a:t>
            </a:r>
            <a:endParaRPr lang="en-US" sz="1700" dirty="0">
              <a:solidFill>
                <a:schemeClr val="bg1"/>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07147007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54B42296-A200-48CB-AC77-117CE6ADCCB0}"/>
              </a:ext>
            </a:extLst>
          </p:cNvPr>
          <p:cNvPicPr>
            <a:picLocks noGrp="1" noChangeAspect="1"/>
          </p:cNvPicPr>
          <p:nvPr>
            <p:ph idx="1"/>
          </p:nvPr>
        </p:nvPicPr>
        <p:blipFill>
          <a:blip r:embed="rId2"/>
          <a:stretch>
            <a:fillRect/>
          </a:stretch>
        </p:blipFill>
        <p:spPr>
          <a:xfrm>
            <a:off x="76200" y="1066800"/>
            <a:ext cx="7315200" cy="1491448"/>
          </a:xfrm>
        </p:spPr>
      </p:pic>
      <p:sp>
        <p:nvSpPr>
          <p:cNvPr id="3" name="Title 2">
            <a:extLst>
              <a:ext uri="{FF2B5EF4-FFF2-40B4-BE49-F238E27FC236}">
                <a16:creationId xmlns:a16="http://schemas.microsoft.com/office/drawing/2014/main" id="{07D12804-6CBC-47F3-94FC-26F63D599AD7}"/>
              </a:ext>
            </a:extLst>
          </p:cNvPr>
          <p:cNvSpPr>
            <a:spLocks noGrp="1"/>
          </p:cNvSpPr>
          <p:nvPr>
            <p:ph type="title"/>
          </p:nvPr>
        </p:nvSpPr>
        <p:spPr>
          <a:xfrm>
            <a:off x="76200" y="316396"/>
            <a:ext cx="8991600" cy="424506"/>
          </a:xfrm>
        </p:spPr>
        <p:txBody>
          <a:bodyPr/>
          <a:lstStyle/>
          <a:p>
            <a:r>
              <a:rPr lang="en-US" dirty="0"/>
              <a:t>Coulomb Displacement Energy</a:t>
            </a:r>
          </a:p>
        </p:txBody>
      </p:sp>
      <p:sp>
        <p:nvSpPr>
          <p:cNvPr id="4" name="Footer Placeholder 3">
            <a:extLst>
              <a:ext uri="{FF2B5EF4-FFF2-40B4-BE49-F238E27FC236}">
                <a16:creationId xmlns:a16="http://schemas.microsoft.com/office/drawing/2014/main" id="{1CA5DFA8-AA61-4BFB-8BD9-E8844D63C8B9}"/>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04D55CC8-F094-4C56-984E-F1C01B6C05F6}"/>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41</a:t>
            </a:fld>
            <a:r>
              <a:rPr lang="en-US"/>
              <a:t> / 77</a:t>
            </a:r>
            <a:endParaRPr lang="en-US" dirty="0"/>
          </a:p>
        </p:txBody>
      </p:sp>
      <p:pic>
        <p:nvPicPr>
          <p:cNvPr id="9" name="Picture 8">
            <a:extLst>
              <a:ext uri="{FF2B5EF4-FFF2-40B4-BE49-F238E27FC236}">
                <a16:creationId xmlns:a16="http://schemas.microsoft.com/office/drawing/2014/main" id="{A086B3DF-F8CC-47C7-BED2-F3D0FD3D6ECD}"/>
              </a:ext>
            </a:extLst>
          </p:cNvPr>
          <p:cNvPicPr>
            <a:picLocks noChangeAspect="1"/>
          </p:cNvPicPr>
          <p:nvPr/>
        </p:nvPicPr>
        <p:blipFill>
          <a:blip r:embed="rId3"/>
          <a:stretch>
            <a:fillRect/>
          </a:stretch>
        </p:blipFill>
        <p:spPr>
          <a:xfrm>
            <a:off x="5323557" y="1752600"/>
            <a:ext cx="3668043" cy="4262763"/>
          </a:xfrm>
          <a:prstGeom prst="rect">
            <a:avLst/>
          </a:prstGeom>
        </p:spPr>
      </p:pic>
      <p:sp>
        <p:nvSpPr>
          <p:cNvPr id="11" name="TextBox 10">
            <a:extLst>
              <a:ext uri="{FF2B5EF4-FFF2-40B4-BE49-F238E27FC236}">
                <a16:creationId xmlns:a16="http://schemas.microsoft.com/office/drawing/2014/main" id="{DE15242E-7D1E-4113-A261-5C64B7D12498}"/>
              </a:ext>
            </a:extLst>
          </p:cNvPr>
          <p:cNvSpPr txBox="1"/>
          <p:nvPr/>
        </p:nvSpPr>
        <p:spPr>
          <a:xfrm>
            <a:off x="76200" y="5646031"/>
            <a:ext cx="4578178" cy="369332"/>
          </a:xfrm>
          <a:prstGeom prst="rect">
            <a:avLst/>
          </a:prstGeom>
          <a:noFill/>
        </p:spPr>
        <p:txBody>
          <a:bodyPr wrap="square">
            <a:spAutoFit/>
          </a:bodyPr>
          <a:lstStyle/>
          <a:p>
            <a:r>
              <a:rPr lang="en-US" dirty="0">
                <a:latin typeface="Arial Narrow" panose="020B0606020202030204" pitchFamily="34" charset="0"/>
              </a:rPr>
              <a:t>K. </a:t>
            </a:r>
            <a:r>
              <a:rPr lang="en-US" dirty="0" err="1">
                <a:latin typeface="Arial Narrow" panose="020B0606020202030204" pitchFamily="34" charset="0"/>
              </a:rPr>
              <a:t>Miernik</a:t>
            </a:r>
            <a:r>
              <a:rPr lang="en-US" dirty="0">
                <a:latin typeface="Arial Narrow" panose="020B0606020202030204" pitchFamily="34" charset="0"/>
              </a:rPr>
              <a:t>, Acta Phys. Pol. B 44, 483 (2013).</a:t>
            </a:r>
          </a:p>
        </p:txBody>
      </p:sp>
      <p:pic>
        <p:nvPicPr>
          <p:cNvPr id="13" name="Picture 12">
            <a:extLst>
              <a:ext uri="{FF2B5EF4-FFF2-40B4-BE49-F238E27FC236}">
                <a16:creationId xmlns:a16="http://schemas.microsoft.com/office/drawing/2014/main" id="{4DCCB472-E629-450B-B75F-65EF98F7A0A6}"/>
              </a:ext>
            </a:extLst>
          </p:cNvPr>
          <p:cNvPicPr>
            <a:picLocks noChangeAspect="1"/>
          </p:cNvPicPr>
          <p:nvPr/>
        </p:nvPicPr>
        <p:blipFill>
          <a:blip r:embed="rId4"/>
          <a:stretch>
            <a:fillRect/>
          </a:stretch>
        </p:blipFill>
        <p:spPr>
          <a:xfrm>
            <a:off x="76200" y="2838061"/>
            <a:ext cx="4800600" cy="1124339"/>
          </a:xfrm>
          <a:prstGeom prst="rect">
            <a:avLst/>
          </a:prstGeom>
        </p:spPr>
      </p:pic>
      <p:pic>
        <p:nvPicPr>
          <p:cNvPr id="15" name="Picture 14">
            <a:extLst>
              <a:ext uri="{FF2B5EF4-FFF2-40B4-BE49-F238E27FC236}">
                <a16:creationId xmlns:a16="http://schemas.microsoft.com/office/drawing/2014/main" id="{B142EE30-E33E-451C-A72B-E38E116BD060}"/>
              </a:ext>
            </a:extLst>
          </p:cNvPr>
          <p:cNvPicPr>
            <a:picLocks noChangeAspect="1"/>
          </p:cNvPicPr>
          <p:nvPr/>
        </p:nvPicPr>
        <p:blipFill>
          <a:blip r:embed="rId5"/>
          <a:stretch>
            <a:fillRect/>
          </a:stretch>
        </p:blipFill>
        <p:spPr>
          <a:xfrm>
            <a:off x="76200" y="4546062"/>
            <a:ext cx="4887097" cy="1092738"/>
          </a:xfrm>
          <a:prstGeom prst="rect">
            <a:avLst/>
          </a:prstGeom>
        </p:spPr>
      </p:pic>
      <p:sp>
        <p:nvSpPr>
          <p:cNvPr id="17" name="TextBox 16">
            <a:extLst>
              <a:ext uri="{FF2B5EF4-FFF2-40B4-BE49-F238E27FC236}">
                <a16:creationId xmlns:a16="http://schemas.microsoft.com/office/drawing/2014/main" id="{0D70F9B4-8E35-4C50-8BC8-B25FFEAF5F55}"/>
              </a:ext>
            </a:extLst>
          </p:cNvPr>
          <p:cNvSpPr txBox="1"/>
          <p:nvPr/>
        </p:nvSpPr>
        <p:spPr>
          <a:xfrm>
            <a:off x="76200" y="3974068"/>
            <a:ext cx="5173083" cy="369332"/>
          </a:xfrm>
          <a:prstGeom prst="rect">
            <a:avLst/>
          </a:prstGeom>
          <a:noFill/>
        </p:spPr>
        <p:txBody>
          <a:bodyPr wrap="none">
            <a:spAutoFit/>
          </a:bodyPr>
          <a:lstStyle/>
          <a:p>
            <a:r>
              <a:rPr lang="en-US" dirty="0">
                <a:latin typeface="Arial Narrow" panose="020B0606020202030204" pitchFamily="34" charset="0"/>
              </a:rPr>
              <a:t>M. S. Antony </a:t>
            </a:r>
            <a:r>
              <a:rPr lang="en-US" i="1" dirty="0">
                <a:latin typeface="Arial Narrow" panose="020B0606020202030204" pitchFamily="34" charset="0"/>
              </a:rPr>
              <a:t>et al</a:t>
            </a:r>
            <a:r>
              <a:rPr lang="en-US" dirty="0">
                <a:latin typeface="Arial Narrow" panose="020B0606020202030204" pitchFamily="34" charset="0"/>
              </a:rPr>
              <a:t>., At. Data Nucl. Data Tables 66, 1 (1997).</a:t>
            </a:r>
          </a:p>
        </p:txBody>
      </p:sp>
    </p:spTree>
    <p:extLst>
      <p:ext uri="{BB962C8B-B14F-4D97-AF65-F5344CB8AC3E}">
        <p14:creationId xmlns:p14="http://schemas.microsoft.com/office/powerpoint/2010/main" val="54263699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26A12888-D60E-43DF-8E2C-557227BEFA17}"/>
              </a:ext>
            </a:extLst>
          </p:cNvPr>
          <p:cNvPicPr>
            <a:picLocks noGrp="1" noChangeAspect="1"/>
          </p:cNvPicPr>
          <p:nvPr>
            <p:ph idx="1"/>
          </p:nvPr>
        </p:nvPicPr>
        <p:blipFill>
          <a:blip r:embed="rId3"/>
          <a:stretch>
            <a:fillRect/>
          </a:stretch>
        </p:blipFill>
        <p:spPr>
          <a:xfrm>
            <a:off x="2102203" y="1066800"/>
            <a:ext cx="6889397" cy="4937125"/>
          </a:xfrm>
        </p:spPr>
      </p:pic>
      <p:sp>
        <p:nvSpPr>
          <p:cNvPr id="3" name="Title 2">
            <a:extLst>
              <a:ext uri="{FF2B5EF4-FFF2-40B4-BE49-F238E27FC236}">
                <a16:creationId xmlns:a16="http://schemas.microsoft.com/office/drawing/2014/main" id="{423EDF17-FD23-4E90-9EB1-9962A6689FA9}"/>
              </a:ext>
            </a:extLst>
          </p:cNvPr>
          <p:cNvSpPr>
            <a:spLocks noGrp="1"/>
          </p:cNvSpPr>
          <p:nvPr>
            <p:ph type="title"/>
          </p:nvPr>
        </p:nvSpPr>
        <p:spPr>
          <a:xfrm>
            <a:off x="76200" y="316396"/>
            <a:ext cx="8991600" cy="424506"/>
          </a:xfrm>
        </p:spPr>
        <p:txBody>
          <a:bodyPr/>
          <a:lstStyle/>
          <a:p>
            <a:r>
              <a:rPr lang="en-US" altLang="zh-CN" baseline="30000" dirty="0"/>
              <a:t>25</a:t>
            </a:r>
            <a:r>
              <a:rPr lang="en-US" altLang="zh-CN" dirty="0"/>
              <a:t>Si(</a:t>
            </a:r>
            <a:r>
              <a:rPr lang="el-GR" altLang="zh-CN" i="1" dirty="0"/>
              <a:t>β</a:t>
            </a:r>
            <a:r>
              <a:rPr lang="en-US" altLang="zh-CN" i="1" dirty="0"/>
              <a:t>p</a:t>
            </a:r>
            <a:r>
              <a:rPr lang="el-GR" altLang="zh-CN" i="1" dirty="0"/>
              <a:t>γ</a:t>
            </a:r>
            <a:r>
              <a:rPr lang="en-US" altLang="zh-CN" dirty="0"/>
              <a:t>)</a:t>
            </a:r>
            <a:r>
              <a:rPr lang="en-US" altLang="zh-CN" baseline="30000" dirty="0"/>
              <a:t>24</a:t>
            </a:r>
            <a:r>
              <a:rPr lang="en-US" altLang="zh-CN" dirty="0"/>
              <a:t>Mg</a:t>
            </a:r>
            <a:endParaRPr lang="en-US" dirty="0"/>
          </a:p>
        </p:txBody>
      </p:sp>
      <p:sp>
        <p:nvSpPr>
          <p:cNvPr id="4" name="Footer Placeholder 3">
            <a:extLst>
              <a:ext uri="{FF2B5EF4-FFF2-40B4-BE49-F238E27FC236}">
                <a16:creationId xmlns:a16="http://schemas.microsoft.com/office/drawing/2014/main" id="{7263C0AA-D155-4807-AE5A-F2297B8238E1}"/>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2742C415-E609-4E42-AAE7-B04371E0F8D4}"/>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42</a:t>
            </a:fld>
            <a:r>
              <a:rPr lang="en-US" dirty="0"/>
              <a:t> / 80</a:t>
            </a:r>
          </a:p>
        </p:txBody>
      </p:sp>
      <p:sp>
        <p:nvSpPr>
          <p:cNvPr id="9" name="TextBox 8">
            <a:extLst>
              <a:ext uri="{FF2B5EF4-FFF2-40B4-BE49-F238E27FC236}">
                <a16:creationId xmlns:a16="http://schemas.microsoft.com/office/drawing/2014/main" id="{963F6A5B-30EB-43A1-AA52-288F6328E471}"/>
              </a:ext>
            </a:extLst>
          </p:cNvPr>
          <p:cNvSpPr txBox="1"/>
          <p:nvPr/>
        </p:nvSpPr>
        <p:spPr>
          <a:xfrm>
            <a:off x="76200" y="5626359"/>
            <a:ext cx="4415568" cy="393441"/>
          </a:xfrm>
          <a:prstGeom prst="rect">
            <a:avLst/>
          </a:prstGeom>
          <a:noFill/>
        </p:spPr>
        <p:txBody>
          <a:bodyPr wrap="none">
            <a:spAutoFit/>
          </a:bodyPr>
          <a:lstStyle/>
          <a:p>
            <a:pPr marL="0" marR="0" lvl="0" indent="0" algn="l" defTabSz="457200" rtl="0" eaLnBrk="1" fontAlgn="base" latinLnBrk="0" hangingPunct="1">
              <a:lnSpc>
                <a:spcPct val="120000"/>
              </a:lnSpc>
              <a:spcBef>
                <a:spcPct val="0"/>
              </a:spcBef>
              <a:spcAft>
                <a:spcPct val="0"/>
              </a:spcAft>
              <a:buClrTx/>
              <a:buSzTx/>
              <a:buFontTx/>
              <a:buNone/>
              <a:tabLst/>
              <a:defRPr/>
            </a:pPr>
            <a:r>
              <a:rPr kumimoji="0" lang="en-US" altLang="zh-CN" sz="1800" b="0" i="0" u="none" strike="noStrike" kern="1200" cap="none" spc="0" normalizeH="0" baseline="0" noProof="0" dirty="0">
                <a:ln>
                  <a:noFill/>
                </a:ln>
                <a:solidFill>
                  <a:srgbClr val="008000"/>
                </a:solidFill>
                <a:effectLst/>
                <a:uLnTx/>
                <a:uFillTx/>
                <a:latin typeface="Arial Narrow" panose="020B0606020202030204" pitchFamily="34" charset="0"/>
                <a:ea typeface="Cambria" panose="02040503050406030204" pitchFamily="18" charset="0"/>
              </a:rPr>
              <a:t>L. J. Sun </a:t>
            </a:r>
            <a:r>
              <a:rPr kumimoji="0" lang="en-US" altLang="zh-CN" sz="1800" b="0" i="1" u="none" strike="noStrike" kern="1200" cap="none" spc="0" normalizeH="0" baseline="0" noProof="0" dirty="0">
                <a:ln>
                  <a:noFill/>
                </a:ln>
                <a:solidFill>
                  <a:srgbClr val="008000"/>
                </a:solidFill>
                <a:effectLst/>
                <a:uLnTx/>
                <a:uFillTx/>
                <a:latin typeface="Arial Narrow" panose="020B0606020202030204" pitchFamily="34" charset="0"/>
                <a:ea typeface="Cambria" panose="02040503050406030204" pitchFamily="18" charset="0"/>
              </a:rPr>
              <a:t>et al</a:t>
            </a:r>
            <a:r>
              <a:rPr kumimoji="0" lang="en-US" altLang="zh-CN" sz="1800" b="0" i="0" u="none" strike="noStrike" kern="1200" cap="none" spc="0" normalizeH="0" baseline="0" noProof="0" dirty="0">
                <a:ln>
                  <a:noFill/>
                </a:ln>
                <a:solidFill>
                  <a:srgbClr val="008000"/>
                </a:solidFill>
                <a:effectLst/>
                <a:uLnTx/>
                <a:uFillTx/>
                <a:latin typeface="Arial Narrow" panose="020B0606020202030204" pitchFamily="34" charset="0"/>
                <a:ea typeface="Cambria" panose="02040503050406030204" pitchFamily="18" charset="0"/>
              </a:rPr>
              <a:t>., </a:t>
            </a:r>
            <a:r>
              <a:rPr kumimoji="0" lang="da-DK" altLang="zh-CN" sz="1800" b="0" i="0" u="none" strike="noStrike" kern="1200" cap="none" spc="0" normalizeH="0" baseline="0" noProof="0" dirty="0">
                <a:ln>
                  <a:noFill/>
                </a:ln>
                <a:solidFill>
                  <a:srgbClr val="008000"/>
                </a:solidFill>
                <a:effectLst/>
                <a:uLnTx/>
                <a:uFillTx/>
                <a:latin typeface="Arial Narrow" panose="020B0606020202030204" pitchFamily="34" charset="0"/>
                <a:ea typeface="Cambria" panose="02040503050406030204" pitchFamily="18" charset="0"/>
              </a:rPr>
              <a:t>Phys. Rev. C 103, 014322 (2021). </a:t>
            </a:r>
            <a:endParaRPr kumimoji="0" lang="en-US" altLang="zh-CN" sz="1800" b="0" i="0" u="none" strike="noStrike" kern="1200" cap="none" spc="0" normalizeH="0" baseline="0" noProof="0" dirty="0">
              <a:ln>
                <a:noFill/>
              </a:ln>
              <a:solidFill>
                <a:srgbClr val="008000"/>
              </a:solidFill>
              <a:effectLst/>
              <a:uLnTx/>
              <a:uFillTx/>
              <a:latin typeface="Arial Narrow" panose="020B0606020202030204" pitchFamily="34" charset="0"/>
              <a:ea typeface="Cambria" panose="02040503050406030204" pitchFamily="18" charset="0"/>
            </a:endParaRPr>
          </a:p>
        </p:txBody>
      </p:sp>
      <p:pic>
        <p:nvPicPr>
          <p:cNvPr id="10" name="Content Placeholder 10">
            <a:extLst>
              <a:ext uri="{FF2B5EF4-FFF2-40B4-BE49-F238E27FC236}">
                <a16:creationId xmlns:a16="http://schemas.microsoft.com/office/drawing/2014/main" id="{8CB8EB3D-9CC6-40DF-8569-E44F945B4E7B}"/>
              </a:ext>
            </a:extLst>
          </p:cNvPr>
          <p:cNvPicPr>
            <a:picLocks noChangeAspect="1"/>
          </p:cNvPicPr>
          <p:nvPr/>
        </p:nvPicPr>
        <p:blipFill>
          <a:blip r:embed="rId4"/>
          <a:stretch>
            <a:fillRect/>
          </a:stretch>
        </p:blipFill>
        <p:spPr bwMode="auto">
          <a:xfrm>
            <a:off x="76200" y="1091514"/>
            <a:ext cx="2819400" cy="1881328"/>
          </a:xfrm>
          <a:prstGeom prst="rect">
            <a:avLst/>
          </a:prstGeom>
          <a:noFill/>
          <a:ln w="9525">
            <a:noFill/>
            <a:miter lim="800000"/>
            <a:headEnd/>
            <a:tailEnd/>
          </a:ln>
        </p:spPr>
      </p:pic>
      <p:sp>
        <p:nvSpPr>
          <p:cNvPr id="2" name="TextBox 1">
            <a:extLst>
              <a:ext uri="{FF2B5EF4-FFF2-40B4-BE49-F238E27FC236}">
                <a16:creationId xmlns:a16="http://schemas.microsoft.com/office/drawing/2014/main" id="{2E4283CB-83A6-444C-9C83-740B902E426B}"/>
              </a:ext>
            </a:extLst>
          </p:cNvPr>
          <p:cNvSpPr txBox="1"/>
          <p:nvPr/>
        </p:nvSpPr>
        <p:spPr>
          <a:xfrm>
            <a:off x="638341" y="3035026"/>
            <a:ext cx="1463862" cy="369332"/>
          </a:xfrm>
          <a:prstGeom prst="rect">
            <a:avLst/>
          </a:prstGeom>
          <a:noFill/>
        </p:spPr>
        <p:txBody>
          <a:bodyPr wrap="none" rtlCol="0">
            <a:spAutoFit/>
          </a:bodyPr>
          <a:lstStyle/>
          <a:p>
            <a:r>
              <a:rPr lang="en-US" altLang="zh-CN" baseline="30000" dirty="0">
                <a:latin typeface="Cambria" panose="02040503050406030204" pitchFamily="18" charset="0"/>
                <a:ea typeface="Cambria" panose="02040503050406030204" pitchFamily="18" charset="0"/>
              </a:rPr>
              <a:t>25</a:t>
            </a:r>
            <a:r>
              <a:rPr lang="en-US" altLang="zh-CN" dirty="0">
                <a:latin typeface="Cambria" panose="02040503050406030204" pitchFamily="18" charset="0"/>
                <a:ea typeface="Cambria" panose="02040503050406030204" pitchFamily="18" charset="0"/>
              </a:rPr>
              <a:t>Si(</a:t>
            </a:r>
            <a:r>
              <a:rPr lang="el-GR" altLang="zh-CN" i="1" dirty="0">
                <a:latin typeface="Cambria" panose="02040503050406030204" pitchFamily="18" charset="0"/>
                <a:ea typeface="Cambria" panose="02040503050406030204" pitchFamily="18" charset="0"/>
              </a:rPr>
              <a:t>β</a:t>
            </a:r>
            <a:r>
              <a:rPr lang="en-US" altLang="zh-CN" i="1" dirty="0">
                <a:latin typeface="Cambria" panose="02040503050406030204" pitchFamily="18" charset="0"/>
                <a:ea typeface="Cambria" panose="02040503050406030204" pitchFamily="18" charset="0"/>
              </a:rPr>
              <a:t>p</a:t>
            </a:r>
            <a:r>
              <a:rPr lang="en-US" altLang="zh-CN" dirty="0">
                <a:latin typeface="Cambria" panose="02040503050406030204" pitchFamily="18" charset="0"/>
                <a:ea typeface="Cambria" panose="02040503050406030204" pitchFamily="18" charset="0"/>
              </a:rPr>
              <a:t>)</a:t>
            </a:r>
            <a:r>
              <a:rPr lang="en-US" altLang="zh-CN" baseline="30000" dirty="0">
                <a:latin typeface="Cambria" panose="02040503050406030204" pitchFamily="18" charset="0"/>
                <a:ea typeface="Cambria" panose="02040503050406030204" pitchFamily="18" charset="0"/>
              </a:rPr>
              <a:t>24</a:t>
            </a:r>
            <a:r>
              <a:rPr lang="en-US" altLang="zh-CN" dirty="0">
                <a:latin typeface="Cambria" panose="02040503050406030204" pitchFamily="18" charset="0"/>
                <a:ea typeface="Cambria" panose="02040503050406030204" pitchFamily="18" charset="0"/>
              </a:rPr>
              <a:t>Mg</a:t>
            </a:r>
            <a:endParaRPr lang="en-US"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79878447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26A12888-D60E-43DF-8E2C-557227BEFA17}"/>
              </a:ext>
            </a:extLst>
          </p:cNvPr>
          <p:cNvPicPr>
            <a:picLocks noGrp="1" noChangeAspect="1"/>
          </p:cNvPicPr>
          <p:nvPr>
            <p:ph idx="1"/>
          </p:nvPr>
        </p:nvPicPr>
        <p:blipFill>
          <a:blip r:embed="rId3"/>
          <a:stretch>
            <a:fillRect/>
          </a:stretch>
        </p:blipFill>
        <p:spPr>
          <a:xfrm>
            <a:off x="2102203" y="1066800"/>
            <a:ext cx="6889397" cy="4937125"/>
          </a:xfrm>
        </p:spPr>
      </p:pic>
      <p:sp>
        <p:nvSpPr>
          <p:cNvPr id="3" name="Title 2">
            <a:extLst>
              <a:ext uri="{FF2B5EF4-FFF2-40B4-BE49-F238E27FC236}">
                <a16:creationId xmlns:a16="http://schemas.microsoft.com/office/drawing/2014/main" id="{423EDF17-FD23-4E90-9EB1-9962A6689FA9}"/>
              </a:ext>
            </a:extLst>
          </p:cNvPr>
          <p:cNvSpPr>
            <a:spLocks noGrp="1"/>
          </p:cNvSpPr>
          <p:nvPr>
            <p:ph type="title"/>
          </p:nvPr>
        </p:nvSpPr>
        <p:spPr>
          <a:xfrm>
            <a:off x="76200" y="316396"/>
            <a:ext cx="8991600" cy="424506"/>
          </a:xfrm>
        </p:spPr>
        <p:txBody>
          <a:bodyPr/>
          <a:lstStyle/>
          <a:p>
            <a:r>
              <a:rPr lang="en-US" altLang="zh-CN" baseline="30000" dirty="0"/>
              <a:t>25</a:t>
            </a:r>
            <a:r>
              <a:rPr lang="en-US" altLang="zh-CN" dirty="0"/>
              <a:t>Si(</a:t>
            </a:r>
            <a:r>
              <a:rPr lang="el-GR" altLang="zh-CN" i="1" dirty="0"/>
              <a:t>β</a:t>
            </a:r>
            <a:r>
              <a:rPr lang="en-US" altLang="zh-CN" i="1" dirty="0"/>
              <a:t>p</a:t>
            </a:r>
            <a:r>
              <a:rPr lang="el-GR" altLang="zh-CN" i="1" dirty="0"/>
              <a:t>γ</a:t>
            </a:r>
            <a:r>
              <a:rPr lang="en-US" altLang="zh-CN" dirty="0"/>
              <a:t>)</a:t>
            </a:r>
            <a:r>
              <a:rPr lang="en-US" altLang="zh-CN" baseline="30000" dirty="0"/>
              <a:t>24</a:t>
            </a:r>
            <a:r>
              <a:rPr lang="en-US" altLang="zh-CN" dirty="0"/>
              <a:t>Mg</a:t>
            </a:r>
            <a:endParaRPr lang="en-US" dirty="0"/>
          </a:p>
        </p:txBody>
      </p:sp>
      <p:sp>
        <p:nvSpPr>
          <p:cNvPr id="4" name="Footer Placeholder 3">
            <a:extLst>
              <a:ext uri="{FF2B5EF4-FFF2-40B4-BE49-F238E27FC236}">
                <a16:creationId xmlns:a16="http://schemas.microsoft.com/office/drawing/2014/main" id="{7263C0AA-D155-4807-AE5A-F2297B8238E1}"/>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2742C415-E609-4E42-AAE7-B04371E0F8D4}"/>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43</a:t>
            </a:fld>
            <a:r>
              <a:rPr lang="en-US" dirty="0"/>
              <a:t> / 80</a:t>
            </a:r>
          </a:p>
        </p:txBody>
      </p:sp>
      <p:sp>
        <p:nvSpPr>
          <p:cNvPr id="9" name="TextBox 8">
            <a:extLst>
              <a:ext uri="{FF2B5EF4-FFF2-40B4-BE49-F238E27FC236}">
                <a16:creationId xmlns:a16="http://schemas.microsoft.com/office/drawing/2014/main" id="{963F6A5B-30EB-43A1-AA52-288F6328E471}"/>
              </a:ext>
            </a:extLst>
          </p:cNvPr>
          <p:cNvSpPr txBox="1"/>
          <p:nvPr/>
        </p:nvSpPr>
        <p:spPr>
          <a:xfrm>
            <a:off x="76200" y="5626359"/>
            <a:ext cx="4415568" cy="393441"/>
          </a:xfrm>
          <a:prstGeom prst="rect">
            <a:avLst/>
          </a:prstGeom>
          <a:noFill/>
        </p:spPr>
        <p:txBody>
          <a:bodyPr wrap="none">
            <a:spAutoFit/>
          </a:bodyPr>
          <a:lstStyle/>
          <a:p>
            <a:pPr marL="0" marR="0" lvl="0" indent="0" algn="l" defTabSz="457200" rtl="0" eaLnBrk="1" fontAlgn="base" latinLnBrk="0" hangingPunct="1">
              <a:lnSpc>
                <a:spcPct val="120000"/>
              </a:lnSpc>
              <a:spcBef>
                <a:spcPct val="0"/>
              </a:spcBef>
              <a:spcAft>
                <a:spcPct val="0"/>
              </a:spcAft>
              <a:buClrTx/>
              <a:buSzTx/>
              <a:buFontTx/>
              <a:buNone/>
              <a:tabLst/>
              <a:defRPr/>
            </a:pPr>
            <a:r>
              <a:rPr kumimoji="0" lang="en-US" altLang="zh-CN" sz="1800" b="0" i="0" u="none" strike="noStrike" kern="1200" cap="none" spc="0" normalizeH="0" baseline="0" noProof="0" dirty="0">
                <a:ln>
                  <a:noFill/>
                </a:ln>
                <a:solidFill>
                  <a:srgbClr val="008000"/>
                </a:solidFill>
                <a:effectLst/>
                <a:uLnTx/>
                <a:uFillTx/>
                <a:latin typeface="Arial Narrow" panose="020B0606020202030204" pitchFamily="34" charset="0"/>
                <a:ea typeface="Cambria" panose="02040503050406030204" pitchFamily="18" charset="0"/>
              </a:rPr>
              <a:t>L. J. Sun </a:t>
            </a:r>
            <a:r>
              <a:rPr kumimoji="0" lang="en-US" altLang="zh-CN" sz="1800" b="0" i="1" u="none" strike="noStrike" kern="1200" cap="none" spc="0" normalizeH="0" baseline="0" noProof="0" dirty="0">
                <a:ln>
                  <a:noFill/>
                </a:ln>
                <a:solidFill>
                  <a:srgbClr val="008000"/>
                </a:solidFill>
                <a:effectLst/>
                <a:uLnTx/>
                <a:uFillTx/>
                <a:latin typeface="Arial Narrow" panose="020B0606020202030204" pitchFamily="34" charset="0"/>
                <a:ea typeface="Cambria" panose="02040503050406030204" pitchFamily="18" charset="0"/>
              </a:rPr>
              <a:t>et al</a:t>
            </a:r>
            <a:r>
              <a:rPr kumimoji="0" lang="en-US" altLang="zh-CN" sz="1800" b="0" i="0" u="none" strike="noStrike" kern="1200" cap="none" spc="0" normalizeH="0" baseline="0" noProof="0" dirty="0">
                <a:ln>
                  <a:noFill/>
                </a:ln>
                <a:solidFill>
                  <a:srgbClr val="008000"/>
                </a:solidFill>
                <a:effectLst/>
                <a:uLnTx/>
                <a:uFillTx/>
                <a:latin typeface="Arial Narrow" panose="020B0606020202030204" pitchFamily="34" charset="0"/>
                <a:ea typeface="Cambria" panose="02040503050406030204" pitchFamily="18" charset="0"/>
              </a:rPr>
              <a:t>., </a:t>
            </a:r>
            <a:r>
              <a:rPr kumimoji="0" lang="da-DK" altLang="zh-CN" sz="1800" b="0" i="0" u="none" strike="noStrike" kern="1200" cap="none" spc="0" normalizeH="0" baseline="0" noProof="0" dirty="0">
                <a:ln>
                  <a:noFill/>
                </a:ln>
                <a:solidFill>
                  <a:srgbClr val="008000"/>
                </a:solidFill>
                <a:effectLst/>
                <a:uLnTx/>
                <a:uFillTx/>
                <a:latin typeface="Arial Narrow" panose="020B0606020202030204" pitchFamily="34" charset="0"/>
                <a:ea typeface="Cambria" panose="02040503050406030204" pitchFamily="18" charset="0"/>
              </a:rPr>
              <a:t>Phys. Rev. C 103, 014322 (2021). </a:t>
            </a:r>
            <a:endParaRPr kumimoji="0" lang="en-US" altLang="zh-CN" sz="1800" b="0" i="0" u="none" strike="noStrike" kern="1200" cap="none" spc="0" normalizeH="0" baseline="0" noProof="0" dirty="0">
              <a:ln>
                <a:noFill/>
              </a:ln>
              <a:solidFill>
                <a:srgbClr val="008000"/>
              </a:solidFill>
              <a:effectLst/>
              <a:uLnTx/>
              <a:uFillTx/>
              <a:latin typeface="Arial Narrow" panose="020B0606020202030204" pitchFamily="34" charset="0"/>
              <a:ea typeface="Cambria" panose="02040503050406030204" pitchFamily="18" charset="0"/>
            </a:endParaRPr>
          </a:p>
        </p:txBody>
      </p:sp>
      <p:pic>
        <p:nvPicPr>
          <p:cNvPr id="10" name="Content Placeholder 10">
            <a:extLst>
              <a:ext uri="{FF2B5EF4-FFF2-40B4-BE49-F238E27FC236}">
                <a16:creationId xmlns:a16="http://schemas.microsoft.com/office/drawing/2014/main" id="{8CB8EB3D-9CC6-40DF-8569-E44F945B4E7B}"/>
              </a:ext>
            </a:extLst>
          </p:cNvPr>
          <p:cNvPicPr>
            <a:picLocks noChangeAspect="1"/>
          </p:cNvPicPr>
          <p:nvPr/>
        </p:nvPicPr>
        <p:blipFill>
          <a:blip r:embed="rId4"/>
          <a:stretch>
            <a:fillRect/>
          </a:stretch>
        </p:blipFill>
        <p:spPr bwMode="auto">
          <a:xfrm>
            <a:off x="76200" y="1091514"/>
            <a:ext cx="2819400" cy="1881328"/>
          </a:xfrm>
          <a:prstGeom prst="rect">
            <a:avLst/>
          </a:prstGeom>
          <a:noFill/>
          <a:ln w="9525">
            <a:noFill/>
            <a:miter lim="800000"/>
            <a:headEnd/>
            <a:tailEnd/>
          </a:ln>
        </p:spPr>
      </p:pic>
      <p:sp>
        <p:nvSpPr>
          <p:cNvPr id="2" name="TextBox 1">
            <a:extLst>
              <a:ext uri="{FF2B5EF4-FFF2-40B4-BE49-F238E27FC236}">
                <a16:creationId xmlns:a16="http://schemas.microsoft.com/office/drawing/2014/main" id="{2E4283CB-83A6-444C-9C83-740B902E426B}"/>
              </a:ext>
            </a:extLst>
          </p:cNvPr>
          <p:cNvSpPr txBox="1"/>
          <p:nvPr/>
        </p:nvSpPr>
        <p:spPr>
          <a:xfrm>
            <a:off x="638341" y="3035026"/>
            <a:ext cx="1463862" cy="369332"/>
          </a:xfrm>
          <a:prstGeom prst="rect">
            <a:avLst/>
          </a:prstGeom>
          <a:noFill/>
        </p:spPr>
        <p:txBody>
          <a:bodyPr wrap="none" rtlCol="0">
            <a:spAutoFit/>
          </a:bodyPr>
          <a:lstStyle/>
          <a:p>
            <a:r>
              <a:rPr lang="en-US" altLang="zh-CN" baseline="30000" dirty="0">
                <a:latin typeface="Cambria" panose="02040503050406030204" pitchFamily="18" charset="0"/>
                <a:ea typeface="Cambria" panose="02040503050406030204" pitchFamily="18" charset="0"/>
              </a:rPr>
              <a:t>25</a:t>
            </a:r>
            <a:r>
              <a:rPr lang="en-US" altLang="zh-CN" dirty="0">
                <a:latin typeface="Cambria" panose="02040503050406030204" pitchFamily="18" charset="0"/>
                <a:ea typeface="Cambria" panose="02040503050406030204" pitchFamily="18" charset="0"/>
              </a:rPr>
              <a:t>Si(</a:t>
            </a:r>
            <a:r>
              <a:rPr lang="el-GR" altLang="zh-CN" i="1" dirty="0">
                <a:latin typeface="Cambria" panose="02040503050406030204" pitchFamily="18" charset="0"/>
                <a:ea typeface="Cambria" panose="02040503050406030204" pitchFamily="18" charset="0"/>
              </a:rPr>
              <a:t>β</a:t>
            </a:r>
            <a:r>
              <a:rPr lang="en-US" altLang="zh-CN" i="1" dirty="0">
                <a:latin typeface="Cambria" panose="02040503050406030204" pitchFamily="18" charset="0"/>
                <a:ea typeface="Cambria" panose="02040503050406030204" pitchFamily="18" charset="0"/>
              </a:rPr>
              <a:t>p</a:t>
            </a:r>
            <a:r>
              <a:rPr lang="en-US" altLang="zh-CN" dirty="0">
                <a:latin typeface="Cambria" panose="02040503050406030204" pitchFamily="18" charset="0"/>
                <a:ea typeface="Cambria" panose="02040503050406030204" pitchFamily="18" charset="0"/>
              </a:rPr>
              <a:t>)</a:t>
            </a:r>
            <a:r>
              <a:rPr lang="en-US" altLang="zh-CN" baseline="30000" dirty="0">
                <a:latin typeface="Cambria" panose="02040503050406030204" pitchFamily="18" charset="0"/>
                <a:ea typeface="Cambria" panose="02040503050406030204" pitchFamily="18" charset="0"/>
              </a:rPr>
              <a:t>24</a:t>
            </a:r>
            <a:r>
              <a:rPr lang="en-US" altLang="zh-CN" dirty="0">
                <a:latin typeface="Cambria" panose="02040503050406030204" pitchFamily="18" charset="0"/>
                <a:ea typeface="Cambria" panose="02040503050406030204" pitchFamily="18" charset="0"/>
              </a:rPr>
              <a:t>Mg</a:t>
            </a:r>
            <a:endParaRPr lang="en-US" dirty="0">
              <a:latin typeface="Cambria" panose="02040503050406030204" pitchFamily="18" charset="0"/>
              <a:ea typeface="Cambria" panose="02040503050406030204" pitchFamily="18" charset="0"/>
            </a:endParaRPr>
          </a:p>
        </p:txBody>
      </p:sp>
      <p:sp>
        <p:nvSpPr>
          <p:cNvPr id="11" name="TextBox 10">
            <a:extLst>
              <a:ext uri="{FF2B5EF4-FFF2-40B4-BE49-F238E27FC236}">
                <a16:creationId xmlns:a16="http://schemas.microsoft.com/office/drawing/2014/main" id="{F7551DB6-F4A1-4CF6-9B16-30BA10F82D97}"/>
              </a:ext>
            </a:extLst>
          </p:cNvPr>
          <p:cNvSpPr txBox="1"/>
          <p:nvPr/>
        </p:nvSpPr>
        <p:spPr>
          <a:xfrm>
            <a:off x="3588546" y="1106994"/>
            <a:ext cx="3104871" cy="1200329"/>
          </a:xfrm>
          <a:prstGeom prst="rect">
            <a:avLst/>
          </a:prstGeom>
          <a:noFill/>
        </p:spPr>
        <p:txBody>
          <a:bodyPr wrap="square">
            <a:spAutoFit/>
          </a:bodyPr>
          <a:lstStyle/>
          <a:p>
            <a:pPr algn="just"/>
            <a:r>
              <a:rPr lang="en-US" altLang="zh-CN" dirty="0">
                <a:solidFill>
                  <a:schemeClr val="accent2"/>
                </a:solidFill>
              </a:rPr>
              <a:t>Proton, proton, proton </a:t>
            </a:r>
            <a:r>
              <a:rPr lang="en-US" altLang="zh-CN" dirty="0" err="1">
                <a:solidFill>
                  <a:schemeClr val="accent2"/>
                </a:solidFill>
              </a:rPr>
              <a:t>blabla</a:t>
            </a:r>
            <a:r>
              <a:rPr lang="en-US" altLang="zh-CN" dirty="0">
                <a:solidFill>
                  <a:schemeClr val="accent2"/>
                </a:solidFill>
              </a:rPr>
              <a:t>… You have nothing to contribute to the neutron-rich studies?</a:t>
            </a:r>
            <a:endParaRPr lang="en-US" dirty="0">
              <a:solidFill>
                <a:schemeClr val="accent2"/>
              </a:solidFill>
            </a:endParaRPr>
          </a:p>
        </p:txBody>
      </p:sp>
      <p:pic>
        <p:nvPicPr>
          <p:cNvPr id="12" name="Picture 11">
            <a:extLst>
              <a:ext uri="{FF2B5EF4-FFF2-40B4-BE49-F238E27FC236}">
                <a16:creationId xmlns:a16="http://schemas.microsoft.com/office/drawing/2014/main" id="{D325351E-ABA5-441B-B3B1-24BD8FDAE4AB}"/>
              </a:ext>
            </a:extLst>
          </p:cNvPr>
          <p:cNvPicPr>
            <a:picLocks noChangeAspect="1"/>
          </p:cNvPicPr>
          <p:nvPr/>
        </p:nvPicPr>
        <p:blipFill>
          <a:blip r:embed="rId5"/>
          <a:stretch>
            <a:fillRect/>
          </a:stretch>
        </p:blipFill>
        <p:spPr>
          <a:xfrm>
            <a:off x="2861463" y="1187923"/>
            <a:ext cx="710050" cy="761471"/>
          </a:xfrm>
          <a:prstGeom prst="rect">
            <a:avLst/>
          </a:prstGeom>
        </p:spPr>
      </p:pic>
    </p:spTree>
    <p:extLst>
      <p:ext uri="{BB962C8B-B14F-4D97-AF65-F5344CB8AC3E}">
        <p14:creationId xmlns:p14="http://schemas.microsoft.com/office/powerpoint/2010/main" val="117794314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409A24-9FFA-4532-8AFF-5EB1D07560EC}"/>
              </a:ext>
            </a:extLst>
          </p:cNvPr>
          <p:cNvSpPr>
            <a:spLocks noGrp="1"/>
          </p:cNvSpPr>
          <p:nvPr>
            <p:ph type="title"/>
          </p:nvPr>
        </p:nvSpPr>
        <p:spPr>
          <a:xfrm>
            <a:off x="76200" y="316396"/>
            <a:ext cx="8991600" cy="424506"/>
          </a:xfrm>
        </p:spPr>
        <p:txBody>
          <a:bodyPr/>
          <a:lstStyle/>
          <a:p>
            <a:r>
              <a:rPr lang="en-US" altLang="zh-CN" dirty="0"/>
              <a:t>Doppler Broadening of </a:t>
            </a:r>
            <a:r>
              <a:rPr lang="el-GR" altLang="zh-CN" i="1" dirty="0"/>
              <a:t>β</a:t>
            </a:r>
            <a:r>
              <a:rPr lang="en-US" altLang="zh-CN" i="1" dirty="0"/>
              <a:t>p</a:t>
            </a:r>
            <a:r>
              <a:rPr lang="el-GR" altLang="zh-CN" i="1" dirty="0"/>
              <a:t>γ</a:t>
            </a:r>
            <a:endParaRPr lang="en-US" dirty="0"/>
          </a:p>
        </p:txBody>
      </p:sp>
      <p:sp>
        <p:nvSpPr>
          <p:cNvPr id="4" name="Footer Placeholder 3">
            <a:extLst>
              <a:ext uri="{FF2B5EF4-FFF2-40B4-BE49-F238E27FC236}">
                <a16:creationId xmlns:a16="http://schemas.microsoft.com/office/drawing/2014/main" id="{6F60BDA3-0D0B-4F32-8A8F-5D565374B88B}"/>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15825000-0878-47B6-80EC-780CA00D2D84}"/>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44</a:t>
            </a:fld>
            <a:r>
              <a:rPr lang="en-US" dirty="0"/>
              <a:t> / 80</a:t>
            </a:r>
          </a:p>
        </p:txBody>
      </p:sp>
      <p:sp>
        <p:nvSpPr>
          <p:cNvPr id="6" name="椭圆 2">
            <a:extLst>
              <a:ext uri="{FF2B5EF4-FFF2-40B4-BE49-F238E27FC236}">
                <a16:creationId xmlns:a16="http://schemas.microsoft.com/office/drawing/2014/main" id="{C4441A81-7631-4625-9996-FF3686B9F88F}"/>
              </a:ext>
            </a:extLst>
          </p:cNvPr>
          <p:cNvSpPr/>
          <p:nvPr/>
        </p:nvSpPr>
        <p:spPr>
          <a:xfrm>
            <a:off x="2786224" y="2724425"/>
            <a:ext cx="990600" cy="990600"/>
          </a:xfrm>
          <a:prstGeom prst="ellipse">
            <a:avLst/>
          </a:prstGeom>
          <a:gradFill flip="none" rotWithShape="1">
            <a:gsLst>
              <a:gs pos="0">
                <a:schemeClr val="bg1"/>
              </a:gs>
              <a:gs pos="81000">
                <a:schemeClr val="accent6">
                  <a:lumMod val="5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latin typeface="+mj-lt"/>
            </a:endParaRPr>
          </a:p>
        </p:txBody>
      </p:sp>
      <p:sp>
        <p:nvSpPr>
          <p:cNvPr id="7" name="椭圆 3">
            <a:extLst>
              <a:ext uri="{FF2B5EF4-FFF2-40B4-BE49-F238E27FC236}">
                <a16:creationId xmlns:a16="http://schemas.microsoft.com/office/drawing/2014/main" id="{B7DA52EC-D928-4D28-AFB4-A5FABE084A9D}"/>
              </a:ext>
            </a:extLst>
          </p:cNvPr>
          <p:cNvSpPr/>
          <p:nvPr/>
        </p:nvSpPr>
        <p:spPr>
          <a:xfrm>
            <a:off x="1352499" y="1533243"/>
            <a:ext cx="308430" cy="308430"/>
          </a:xfrm>
          <a:prstGeom prst="ellipse">
            <a:avLst/>
          </a:prstGeom>
          <a:gradFill flip="none" rotWithShape="1">
            <a:gsLst>
              <a:gs pos="0">
                <a:schemeClr val="bg1"/>
              </a:gs>
              <a:gs pos="81000">
                <a:srgbClr val="00B05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latin typeface="+mj-lt"/>
            </a:endParaRPr>
          </a:p>
        </p:txBody>
      </p:sp>
      <p:sp>
        <p:nvSpPr>
          <p:cNvPr id="8" name="椭圆 4">
            <a:extLst>
              <a:ext uri="{FF2B5EF4-FFF2-40B4-BE49-F238E27FC236}">
                <a16:creationId xmlns:a16="http://schemas.microsoft.com/office/drawing/2014/main" id="{BE932BE9-892B-4AF0-857E-08873DF45745}"/>
              </a:ext>
            </a:extLst>
          </p:cNvPr>
          <p:cNvSpPr/>
          <p:nvPr/>
        </p:nvSpPr>
        <p:spPr>
          <a:xfrm>
            <a:off x="1670657" y="4099929"/>
            <a:ext cx="308430" cy="308430"/>
          </a:xfrm>
          <a:prstGeom prst="ellipse">
            <a:avLst/>
          </a:prstGeom>
          <a:gradFill flip="none" rotWithShape="1">
            <a:gsLst>
              <a:gs pos="0">
                <a:schemeClr val="bg1"/>
              </a:gs>
              <a:gs pos="81000">
                <a:srgbClr val="FFC00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latin typeface="+mj-lt"/>
            </a:endParaRPr>
          </a:p>
        </p:txBody>
      </p:sp>
      <p:sp>
        <p:nvSpPr>
          <p:cNvPr id="9" name="燕尾形箭头 5">
            <a:extLst>
              <a:ext uri="{FF2B5EF4-FFF2-40B4-BE49-F238E27FC236}">
                <a16:creationId xmlns:a16="http://schemas.microsoft.com/office/drawing/2014/main" id="{15622DBD-35EE-4A04-9C14-9E3C9134CEB0}"/>
              </a:ext>
            </a:extLst>
          </p:cNvPr>
          <p:cNvSpPr/>
          <p:nvPr/>
        </p:nvSpPr>
        <p:spPr>
          <a:xfrm rot="8785348">
            <a:off x="1947871" y="3774102"/>
            <a:ext cx="842987" cy="237565"/>
          </a:xfrm>
          <a:prstGeom prst="notchedRightArrow">
            <a:avLst/>
          </a:prstGeom>
          <a:gradFill flip="none" rotWithShape="1">
            <a:gsLst>
              <a:gs pos="0">
                <a:schemeClr val="accent1">
                  <a:lumMod val="5000"/>
                  <a:lumOff val="95000"/>
                </a:schemeClr>
              </a:gs>
              <a:gs pos="71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ndParaRPr>
          </a:p>
        </p:txBody>
      </p:sp>
      <p:sp>
        <p:nvSpPr>
          <p:cNvPr id="10" name="燕尾形箭头 6">
            <a:extLst>
              <a:ext uri="{FF2B5EF4-FFF2-40B4-BE49-F238E27FC236}">
                <a16:creationId xmlns:a16="http://schemas.microsoft.com/office/drawing/2014/main" id="{7B541EDF-A53B-449F-B55D-0040B76859D1}"/>
              </a:ext>
            </a:extLst>
          </p:cNvPr>
          <p:cNvSpPr/>
          <p:nvPr/>
        </p:nvSpPr>
        <p:spPr>
          <a:xfrm rot="13279377">
            <a:off x="1522136" y="2181383"/>
            <a:ext cx="1354260" cy="237565"/>
          </a:xfrm>
          <a:prstGeom prst="notchedRightArrow">
            <a:avLst/>
          </a:prstGeom>
          <a:gradFill flip="none" rotWithShape="1">
            <a:gsLst>
              <a:gs pos="0">
                <a:schemeClr val="accent1">
                  <a:lumMod val="5000"/>
                  <a:lumOff val="95000"/>
                </a:schemeClr>
              </a:gs>
              <a:gs pos="71000">
                <a:srgbClr val="00B050"/>
              </a:gs>
              <a:gs pos="100000">
                <a:srgbClr val="00B05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ndParaRPr>
          </a:p>
        </p:txBody>
      </p:sp>
      <p:sp>
        <p:nvSpPr>
          <p:cNvPr id="11" name="文本框 20">
            <a:extLst>
              <a:ext uri="{FF2B5EF4-FFF2-40B4-BE49-F238E27FC236}">
                <a16:creationId xmlns:a16="http://schemas.microsoft.com/office/drawing/2014/main" id="{6BA7BA69-186E-423B-9FE2-883AA0A14410}"/>
              </a:ext>
            </a:extLst>
          </p:cNvPr>
          <p:cNvSpPr txBox="1"/>
          <p:nvPr/>
        </p:nvSpPr>
        <p:spPr>
          <a:xfrm>
            <a:off x="1046396" y="1140019"/>
            <a:ext cx="1031051" cy="369332"/>
          </a:xfrm>
          <a:prstGeom prst="rect">
            <a:avLst/>
          </a:prstGeom>
          <a:noFill/>
        </p:spPr>
        <p:txBody>
          <a:bodyPr wrap="none" rtlCol="0">
            <a:spAutoFit/>
          </a:bodyPr>
          <a:lstStyle/>
          <a:p>
            <a:r>
              <a:rPr lang="en-US" altLang="zh-CN" dirty="0">
                <a:latin typeface="+mj-lt"/>
                <a:cs typeface="Times New Roman" panose="02020603050405020304" pitchFamily="18" charset="0"/>
              </a:rPr>
              <a:t>Positron</a:t>
            </a:r>
            <a:endParaRPr lang="en-US" dirty="0">
              <a:latin typeface="+mj-lt"/>
              <a:cs typeface="Times New Roman" panose="02020603050405020304" pitchFamily="18" charset="0"/>
            </a:endParaRPr>
          </a:p>
        </p:txBody>
      </p:sp>
      <p:sp>
        <p:nvSpPr>
          <p:cNvPr id="12" name="文本框 22">
            <a:extLst>
              <a:ext uri="{FF2B5EF4-FFF2-40B4-BE49-F238E27FC236}">
                <a16:creationId xmlns:a16="http://schemas.microsoft.com/office/drawing/2014/main" id="{2D509ED6-83B3-4469-A50C-93922239DBA3}"/>
              </a:ext>
            </a:extLst>
          </p:cNvPr>
          <p:cNvSpPr txBox="1"/>
          <p:nvPr/>
        </p:nvSpPr>
        <p:spPr>
          <a:xfrm>
            <a:off x="1161870" y="4435069"/>
            <a:ext cx="1056700" cy="369332"/>
          </a:xfrm>
          <a:prstGeom prst="rect">
            <a:avLst/>
          </a:prstGeom>
          <a:noFill/>
        </p:spPr>
        <p:txBody>
          <a:bodyPr wrap="none" rtlCol="0">
            <a:spAutoFit/>
          </a:bodyPr>
          <a:lstStyle/>
          <a:p>
            <a:r>
              <a:rPr lang="en-US" altLang="zh-CN" dirty="0">
                <a:latin typeface="+mj-lt"/>
                <a:cs typeface="Times New Roman" panose="02020603050405020304" pitchFamily="18" charset="0"/>
              </a:rPr>
              <a:t>Neutrino</a:t>
            </a:r>
            <a:endParaRPr lang="en-US" dirty="0">
              <a:latin typeface="+mj-lt"/>
              <a:cs typeface="Times New Roman" panose="02020603050405020304" pitchFamily="18" charset="0"/>
            </a:endParaRPr>
          </a:p>
        </p:txBody>
      </p:sp>
      <p:sp>
        <p:nvSpPr>
          <p:cNvPr id="13" name="文本框 18">
            <a:extLst>
              <a:ext uri="{FF2B5EF4-FFF2-40B4-BE49-F238E27FC236}">
                <a16:creationId xmlns:a16="http://schemas.microsoft.com/office/drawing/2014/main" id="{CAE13458-58D9-4863-A98D-93CB00714493}"/>
              </a:ext>
            </a:extLst>
          </p:cNvPr>
          <p:cNvSpPr txBox="1"/>
          <p:nvPr/>
        </p:nvSpPr>
        <p:spPr>
          <a:xfrm>
            <a:off x="2756187" y="3855764"/>
            <a:ext cx="1184940" cy="369332"/>
          </a:xfrm>
          <a:prstGeom prst="rect">
            <a:avLst/>
          </a:prstGeom>
          <a:noFill/>
        </p:spPr>
        <p:txBody>
          <a:bodyPr wrap="none" rtlCol="0">
            <a:spAutoFit/>
          </a:bodyPr>
          <a:lstStyle/>
          <a:p>
            <a:r>
              <a:rPr lang="en-US" altLang="zh-CN" dirty="0">
                <a:latin typeface="+mj-lt"/>
                <a:cs typeface="Times New Roman" panose="02020603050405020304" pitchFamily="18" charset="0"/>
              </a:rPr>
              <a:t>Precursor</a:t>
            </a:r>
            <a:endParaRPr lang="en-US" dirty="0">
              <a:latin typeface="+mj-lt"/>
              <a:cs typeface="Times New Roman" panose="02020603050405020304" pitchFamily="18" charset="0"/>
            </a:endParaRPr>
          </a:p>
        </p:txBody>
      </p:sp>
    </p:spTree>
    <p:extLst>
      <p:ext uri="{BB962C8B-B14F-4D97-AF65-F5344CB8AC3E}">
        <p14:creationId xmlns:p14="http://schemas.microsoft.com/office/powerpoint/2010/main" val="86429666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43ADCA6-D98B-42C0-B3A9-11B83FFDC3C0}"/>
              </a:ext>
            </a:extLst>
          </p:cNvPr>
          <p:cNvSpPr>
            <a:spLocks noGrp="1"/>
          </p:cNvSpPr>
          <p:nvPr>
            <p:ph type="title"/>
          </p:nvPr>
        </p:nvSpPr>
        <p:spPr>
          <a:xfrm>
            <a:off x="76200" y="316396"/>
            <a:ext cx="8991600" cy="424506"/>
          </a:xfrm>
        </p:spPr>
        <p:txBody>
          <a:bodyPr/>
          <a:lstStyle/>
          <a:p>
            <a:r>
              <a:rPr lang="en-US" altLang="zh-CN" dirty="0"/>
              <a:t>Doppler Broadening of </a:t>
            </a:r>
            <a:r>
              <a:rPr lang="el-GR" altLang="zh-CN" i="1" dirty="0"/>
              <a:t>β</a:t>
            </a:r>
            <a:r>
              <a:rPr lang="en-US" altLang="zh-CN" i="1" dirty="0"/>
              <a:t>p</a:t>
            </a:r>
            <a:r>
              <a:rPr lang="el-GR" altLang="zh-CN" i="1" dirty="0"/>
              <a:t>γ</a:t>
            </a:r>
            <a:endParaRPr lang="en-US" dirty="0"/>
          </a:p>
        </p:txBody>
      </p:sp>
      <p:sp>
        <p:nvSpPr>
          <p:cNvPr id="4" name="Footer Placeholder 3">
            <a:extLst>
              <a:ext uri="{FF2B5EF4-FFF2-40B4-BE49-F238E27FC236}">
                <a16:creationId xmlns:a16="http://schemas.microsoft.com/office/drawing/2014/main" id="{86D5D24A-10F7-4A09-9B9A-60F8FA24314A}"/>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3D2761D1-4AB4-4B6C-9BEF-32BC7631FF4F}"/>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45</a:t>
            </a:fld>
            <a:r>
              <a:rPr lang="en-US" dirty="0"/>
              <a:t> / 80</a:t>
            </a:r>
          </a:p>
        </p:txBody>
      </p:sp>
      <p:sp>
        <p:nvSpPr>
          <p:cNvPr id="6" name="椭圆 2">
            <a:extLst>
              <a:ext uri="{FF2B5EF4-FFF2-40B4-BE49-F238E27FC236}">
                <a16:creationId xmlns:a16="http://schemas.microsoft.com/office/drawing/2014/main" id="{172B763C-9A25-4847-B4A4-B5520C2202E3}"/>
              </a:ext>
            </a:extLst>
          </p:cNvPr>
          <p:cNvSpPr/>
          <p:nvPr/>
        </p:nvSpPr>
        <p:spPr>
          <a:xfrm>
            <a:off x="2786224" y="2724425"/>
            <a:ext cx="990600" cy="990600"/>
          </a:xfrm>
          <a:prstGeom prst="ellipse">
            <a:avLst/>
          </a:prstGeom>
          <a:gradFill flip="none" rotWithShape="1">
            <a:gsLst>
              <a:gs pos="0">
                <a:schemeClr val="bg1"/>
              </a:gs>
              <a:gs pos="81000">
                <a:schemeClr val="accent6">
                  <a:lumMod val="5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latin typeface="+mj-lt"/>
            </a:endParaRPr>
          </a:p>
        </p:txBody>
      </p:sp>
      <p:sp>
        <p:nvSpPr>
          <p:cNvPr id="7" name="椭圆 3">
            <a:extLst>
              <a:ext uri="{FF2B5EF4-FFF2-40B4-BE49-F238E27FC236}">
                <a16:creationId xmlns:a16="http://schemas.microsoft.com/office/drawing/2014/main" id="{2040F56C-9FDF-4406-BC46-68F2CD0587B4}"/>
              </a:ext>
            </a:extLst>
          </p:cNvPr>
          <p:cNvSpPr/>
          <p:nvPr/>
        </p:nvSpPr>
        <p:spPr>
          <a:xfrm>
            <a:off x="1352499" y="1533243"/>
            <a:ext cx="308430" cy="308430"/>
          </a:xfrm>
          <a:prstGeom prst="ellipse">
            <a:avLst/>
          </a:prstGeom>
          <a:gradFill flip="none" rotWithShape="1">
            <a:gsLst>
              <a:gs pos="0">
                <a:schemeClr val="bg1"/>
              </a:gs>
              <a:gs pos="81000">
                <a:srgbClr val="00B05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latin typeface="+mj-lt"/>
            </a:endParaRPr>
          </a:p>
        </p:txBody>
      </p:sp>
      <p:sp>
        <p:nvSpPr>
          <p:cNvPr id="8" name="椭圆 4">
            <a:extLst>
              <a:ext uri="{FF2B5EF4-FFF2-40B4-BE49-F238E27FC236}">
                <a16:creationId xmlns:a16="http://schemas.microsoft.com/office/drawing/2014/main" id="{6C19D16F-0F52-44BC-908E-990AC51E1FCB}"/>
              </a:ext>
            </a:extLst>
          </p:cNvPr>
          <p:cNvSpPr/>
          <p:nvPr/>
        </p:nvSpPr>
        <p:spPr>
          <a:xfrm>
            <a:off x="1670657" y="4099929"/>
            <a:ext cx="308430" cy="308430"/>
          </a:xfrm>
          <a:prstGeom prst="ellipse">
            <a:avLst/>
          </a:prstGeom>
          <a:gradFill flip="none" rotWithShape="1">
            <a:gsLst>
              <a:gs pos="0">
                <a:schemeClr val="bg1"/>
              </a:gs>
              <a:gs pos="81000">
                <a:srgbClr val="FFC00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latin typeface="+mj-lt"/>
            </a:endParaRPr>
          </a:p>
        </p:txBody>
      </p:sp>
      <p:sp>
        <p:nvSpPr>
          <p:cNvPr id="9" name="燕尾形箭头 5">
            <a:extLst>
              <a:ext uri="{FF2B5EF4-FFF2-40B4-BE49-F238E27FC236}">
                <a16:creationId xmlns:a16="http://schemas.microsoft.com/office/drawing/2014/main" id="{D005858D-518B-4958-8F6D-CDE10E905CBD}"/>
              </a:ext>
            </a:extLst>
          </p:cNvPr>
          <p:cNvSpPr/>
          <p:nvPr/>
        </p:nvSpPr>
        <p:spPr>
          <a:xfrm rot="8785348">
            <a:off x="1947871" y="3774102"/>
            <a:ext cx="842987" cy="237565"/>
          </a:xfrm>
          <a:prstGeom prst="notchedRightArrow">
            <a:avLst/>
          </a:prstGeom>
          <a:gradFill flip="none" rotWithShape="1">
            <a:gsLst>
              <a:gs pos="0">
                <a:schemeClr val="accent1">
                  <a:lumMod val="5000"/>
                  <a:lumOff val="95000"/>
                </a:schemeClr>
              </a:gs>
              <a:gs pos="71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ndParaRPr>
          </a:p>
        </p:txBody>
      </p:sp>
      <p:sp>
        <p:nvSpPr>
          <p:cNvPr id="10" name="燕尾形箭头 6">
            <a:extLst>
              <a:ext uri="{FF2B5EF4-FFF2-40B4-BE49-F238E27FC236}">
                <a16:creationId xmlns:a16="http://schemas.microsoft.com/office/drawing/2014/main" id="{8CFC7F4A-1614-40A9-B06A-7F42B5A5B236}"/>
              </a:ext>
            </a:extLst>
          </p:cNvPr>
          <p:cNvSpPr/>
          <p:nvPr/>
        </p:nvSpPr>
        <p:spPr>
          <a:xfrm rot="13279377">
            <a:off x="1522136" y="2181383"/>
            <a:ext cx="1354260" cy="237565"/>
          </a:xfrm>
          <a:prstGeom prst="notchedRightArrow">
            <a:avLst/>
          </a:prstGeom>
          <a:gradFill flip="none" rotWithShape="1">
            <a:gsLst>
              <a:gs pos="0">
                <a:schemeClr val="accent1">
                  <a:lumMod val="5000"/>
                  <a:lumOff val="95000"/>
                </a:schemeClr>
              </a:gs>
              <a:gs pos="71000">
                <a:srgbClr val="00B050"/>
              </a:gs>
              <a:gs pos="100000">
                <a:srgbClr val="00B05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ndParaRPr>
          </a:p>
        </p:txBody>
      </p:sp>
      <p:sp>
        <p:nvSpPr>
          <p:cNvPr id="11" name="椭圆 7">
            <a:extLst>
              <a:ext uri="{FF2B5EF4-FFF2-40B4-BE49-F238E27FC236}">
                <a16:creationId xmlns:a16="http://schemas.microsoft.com/office/drawing/2014/main" id="{42D7B69A-E6BD-481D-9545-8DD93C614D48}"/>
              </a:ext>
            </a:extLst>
          </p:cNvPr>
          <p:cNvSpPr/>
          <p:nvPr/>
        </p:nvSpPr>
        <p:spPr>
          <a:xfrm>
            <a:off x="4504768" y="2724425"/>
            <a:ext cx="990600" cy="990600"/>
          </a:xfrm>
          <a:prstGeom prst="ellipse">
            <a:avLst/>
          </a:prstGeom>
          <a:gradFill flip="none" rotWithShape="1">
            <a:gsLst>
              <a:gs pos="0">
                <a:schemeClr val="bg1"/>
              </a:gs>
              <a:gs pos="81000">
                <a:srgbClr val="00206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latin typeface="+mj-lt"/>
            </a:endParaRPr>
          </a:p>
        </p:txBody>
      </p:sp>
      <p:cxnSp>
        <p:nvCxnSpPr>
          <p:cNvPr id="12" name="直接箭头连接符 10">
            <a:extLst>
              <a:ext uri="{FF2B5EF4-FFF2-40B4-BE49-F238E27FC236}">
                <a16:creationId xmlns:a16="http://schemas.microsoft.com/office/drawing/2014/main" id="{733B499A-FB6C-4806-AF0E-0AA14354DD8C}"/>
              </a:ext>
            </a:extLst>
          </p:cNvPr>
          <p:cNvCxnSpPr/>
          <p:nvPr/>
        </p:nvCxnSpPr>
        <p:spPr>
          <a:xfrm>
            <a:off x="3866740" y="3239180"/>
            <a:ext cx="535021" cy="0"/>
          </a:xfrm>
          <a:prstGeom prst="straightConnector1">
            <a:avLst/>
          </a:prstGeom>
          <a:ln>
            <a:tailEnd type="triangle"/>
          </a:ln>
        </p:spPr>
        <p:style>
          <a:lnRef idx="1">
            <a:schemeClr val="accent3"/>
          </a:lnRef>
          <a:fillRef idx="0">
            <a:schemeClr val="accent3"/>
          </a:fillRef>
          <a:effectRef idx="0">
            <a:schemeClr val="accent3"/>
          </a:effectRef>
          <a:fontRef idx="minor">
            <a:schemeClr val="tx1"/>
          </a:fontRef>
        </p:style>
      </p:cxnSp>
      <p:sp>
        <p:nvSpPr>
          <p:cNvPr id="13" name="文本框 20">
            <a:extLst>
              <a:ext uri="{FF2B5EF4-FFF2-40B4-BE49-F238E27FC236}">
                <a16:creationId xmlns:a16="http://schemas.microsoft.com/office/drawing/2014/main" id="{32884C8F-0A46-4264-9444-270A276DA8BE}"/>
              </a:ext>
            </a:extLst>
          </p:cNvPr>
          <p:cNvSpPr txBox="1"/>
          <p:nvPr/>
        </p:nvSpPr>
        <p:spPr>
          <a:xfrm>
            <a:off x="1046396" y="1140019"/>
            <a:ext cx="1031051" cy="369332"/>
          </a:xfrm>
          <a:prstGeom prst="rect">
            <a:avLst/>
          </a:prstGeom>
          <a:noFill/>
        </p:spPr>
        <p:txBody>
          <a:bodyPr wrap="none" rtlCol="0">
            <a:spAutoFit/>
          </a:bodyPr>
          <a:lstStyle/>
          <a:p>
            <a:r>
              <a:rPr lang="en-US" altLang="zh-CN" dirty="0">
                <a:latin typeface="+mj-lt"/>
                <a:cs typeface="Times New Roman" panose="02020603050405020304" pitchFamily="18" charset="0"/>
              </a:rPr>
              <a:t>Positron</a:t>
            </a:r>
            <a:endParaRPr lang="en-US" dirty="0">
              <a:latin typeface="+mj-lt"/>
              <a:cs typeface="Times New Roman" panose="02020603050405020304" pitchFamily="18" charset="0"/>
            </a:endParaRPr>
          </a:p>
        </p:txBody>
      </p:sp>
      <p:sp>
        <p:nvSpPr>
          <p:cNvPr id="14" name="文本框 22">
            <a:extLst>
              <a:ext uri="{FF2B5EF4-FFF2-40B4-BE49-F238E27FC236}">
                <a16:creationId xmlns:a16="http://schemas.microsoft.com/office/drawing/2014/main" id="{F5B9F526-0C48-426E-8045-A7DFFD06F803}"/>
              </a:ext>
            </a:extLst>
          </p:cNvPr>
          <p:cNvSpPr txBox="1"/>
          <p:nvPr/>
        </p:nvSpPr>
        <p:spPr>
          <a:xfrm>
            <a:off x="1161870" y="4435069"/>
            <a:ext cx="1056700" cy="369332"/>
          </a:xfrm>
          <a:prstGeom prst="rect">
            <a:avLst/>
          </a:prstGeom>
          <a:noFill/>
        </p:spPr>
        <p:txBody>
          <a:bodyPr wrap="none" rtlCol="0">
            <a:spAutoFit/>
          </a:bodyPr>
          <a:lstStyle/>
          <a:p>
            <a:r>
              <a:rPr lang="en-US" altLang="zh-CN" dirty="0">
                <a:latin typeface="+mj-lt"/>
                <a:cs typeface="Times New Roman" panose="02020603050405020304" pitchFamily="18" charset="0"/>
              </a:rPr>
              <a:t>Neutrino</a:t>
            </a:r>
            <a:endParaRPr lang="en-US" dirty="0">
              <a:latin typeface="+mj-lt"/>
              <a:cs typeface="Times New Roman" panose="02020603050405020304" pitchFamily="18" charset="0"/>
            </a:endParaRPr>
          </a:p>
        </p:txBody>
      </p:sp>
      <p:sp>
        <p:nvSpPr>
          <p:cNvPr id="15" name="文本框 18">
            <a:extLst>
              <a:ext uri="{FF2B5EF4-FFF2-40B4-BE49-F238E27FC236}">
                <a16:creationId xmlns:a16="http://schemas.microsoft.com/office/drawing/2014/main" id="{1F0E4463-6D4B-499C-80FE-9F1AC1A12FA3}"/>
              </a:ext>
            </a:extLst>
          </p:cNvPr>
          <p:cNvSpPr txBox="1"/>
          <p:nvPr/>
        </p:nvSpPr>
        <p:spPr>
          <a:xfrm>
            <a:off x="5598375" y="3035059"/>
            <a:ext cx="1133644" cy="369332"/>
          </a:xfrm>
          <a:prstGeom prst="rect">
            <a:avLst/>
          </a:prstGeom>
          <a:noFill/>
        </p:spPr>
        <p:txBody>
          <a:bodyPr wrap="none" rtlCol="0">
            <a:spAutoFit/>
          </a:bodyPr>
          <a:lstStyle/>
          <a:p>
            <a:r>
              <a:rPr lang="en-US" altLang="zh-CN" dirty="0">
                <a:latin typeface="+mj-lt"/>
                <a:cs typeface="Times New Roman" panose="02020603050405020304" pitchFamily="18" charset="0"/>
              </a:rPr>
              <a:t>Daughter</a:t>
            </a:r>
            <a:endParaRPr lang="en-US" dirty="0">
              <a:latin typeface="+mj-lt"/>
              <a:cs typeface="Times New Roman" panose="02020603050405020304" pitchFamily="18" charset="0"/>
            </a:endParaRPr>
          </a:p>
        </p:txBody>
      </p:sp>
      <p:sp>
        <p:nvSpPr>
          <p:cNvPr id="16" name="文本框 18">
            <a:extLst>
              <a:ext uri="{FF2B5EF4-FFF2-40B4-BE49-F238E27FC236}">
                <a16:creationId xmlns:a16="http://schemas.microsoft.com/office/drawing/2014/main" id="{71DA93FF-621E-43D1-AF36-100243BFB6C9}"/>
              </a:ext>
            </a:extLst>
          </p:cNvPr>
          <p:cNvSpPr txBox="1"/>
          <p:nvPr/>
        </p:nvSpPr>
        <p:spPr>
          <a:xfrm>
            <a:off x="2756187" y="3855764"/>
            <a:ext cx="1184940" cy="369332"/>
          </a:xfrm>
          <a:prstGeom prst="rect">
            <a:avLst/>
          </a:prstGeom>
          <a:noFill/>
        </p:spPr>
        <p:txBody>
          <a:bodyPr wrap="none" rtlCol="0">
            <a:spAutoFit/>
          </a:bodyPr>
          <a:lstStyle/>
          <a:p>
            <a:r>
              <a:rPr lang="en-US" altLang="zh-CN" dirty="0">
                <a:latin typeface="+mj-lt"/>
                <a:cs typeface="Times New Roman" panose="02020603050405020304" pitchFamily="18" charset="0"/>
              </a:rPr>
              <a:t>Precursor</a:t>
            </a:r>
            <a:endParaRPr lang="en-US" dirty="0">
              <a:latin typeface="+mj-lt"/>
              <a:cs typeface="Times New Roman" panose="02020603050405020304" pitchFamily="18" charset="0"/>
            </a:endParaRPr>
          </a:p>
        </p:txBody>
      </p:sp>
    </p:spTree>
    <p:extLst>
      <p:ext uri="{BB962C8B-B14F-4D97-AF65-F5344CB8AC3E}">
        <p14:creationId xmlns:p14="http://schemas.microsoft.com/office/powerpoint/2010/main" val="338480417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517BF99-2724-48AF-A622-5B039FE794CC}"/>
              </a:ext>
            </a:extLst>
          </p:cNvPr>
          <p:cNvSpPr>
            <a:spLocks noGrp="1"/>
          </p:cNvSpPr>
          <p:nvPr>
            <p:ph type="title"/>
          </p:nvPr>
        </p:nvSpPr>
        <p:spPr>
          <a:xfrm>
            <a:off x="76200" y="316396"/>
            <a:ext cx="8991600" cy="424506"/>
          </a:xfrm>
        </p:spPr>
        <p:txBody>
          <a:bodyPr/>
          <a:lstStyle/>
          <a:p>
            <a:r>
              <a:rPr lang="en-US" altLang="zh-CN" dirty="0"/>
              <a:t>Doppler Broadening of </a:t>
            </a:r>
            <a:r>
              <a:rPr lang="el-GR" altLang="zh-CN" i="1" dirty="0"/>
              <a:t>β</a:t>
            </a:r>
            <a:r>
              <a:rPr lang="en-US" altLang="zh-CN" i="1" dirty="0"/>
              <a:t>p</a:t>
            </a:r>
            <a:r>
              <a:rPr lang="el-GR" altLang="zh-CN" i="1" dirty="0"/>
              <a:t>γ</a:t>
            </a:r>
            <a:endParaRPr lang="en-US" dirty="0"/>
          </a:p>
        </p:txBody>
      </p:sp>
      <p:sp>
        <p:nvSpPr>
          <p:cNvPr id="4" name="Footer Placeholder 3">
            <a:extLst>
              <a:ext uri="{FF2B5EF4-FFF2-40B4-BE49-F238E27FC236}">
                <a16:creationId xmlns:a16="http://schemas.microsoft.com/office/drawing/2014/main" id="{31939A49-E520-4C09-A5C4-88D073FB9B48}"/>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551BD6C5-7F83-42CC-BCA8-AE56708A97BA}"/>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46</a:t>
            </a:fld>
            <a:r>
              <a:rPr lang="en-US" dirty="0"/>
              <a:t> / 80</a:t>
            </a:r>
          </a:p>
        </p:txBody>
      </p:sp>
      <p:sp>
        <p:nvSpPr>
          <p:cNvPr id="6" name="燕尾形箭头 1">
            <a:extLst>
              <a:ext uri="{FF2B5EF4-FFF2-40B4-BE49-F238E27FC236}">
                <a16:creationId xmlns:a16="http://schemas.microsoft.com/office/drawing/2014/main" id="{20FD290F-3AD6-404E-B45F-7C993EC37CBE}"/>
              </a:ext>
            </a:extLst>
          </p:cNvPr>
          <p:cNvSpPr/>
          <p:nvPr/>
        </p:nvSpPr>
        <p:spPr>
          <a:xfrm rot="16200000">
            <a:off x="4451666" y="1991210"/>
            <a:ext cx="1079505" cy="237565"/>
          </a:xfrm>
          <a:prstGeom prst="notchedRightArrow">
            <a:avLst/>
          </a:prstGeom>
          <a:gradFill flip="none" rotWithShape="1">
            <a:gsLst>
              <a:gs pos="0">
                <a:schemeClr val="accent1">
                  <a:lumMod val="5000"/>
                  <a:lumOff val="95000"/>
                </a:schemeClr>
              </a:gs>
              <a:gs pos="71000">
                <a:srgbClr val="FF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ndParaRPr>
          </a:p>
        </p:txBody>
      </p:sp>
      <p:sp>
        <p:nvSpPr>
          <p:cNvPr id="7" name="椭圆 2">
            <a:extLst>
              <a:ext uri="{FF2B5EF4-FFF2-40B4-BE49-F238E27FC236}">
                <a16:creationId xmlns:a16="http://schemas.microsoft.com/office/drawing/2014/main" id="{77DF46AE-3139-42EC-B2F1-92DC1B01629D}"/>
              </a:ext>
            </a:extLst>
          </p:cNvPr>
          <p:cNvSpPr/>
          <p:nvPr/>
        </p:nvSpPr>
        <p:spPr>
          <a:xfrm>
            <a:off x="2786224" y="2724425"/>
            <a:ext cx="990600" cy="990600"/>
          </a:xfrm>
          <a:prstGeom prst="ellipse">
            <a:avLst/>
          </a:prstGeom>
          <a:gradFill flip="none" rotWithShape="1">
            <a:gsLst>
              <a:gs pos="0">
                <a:schemeClr val="bg1"/>
              </a:gs>
              <a:gs pos="81000">
                <a:schemeClr val="accent6">
                  <a:lumMod val="5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latin typeface="+mj-lt"/>
            </a:endParaRPr>
          </a:p>
        </p:txBody>
      </p:sp>
      <p:sp>
        <p:nvSpPr>
          <p:cNvPr id="8" name="椭圆 3">
            <a:extLst>
              <a:ext uri="{FF2B5EF4-FFF2-40B4-BE49-F238E27FC236}">
                <a16:creationId xmlns:a16="http://schemas.microsoft.com/office/drawing/2014/main" id="{B0DEAF23-0B1A-4800-AF85-59DAD74635BE}"/>
              </a:ext>
            </a:extLst>
          </p:cNvPr>
          <p:cNvSpPr/>
          <p:nvPr/>
        </p:nvSpPr>
        <p:spPr>
          <a:xfrm>
            <a:off x="1352499" y="1533243"/>
            <a:ext cx="308430" cy="308430"/>
          </a:xfrm>
          <a:prstGeom prst="ellipse">
            <a:avLst/>
          </a:prstGeom>
          <a:gradFill flip="none" rotWithShape="1">
            <a:gsLst>
              <a:gs pos="0">
                <a:schemeClr val="bg1"/>
              </a:gs>
              <a:gs pos="81000">
                <a:srgbClr val="00B05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latin typeface="+mj-lt"/>
            </a:endParaRPr>
          </a:p>
        </p:txBody>
      </p:sp>
      <p:sp>
        <p:nvSpPr>
          <p:cNvPr id="9" name="椭圆 4">
            <a:extLst>
              <a:ext uri="{FF2B5EF4-FFF2-40B4-BE49-F238E27FC236}">
                <a16:creationId xmlns:a16="http://schemas.microsoft.com/office/drawing/2014/main" id="{DC98C22B-966D-451D-B644-AB0ED35A8026}"/>
              </a:ext>
            </a:extLst>
          </p:cNvPr>
          <p:cNvSpPr/>
          <p:nvPr/>
        </p:nvSpPr>
        <p:spPr>
          <a:xfrm>
            <a:off x="1670657" y="4099929"/>
            <a:ext cx="308430" cy="308430"/>
          </a:xfrm>
          <a:prstGeom prst="ellipse">
            <a:avLst/>
          </a:prstGeom>
          <a:gradFill flip="none" rotWithShape="1">
            <a:gsLst>
              <a:gs pos="0">
                <a:schemeClr val="bg1"/>
              </a:gs>
              <a:gs pos="81000">
                <a:srgbClr val="FFC00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latin typeface="+mj-lt"/>
            </a:endParaRPr>
          </a:p>
        </p:txBody>
      </p:sp>
      <p:sp>
        <p:nvSpPr>
          <p:cNvPr id="10" name="燕尾形箭头 5">
            <a:extLst>
              <a:ext uri="{FF2B5EF4-FFF2-40B4-BE49-F238E27FC236}">
                <a16:creationId xmlns:a16="http://schemas.microsoft.com/office/drawing/2014/main" id="{7AE3CF16-F73B-4184-A4AE-B2270E98606B}"/>
              </a:ext>
            </a:extLst>
          </p:cNvPr>
          <p:cNvSpPr/>
          <p:nvPr/>
        </p:nvSpPr>
        <p:spPr>
          <a:xfrm rot="8785348">
            <a:off x="1947871" y="3774102"/>
            <a:ext cx="842987" cy="237565"/>
          </a:xfrm>
          <a:prstGeom prst="notchedRightArrow">
            <a:avLst/>
          </a:prstGeom>
          <a:gradFill flip="none" rotWithShape="1">
            <a:gsLst>
              <a:gs pos="0">
                <a:schemeClr val="accent1">
                  <a:lumMod val="5000"/>
                  <a:lumOff val="95000"/>
                </a:schemeClr>
              </a:gs>
              <a:gs pos="71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ndParaRPr>
          </a:p>
        </p:txBody>
      </p:sp>
      <p:sp>
        <p:nvSpPr>
          <p:cNvPr id="11" name="燕尾形箭头 6">
            <a:extLst>
              <a:ext uri="{FF2B5EF4-FFF2-40B4-BE49-F238E27FC236}">
                <a16:creationId xmlns:a16="http://schemas.microsoft.com/office/drawing/2014/main" id="{C5B39010-673C-4B0B-8DC4-57B4A47AF628}"/>
              </a:ext>
            </a:extLst>
          </p:cNvPr>
          <p:cNvSpPr/>
          <p:nvPr/>
        </p:nvSpPr>
        <p:spPr>
          <a:xfrm rot="13279377">
            <a:off x="1522136" y="2181383"/>
            <a:ext cx="1354260" cy="237565"/>
          </a:xfrm>
          <a:prstGeom prst="notchedRightArrow">
            <a:avLst/>
          </a:prstGeom>
          <a:gradFill flip="none" rotWithShape="1">
            <a:gsLst>
              <a:gs pos="0">
                <a:schemeClr val="accent1">
                  <a:lumMod val="5000"/>
                  <a:lumOff val="95000"/>
                </a:schemeClr>
              </a:gs>
              <a:gs pos="71000">
                <a:srgbClr val="00B050"/>
              </a:gs>
              <a:gs pos="100000">
                <a:srgbClr val="00B05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ndParaRPr>
          </a:p>
        </p:txBody>
      </p:sp>
      <p:sp>
        <p:nvSpPr>
          <p:cNvPr id="12" name="椭圆 7">
            <a:extLst>
              <a:ext uri="{FF2B5EF4-FFF2-40B4-BE49-F238E27FC236}">
                <a16:creationId xmlns:a16="http://schemas.microsoft.com/office/drawing/2014/main" id="{7FC8BD77-70ED-4E9B-A7A2-016883A8368B}"/>
              </a:ext>
            </a:extLst>
          </p:cNvPr>
          <p:cNvSpPr/>
          <p:nvPr/>
        </p:nvSpPr>
        <p:spPr>
          <a:xfrm>
            <a:off x="4504768" y="2724425"/>
            <a:ext cx="990600" cy="990600"/>
          </a:xfrm>
          <a:prstGeom prst="ellipse">
            <a:avLst/>
          </a:prstGeom>
          <a:gradFill flip="none" rotWithShape="1">
            <a:gsLst>
              <a:gs pos="0">
                <a:schemeClr val="bg1"/>
              </a:gs>
              <a:gs pos="81000">
                <a:srgbClr val="00206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latin typeface="+mj-lt"/>
            </a:endParaRPr>
          </a:p>
        </p:txBody>
      </p:sp>
      <p:sp>
        <p:nvSpPr>
          <p:cNvPr id="13" name="椭圆 8">
            <a:extLst>
              <a:ext uri="{FF2B5EF4-FFF2-40B4-BE49-F238E27FC236}">
                <a16:creationId xmlns:a16="http://schemas.microsoft.com/office/drawing/2014/main" id="{1ECAF0EB-B1F7-491B-B230-2E049F12C007}"/>
              </a:ext>
            </a:extLst>
          </p:cNvPr>
          <p:cNvSpPr/>
          <p:nvPr/>
        </p:nvSpPr>
        <p:spPr>
          <a:xfrm>
            <a:off x="4837203" y="1150133"/>
            <a:ext cx="308430" cy="308430"/>
          </a:xfrm>
          <a:prstGeom prst="ellipse">
            <a:avLst/>
          </a:prstGeom>
          <a:gradFill flip="none" rotWithShape="1">
            <a:gsLst>
              <a:gs pos="0">
                <a:schemeClr val="bg1"/>
              </a:gs>
              <a:gs pos="81000">
                <a:srgbClr val="FF000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n w="22225">
                <a:solidFill>
                  <a:schemeClr val="accent2"/>
                </a:solidFill>
                <a:prstDash val="solid"/>
              </a:ln>
              <a:solidFill>
                <a:schemeClr val="accent2">
                  <a:lumMod val="40000"/>
                  <a:lumOff val="60000"/>
                </a:schemeClr>
              </a:solidFill>
              <a:latin typeface="+mj-lt"/>
            </a:endParaRPr>
          </a:p>
        </p:txBody>
      </p:sp>
      <p:cxnSp>
        <p:nvCxnSpPr>
          <p:cNvPr id="14" name="直接箭头连接符 10">
            <a:extLst>
              <a:ext uri="{FF2B5EF4-FFF2-40B4-BE49-F238E27FC236}">
                <a16:creationId xmlns:a16="http://schemas.microsoft.com/office/drawing/2014/main" id="{5D4974E2-661A-40E7-8083-6FC8380C7BB4}"/>
              </a:ext>
            </a:extLst>
          </p:cNvPr>
          <p:cNvCxnSpPr/>
          <p:nvPr/>
        </p:nvCxnSpPr>
        <p:spPr>
          <a:xfrm>
            <a:off x="3866740" y="3239180"/>
            <a:ext cx="535021" cy="0"/>
          </a:xfrm>
          <a:prstGeom prst="straightConnector1">
            <a:avLst/>
          </a:prstGeom>
          <a:ln>
            <a:tailEnd type="triangle"/>
          </a:ln>
        </p:spPr>
        <p:style>
          <a:lnRef idx="1">
            <a:schemeClr val="accent3"/>
          </a:lnRef>
          <a:fillRef idx="0">
            <a:schemeClr val="accent3"/>
          </a:fillRef>
          <a:effectRef idx="0">
            <a:schemeClr val="accent3"/>
          </a:effectRef>
          <a:fontRef idx="minor">
            <a:schemeClr val="tx1"/>
          </a:fontRef>
        </p:style>
      </p:cxnSp>
      <p:sp>
        <p:nvSpPr>
          <p:cNvPr id="15" name="文本框 20">
            <a:extLst>
              <a:ext uri="{FF2B5EF4-FFF2-40B4-BE49-F238E27FC236}">
                <a16:creationId xmlns:a16="http://schemas.microsoft.com/office/drawing/2014/main" id="{34C9547A-F598-4D6C-A0CC-08D87473490E}"/>
              </a:ext>
            </a:extLst>
          </p:cNvPr>
          <p:cNvSpPr txBox="1"/>
          <p:nvPr/>
        </p:nvSpPr>
        <p:spPr>
          <a:xfrm>
            <a:off x="1046396" y="1140019"/>
            <a:ext cx="1031051" cy="369332"/>
          </a:xfrm>
          <a:prstGeom prst="rect">
            <a:avLst/>
          </a:prstGeom>
          <a:noFill/>
        </p:spPr>
        <p:txBody>
          <a:bodyPr wrap="none" rtlCol="0">
            <a:spAutoFit/>
          </a:bodyPr>
          <a:lstStyle/>
          <a:p>
            <a:r>
              <a:rPr lang="en-US" altLang="zh-CN" dirty="0">
                <a:latin typeface="+mj-lt"/>
                <a:cs typeface="Times New Roman" panose="02020603050405020304" pitchFamily="18" charset="0"/>
              </a:rPr>
              <a:t>Positron</a:t>
            </a:r>
            <a:endParaRPr lang="en-US" dirty="0">
              <a:latin typeface="+mj-lt"/>
              <a:cs typeface="Times New Roman" panose="02020603050405020304" pitchFamily="18" charset="0"/>
            </a:endParaRPr>
          </a:p>
        </p:txBody>
      </p:sp>
      <p:sp>
        <p:nvSpPr>
          <p:cNvPr id="16" name="文本框 22">
            <a:extLst>
              <a:ext uri="{FF2B5EF4-FFF2-40B4-BE49-F238E27FC236}">
                <a16:creationId xmlns:a16="http://schemas.microsoft.com/office/drawing/2014/main" id="{4C87BDA7-6A00-48E5-89A7-14871A422CD0}"/>
              </a:ext>
            </a:extLst>
          </p:cNvPr>
          <p:cNvSpPr txBox="1"/>
          <p:nvPr/>
        </p:nvSpPr>
        <p:spPr>
          <a:xfrm>
            <a:off x="1161870" y="4435069"/>
            <a:ext cx="1056700" cy="369332"/>
          </a:xfrm>
          <a:prstGeom prst="rect">
            <a:avLst/>
          </a:prstGeom>
          <a:noFill/>
        </p:spPr>
        <p:txBody>
          <a:bodyPr wrap="none" rtlCol="0">
            <a:spAutoFit/>
          </a:bodyPr>
          <a:lstStyle/>
          <a:p>
            <a:r>
              <a:rPr lang="en-US" altLang="zh-CN" dirty="0">
                <a:latin typeface="+mj-lt"/>
                <a:cs typeface="Times New Roman" panose="02020603050405020304" pitchFamily="18" charset="0"/>
              </a:rPr>
              <a:t>Neutrino</a:t>
            </a:r>
            <a:endParaRPr lang="en-US" dirty="0">
              <a:latin typeface="+mj-lt"/>
              <a:cs typeface="Times New Roman" panose="02020603050405020304" pitchFamily="18" charset="0"/>
            </a:endParaRPr>
          </a:p>
        </p:txBody>
      </p:sp>
      <p:sp>
        <p:nvSpPr>
          <p:cNvPr id="17" name="文本框 24">
            <a:extLst>
              <a:ext uri="{FF2B5EF4-FFF2-40B4-BE49-F238E27FC236}">
                <a16:creationId xmlns:a16="http://schemas.microsoft.com/office/drawing/2014/main" id="{8A692BE8-704A-47F2-BEDF-5A98992864AA}"/>
              </a:ext>
            </a:extLst>
          </p:cNvPr>
          <p:cNvSpPr txBox="1"/>
          <p:nvPr/>
        </p:nvSpPr>
        <p:spPr>
          <a:xfrm>
            <a:off x="5209697" y="1106162"/>
            <a:ext cx="864339" cy="369332"/>
          </a:xfrm>
          <a:prstGeom prst="rect">
            <a:avLst/>
          </a:prstGeom>
          <a:noFill/>
        </p:spPr>
        <p:txBody>
          <a:bodyPr wrap="none" rtlCol="0">
            <a:spAutoFit/>
          </a:bodyPr>
          <a:lstStyle/>
          <a:p>
            <a:r>
              <a:rPr lang="en-US" altLang="zh-CN" dirty="0">
                <a:latin typeface="+mj-lt"/>
                <a:cs typeface="Times New Roman" panose="02020603050405020304" pitchFamily="18" charset="0"/>
              </a:rPr>
              <a:t>Proton</a:t>
            </a:r>
            <a:endParaRPr lang="en-US" dirty="0">
              <a:latin typeface="+mj-lt"/>
              <a:cs typeface="Times New Roman" panose="02020603050405020304" pitchFamily="18" charset="0"/>
            </a:endParaRPr>
          </a:p>
        </p:txBody>
      </p:sp>
      <p:sp>
        <p:nvSpPr>
          <p:cNvPr id="18" name="椭圆 28">
            <a:extLst>
              <a:ext uri="{FF2B5EF4-FFF2-40B4-BE49-F238E27FC236}">
                <a16:creationId xmlns:a16="http://schemas.microsoft.com/office/drawing/2014/main" id="{19098E68-A721-4EC8-9F8E-FD778EBAB28B}"/>
              </a:ext>
            </a:extLst>
          </p:cNvPr>
          <p:cNvSpPr/>
          <p:nvPr/>
        </p:nvSpPr>
        <p:spPr>
          <a:xfrm>
            <a:off x="4504768" y="4558765"/>
            <a:ext cx="990600" cy="990600"/>
          </a:xfrm>
          <a:prstGeom prst="ellipse">
            <a:avLst/>
          </a:prstGeom>
          <a:gradFill flip="none" rotWithShape="1">
            <a:gsLst>
              <a:gs pos="0">
                <a:schemeClr val="bg1"/>
              </a:gs>
              <a:gs pos="81000">
                <a:schemeClr val="tx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latin typeface="+mj-lt"/>
            </a:endParaRPr>
          </a:p>
        </p:txBody>
      </p:sp>
      <p:sp>
        <p:nvSpPr>
          <p:cNvPr id="19" name="文本框 30">
            <a:extLst>
              <a:ext uri="{FF2B5EF4-FFF2-40B4-BE49-F238E27FC236}">
                <a16:creationId xmlns:a16="http://schemas.microsoft.com/office/drawing/2014/main" id="{B201F39E-0F63-40E2-B266-3DF8D506B106}"/>
              </a:ext>
            </a:extLst>
          </p:cNvPr>
          <p:cNvSpPr txBox="1"/>
          <p:nvPr/>
        </p:nvSpPr>
        <p:spPr>
          <a:xfrm>
            <a:off x="4628176" y="5699771"/>
            <a:ext cx="825867" cy="369332"/>
          </a:xfrm>
          <a:prstGeom prst="rect">
            <a:avLst/>
          </a:prstGeom>
          <a:noFill/>
        </p:spPr>
        <p:txBody>
          <a:bodyPr wrap="none" rtlCol="0">
            <a:spAutoFit/>
          </a:bodyPr>
          <a:lstStyle/>
          <a:p>
            <a:r>
              <a:rPr lang="en-US" altLang="zh-CN" dirty="0">
                <a:latin typeface="+mj-lt"/>
                <a:cs typeface="Times New Roman" panose="02020603050405020304" pitchFamily="18" charset="0"/>
              </a:rPr>
              <a:t>Recoil</a:t>
            </a:r>
            <a:endParaRPr lang="en-US" dirty="0">
              <a:latin typeface="+mj-lt"/>
              <a:cs typeface="Times New Roman" panose="02020603050405020304" pitchFamily="18" charset="0"/>
            </a:endParaRPr>
          </a:p>
        </p:txBody>
      </p:sp>
      <p:cxnSp>
        <p:nvCxnSpPr>
          <p:cNvPr id="20" name="直接箭头连接符 35">
            <a:extLst>
              <a:ext uri="{FF2B5EF4-FFF2-40B4-BE49-F238E27FC236}">
                <a16:creationId xmlns:a16="http://schemas.microsoft.com/office/drawing/2014/main" id="{A70C46F6-F17A-420C-951D-BBA93F9C9BE4}"/>
              </a:ext>
            </a:extLst>
          </p:cNvPr>
          <p:cNvCxnSpPr/>
          <p:nvPr/>
        </p:nvCxnSpPr>
        <p:spPr>
          <a:xfrm>
            <a:off x="4991418" y="3892884"/>
            <a:ext cx="0" cy="51547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1" name="文本框 18">
            <a:extLst>
              <a:ext uri="{FF2B5EF4-FFF2-40B4-BE49-F238E27FC236}">
                <a16:creationId xmlns:a16="http://schemas.microsoft.com/office/drawing/2014/main" id="{1C801328-1E3F-4A4F-B20B-BEA1A756F2F2}"/>
              </a:ext>
            </a:extLst>
          </p:cNvPr>
          <p:cNvSpPr txBox="1"/>
          <p:nvPr/>
        </p:nvSpPr>
        <p:spPr>
          <a:xfrm>
            <a:off x="5598375" y="3035059"/>
            <a:ext cx="1133644" cy="369332"/>
          </a:xfrm>
          <a:prstGeom prst="rect">
            <a:avLst/>
          </a:prstGeom>
          <a:noFill/>
        </p:spPr>
        <p:txBody>
          <a:bodyPr wrap="none" rtlCol="0">
            <a:spAutoFit/>
          </a:bodyPr>
          <a:lstStyle/>
          <a:p>
            <a:r>
              <a:rPr lang="en-US" altLang="zh-CN" dirty="0">
                <a:latin typeface="+mj-lt"/>
                <a:cs typeface="Times New Roman" panose="02020603050405020304" pitchFamily="18" charset="0"/>
              </a:rPr>
              <a:t>Daughter</a:t>
            </a:r>
            <a:endParaRPr lang="en-US" dirty="0">
              <a:latin typeface="+mj-lt"/>
              <a:cs typeface="Times New Roman" panose="02020603050405020304" pitchFamily="18" charset="0"/>
            </a:endParaRPr>
          </a:p>
        </p:txBody>
      </p:sp>
      <p:sp>
        <p:nvSpPr>
          <p:cNvPr id="22" name="文本框 18">
            <a:extLst>
              <a:ext uri="{FF2B5EF4-FFF2-40B4-BE49-F238E27FC236}">
                <a16:creationId xmlns:a16="http://schemas.microsoft.com/office/drawing/2014/main" id="{4FC6C580-D2C5-4E4A-8B67-FF271F4BAC30}"/>
              </a:ext>
            </a:extLst>
          </p:cNvPr>
          <p:cNvSpPr txBox="1"/>
          <p:nvPr/>
        </p:nvSpPr>
        <p:spPr>
          <a:xfrm>
            <a:off x="2756187" y="3855764"/>
            <a:ext cx="1184940" cy="369332"/>
          </a:xfrm>
          <a:prstGeom prst="rect">
            <a:avLst/>
          </a:prstGeom>
          <a:noFill/>
        </p:spPr>
        <p:txBody>
          <a:bodyPr wrap="none" rtlCol="0">
            <a:spAutoFit/>
          </a:bodyPr>
          <a:lstStyle/>
          <a:p>
            <a:r>
              <a:rPr lang="en-US" altLang="zh-CN" dirty="0">
                <a:latin typeface="+mj-lt"/>
                <a:cs typeface="Times New Roman" panose="02020603050405020304" pitchFamily="18" charset="0"/>
              </a:rPr>
              <a:t>Precursor</a:t>
            </a:r>
            <a:endParaRPr lang="en-US" dirty="0">
              <a:latin typeface="+mj-lt"/>
              <a:cs typeface="Times New Roman" panose="02020603050405020304" pitchFamily="18" charset="0"/>
            </a:endParaRPr>
          </a:p>
        </p:txBody>
      </p:sp>
    </p:spTree>
    <p:extLst>
      <p:ext uri="{BB962C8B-B14F-4D97-AF65-F5344CB8AC3E}">
        <p14:creationId xmlns:p14="http://schemas.microsoft.com/office/powerpoint/2010/main" val="9227663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5FEB6B5-D7AB-4C5A-A810-5599CA119B27}"/>
              </a:ext>
            </a:extLst>
          </p:cNvPr>
          <p:cNvSpPr>
            <a:spLocks noGrp="1"/>
          </p:cNvSpPr>
          <p:nvPr>
            <p:ph type="title"/>
          </p:nvPr>
        </p:nvSpPr>
        <p:spPr>
          <a:xfrm>
            <a:off x="76200" y="316396"/>
            <a:ext cx="8991600" cy="424506"/>
          </a:xfrm>
        </p:spPr>
        <p:txBody>
          <a:bodyPr/>
          <a:lstStyle/>
          <a:p>
            <a:r>
              <a:rPr lang="en-US" altLang="zh-CN" dirty="0"/>
              <a:t>Doppler Broadening of </a:t>
            </a:r>
            <a:r>
              <a:rPr lang="el-GR" altLang="zh-CN" i="1" dirty="0"/>
              <a:t>β</a:t>
            </a:r>
            <a:r>
              <a:rPr lang="en-US" altLang="zh-CN" i="1" dirty="0"/>
              <a:t>p</a:t>
            </a:r>
            <a:r>
              <a:rPr lang="el-GR" altLang="zh-CN" i="1" dirty="0"/>
              <a:t>γ</a:t>
            </a:r>
            <a:endParaRPr lang="en-US" dirty="0"/>
          </a:p>
        </p:txBody>
      </p:sp>
      <p:sp>
        <p:nvSpPr>
          <p:cNvPr id="4" name="Footer Placeholder 3">
            <a:extLst>
              <a:ext uri="{FF2B5EF4-FFF2-40B4-BE49-F238E27FC236}">
                <a16:creationId xmlns:a16="http://schemas.microsoft.com/office/drawing/2014/main" id="{1AE174B5-2B49-4CEB-AD66-82F3BBAB486D}"/>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4E4C6B8C-2A6E-46B1-820E-BAAAA9D2224A}"/>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47</a:t>
            </a:fld>
            <a:r>
              <a:rPr lang="en-US" dirty="0"/>
              <a:t> / 80</a:t>
            </a:r>
          </a:p>
        </p:txBody>
      </p:sp>
      <p:sp>
        <p:nvSpPr>
          <p:cNvPr id="6" name="燕尾形箭头 1">
            <a:extLst>
              <a:ext uri="{FF2B5EF4-FFF2-40B4-BE49-F238E27FC236}">
                <a16:creationId xmlns:a16="http://schemas.microsoft.com/office/drawing/2014/main" id="{4951E43E-D02D-4730-996E-DDF72C2E30C7}"/>
              </a:ext>
            </a:extLst>
          </p:cNvPr>
          <p:cNvSpPr/>
          <p:nvPr/>
        </p:nvSpPr>
        <p:spPr>
          <a:xfrm rot="16200000">
            <a:off x="4451666" y="1991210"/>
            <a:ext cx="1079505" cy="237565"/>
          </a:xfrm>
          <a:prstGeom prst="notchedRightArrow">
            <a:avLst/>
          </a:prstGeom>
          <a:gradFill flip="none" rotWithShape="1">
            <a:gsLst>
              <a:gs pos="0">
                <a:schemeClr val="accent1">
                  <a:lumMod val="5000"/>
                  <a:lumOff val="95000"/>
                </a:schemeClr>
              </a:gs>
              <a:gs pos="71000">
                <a:srgbClr val="FF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ndParaRPr>
          </a:p>
        </p:txBody>
      </p:sp>
      <p:sp>
        <p:nvSpPr>
          <p:cNvPr id="7" name="椭圆 2">
            <a:extLst>
              <a:ext uri="{FF2B5EF4-FFF2-40B4-BE49-F238E27FC236}">
                <a16:creationId xmlns:a16="http://schemas.microsoft.com/office/drawing/2014/main" id="{BC18E649-4374-4AE8-A52F-3BBEA22A1967}"/>
              </a:ext>
            </a:extLst>
          </p:cNvPr>
          <p:cNvSpPr/>
          <p:nvPr/>
        </p:nvSpPr>
        <p:spPr>
          <a:xfrm>
            <a:off x="2786224" y="2724425"/>
            <a:ext cx="990600" cy="990600"/>
          </a:xfrm>
          <a:prstGeom prst="ellipse">
            <a:avLst/>
          </a:prstGeom>
          <a:gradFill flip="none" rotWithShape="1">
            <a:gsLst>
              <a:gs pos="0">
                <a:schemeClr val="bg1"/>
              </a:gs>
              <a:gs pos="81000">
                <a:schemeClr val="accent6">
                  <a:lumMod val="5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latin typeface="+mj-lt"/>
            </a:endParaRPr>
          </a:p>
        </p:txBody>
      </p:sp>
      <p:sp>
        <p:nvSpPr>
          <p:cNvPr id="8" name="椭圆 3">
            <a:extLst>
              <a:ext uri="{FF2B5EF4-FFF2-40B4-BE49-F238E27FC236}">
                <a16:creationId xmlns:a16="http://schemas.microsoft.com/office/drawing/2014/main" id="{D4C740E4-533E-4780-A3C1-B3C583F8D2C7}"/>
              </a:ext>
            </a:extLst>
          </p:cNvPr>
          <p:cNvSpPr/>
          <p:nvPr/>
        </p:nvSpPr>
        <p:spPr>
          <a:xfrm>
            <a:off x="1352499" y="1533243"/>
            <a:ext cx="308430" cy="308430"/>
          </a:xfrm>
          <a:prstGeom prst="ellipse">
            <a:avLst/>
          </a:prstGeom>
          <a:gradFill flip="none" rotWithShape="1">
            <a:gsLst>
              <a:gs pos="0">
                <a:schemeClr val="bg1"/>
              </a:gs>
              <a:gs pos="81000">
                <a:srgbClr val="00B05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latin typeface="+mj-lt"/>
            </a:endParaRPr>
          </a:p>
        </p:txBody>
      </p:sp>
      <p:sp>
        <p:nvSpPr>
          <p:cNvPr id="9" name="椭圆 4">
            <a:extLst>
              <a:ext uri="{FF2B5EF4-FFF2-40B4-BE49-F238E27FC236}">
                <a16:creationId xmlns:a16="http://schemas.microsoft.com/office/drawing/2014/main" id="{2DBCC906-7ACF-4633-9600-49A27D5D03AE}"/>
              </a:ext>
            </a:extLst>
          </p:cNvPr>
          <p:cNvSpPr/>
          <p:nvPr/>
        </p:nvSpPr>
        <p:spPr>
          <a:xfrm>
            <a:off x="1670657" y="4099929"/>
            <a:ext cx="308430" cy="308430"/>
          </a:xfrm>
          <a:prstGeom prst="ellipse">
            <a:avLst/>
          </a:prstGeom>
          <a:gradFill flip="none" rotWithShape="1">
            <a:gsLst>
              <a:gs pos="0">
                <a:schemeClr val="bg1"/>
              </a:gs>
              <a:gs pos="81000">
                <a:srgbClr val="FFC00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latin typeface="+mj-lt"/>
            </a:endParaRPr>
          </a:p>
        </p:txBody>
      </p:sp>
      <p:sp>
        <p:nvSpPr>
          <p:cNvPr id="10" name="燕尾形箭头 5">
            <a:extLst>
              <a:ext uri="{FF2B5EF4-FFF2-40B4-BE49-F238E27FC236}">
                <a16:creationId xmlns:a16="http://schemas.microsoft.com/office/drawing/2014/main" id="{816F7DD4-71AE-4D2B-BC26-26F3E3F8FFA0}"/>
              </a:ext>
            </a:extLst>
          </p:cNvPr>
          <p:cNvSpPr/>
          <p:nvPr/>
        </p:nvSpPr>
        <p:spPr>
          <a:xfrm rot="8785348">
            <a:off x="1947871" y="3774102"/>
            <a:ext cx="842987" cy="237565"/>
          </a:xfrm>
          <a:prstGeom prst="notchedRightArrow">
            <a:avLst/>
          </a:prstGeom>
          <a:gradFill flip="none" rotWithShape="1">
            <a:gsLst>
              <a:gs pos="0">
                <a:schemeClr val="accent1">
                  <a:lumMod val="5000"/>
                  <a:lumOff val="95000"/>
                </a:schemeClr>
              </a:gs>
              <a:gs pos="71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ndParaRPr>
          </a:p>
        </p:txBody>
      </p:sp>
      <p:sp>
        <p:nvSpPr>
          <p:cNvPr id="11" name="燕尾形箭头 6">
            <a:extLst>
              <a:ext uri="{FF2B5EF4-FFF2-40B4-BE49-F238E27FC236}">
                <a16:creationId xmlns:a16="http://schemas.microsoft.com/office/drawing/2014/main" id="{9D935631-FB7A-4431-A63D-2C42705E1524}"/>
              </a:ext>
            </a:extLst>
          </p:cNvPr>
          <p:cNvSpPr/>
          <p:nvPr/>
        </p:nvSpPr>
        <p:spPr>
          <a:xfrm rot="13279377">
            <a:off x="1522136" y="2181383"/>
            <a:ext cx="1354260" cy="237565"/>
          </a:xfrm>
          <a:prstGeom prst="notchedRightArrow">
            <a:avLst/>
          </a:prstGeom>
          <a:gradFill flip="none" rotWithShape="1">
            <a:gsLst>
              <a:gs pos="0">
                <a:schemeClr val="accent1">
                  <a:lumMod val="5000"/>
                  <a:lumOff val="95000"/>
                </a:schemeClr>
              </a:gs>
              <a:gs pos="71000">
                <a:srgbClr val="00B050"/>
              </a:gs>
              <a:gs pos="100000">
                <a:srgbClr val="00B05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ndParaRPr>
          </a:p>
        </p:txBody>
      </p:sp>
      <p:sp>
        <p:nvSpPr>
          <p:cNvPr id="12" name="椭圆 7">
            <a:extLst>
              <a:ext uri="{FF2B5EF4-FFF2-40B4-BE49-F238E27FC236}">
                <a16:creationId xmlns:a16="http://schemas.microsoft.com/office/drawing/2014/main" id="{3A39A7D9-51EB-4814-9C5D-5455DE575553}"/>
              </a:ext>
            </a:extLst>
          </p:cNvPr>
          <p:cNvSpPr/>
          <p:nvPr/>
        </p:nvSpPr>
        <p:spPr>
          <a:xfrm>
            <a:off x="4504768" y="2724425"/>
            <a:ext cx="990600" cy="990600"/>
          </a:xfrm>
          <a:prstGeom prst="ellipse">
            <a:avLst/>
          </a:prstGeom>
          <a:gradFill flip="none" rotWithShape="1">
            <a:gsLst>
              <a:gs pos="0">
                <a:schemeClr val="bg1"/>
              </a:gs>
              <a:gs pos="81000">
                <a:srgbClr val="00206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latin typeface="+mj-lt"/>
            </a:endParaRPr>
          </a:p>
        </p:txBody>
      </p:sp>
      <p:sp>
        <p:nvSpPr>
          <p:cNvPr id="13" name="椭圆 8">
            <a:extLst>
              <a:ext uri="{FF2B5EF4-FFF2-40B4-BE49-F238E27FC236}">
                <a16:creationId xmlns:a16="http://schemas.microsoft.com/office/drawing/2014/main" id="{ADD9CB55-2BE7-4C2B-9943-4EEAFDB35A36}"/>
              </a:ext>
            </a:extLst>
          </p:cNvPr>
          <p:cNvSpPr/>
          <p:nvPr/>
        </p:nvSpPr>
        <p:spPr>
          <a:xfrm>
            <a:off x="4837203" y="1150133"/>
            <a:ext cx="308430" cy="308430"/>
          </a:xfrm>
          <a:prstGeom prst="ellipse">
            <a:avLst/>
          </a:prstGeom>
          <a:gradFill flip="none" rotWithShape="1">
            <a:gsLst>
              <a:gs pos="0">
                <a:schemeClr val="bg1"/>
              </a:gs>
              <a:gs pos="81000">
                <a:srgbClr val="FF000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n w="22225">
                <a:solidFill>
                  <a:schemeClr val="accent2"/>
                </a:solidFill>
                <a:prstDash val="solid"/>
              </a:ln>
              <a:solidFill>
                <a:schemeClr val="accent2">
                  <a:lumMod val="40000"/>
                  <a:lumOff val="60000"/>
                </a:schemeClr>
              </a:solidFill>
              <a:latin typeface="+mj-lt"/>
            </a:endParaRPr>
          </a:p>
        </p:txBody>
      </p:sp>
      <p:cxnSp>
        <p:nvCxnSpPr>
          <p:cNvPr id="14" name="直接箭头连接符 10">
            <a:extLst>
              <a:ext uri="{FF2B5EF4-FFF2-40B4-BE49-F238E27FC236}">
                <a16:creationId xmlns:a16="http://schemas.microsoft.com/office/drawing/2014/main" id="{DEA86F0B-6248-4B71-89FA-1C8075CD357B}"/>
              </a:ext>
            </a:extLst>
          </p:cNvPr>
          <p:cNvCxnSpPr/>
          <p:nvPr/>
        </p:nvCxnSpPr>
        <p:spPr>
          <a:xfrm>
            <a:off x="3866740" y="3239180"/>
            <a:ext cx="535021" cy="0"/>
          </a:xfrm>
          <a:prstGeom prst="straightConnector1">
            <a:avLst/>
          </a:prstGeom>
          <a:ln>
            <a:tailEnd type="triangle"/>
          </a:ln>
        </p:spPr>
        <p:style>
          <a:lnRef idx="1">
            <a:schemeClr val="accent3"/>
          </a:lnRef>
          <a:fillRef idx="0">
            <a:schemeClr val="accent3"/>
          </a:fillRef>
          <a:effectRef idx="0">
            <a:schemeClr val="accent3"/>
          </a:effectRef>
          <a:fontRef idx="minor">
            <a:schemeClr val="tx1"/>
          </a:fontRef>
        </p:style>
      </p:cxnSp>
      <p:sp>
        <p:nvSpPr>
          <p:cNvPr id="15" name="燕尾形箭头 11">
            <a:extLst>
              <a:ext uri="{FF2B5EF4-FFF2-40B4-BE49-F238E27FC236}">
                <a16:creationId xmlns:a16="http://schemas.microsoft.com/office/drawing/2014/main" id="{321FDAC7-225E-41CB-AF4D-A65B5D79AD1D}"/>
              </a:ext>
            </a:extLst>
          </p:cNvPr>
          <p:cNvSpPr/>
          <p:nvPr/>
        </p:nvSpPr>
        <p:spPr>
          <a:xfrm rot="20009598">
            <a:off x="5554911" y="4482550"/>
            <a:ext cx="1079505" cy="237565"/>
          </a:xfrm>
          <a:prstGeom prst="notchedRightArrow">
            <a:avLst/>
          </a:prstGeom>
          <a:gradFill flip="none" rotWithShape="1">
            <a:gsLst>
              <a:gs pos="0">
                <a:schemeClr val="accent1">
                  <a:lumMod val="5000"/>
                  <a:lumOff val="95000"/>
                </a:schemeClr>
              </a:gs>
              <a:gs pos="71000">
                <a:srgbClr val="FF00F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ndParaRPr>
          </a:p>
        </p:txBody>
      </p:sp>
      <p:sp>
        <p:nvSpPr>
          <p:cNvPr id="16" name="文本框 20">
            <a:extLst>
              <a:ext uri="{FF2B5EF4-FFF2-40B4-BE49-F238E27FC236}">
                <a16:creationId xmlns:a16="http://schemas.microsoft.com/office/drawing/2014/main" id="{B2FFFFC7-703C-4E6F-9FB9-E38A60BF4CF9}"/>
              </a:ext>
            </a:extLst>
          </p:cNvPr>
          <p:cNvSpPr txBox="1"/>
          <p:nvPr/>
        </p:nvSpPr>
        <p:spPr>
          <a:xfrm>
            <a:off x="1046396" y="1140019"/>
            <a:ext cx="1031051" cy="369332"/>
          </a:xfrm>
          <a:prstGeom prst="rect">
            <a:avLst/>
          </a:prstGeom>
          <a:noFill/>
        </p:spPr>
        <p:txBody>
          <a:bodyPr wrap="none" rtlCol="0">
            <a:spAutoFit/>
          </a:bodyPr>
          <a:lstStyle/>
          <a:p>
            <a:r>
              <a:rPr lang="en-US" altLang="zh-CN" dirty="0">
                <a:latin typeface="+mj-lt"/>
                <a:cs typeface="Times New Roman" panose="02020603050405020304" pitchFamily="18" charset="0"/>
              </a:rPr>
              <a:t>Positron</a:t>
            </a:r>
            <a:endParaRPr lang="en-US" dirty="0">
              <a:latin typeface="+mj-lt"/>
              <a:cs typeface="Times New Roman" panose="02020603050405020304" pitchFamily="18" charset="0"/>
            </a:endParaRPr>
          </a:p>
        </p:txBody>
      </p:sp>
      <p:sp>
        <p:nvSpPr>
          <p:cNvPr id="17" name="文本框 22">
            <a:extLst>
              <a:ext uri="{FF2B5EF4-FFF2-40B4-BE49-F238E27FC236}">
                <a16:creationId xmlns:a16="http://schemas.microsoft.com/office/drawing/2014/main" id="{690EEF55-C2A3-48CF-A721-755F50F81312}"/>
              </a:ext>
            </a:extLst>
          </p:cNvPr>
          <p:cNvSpPr txBox="1"/>
          <p:nvPr/>
        </p:nvSpPr>
        <p:spPr>
          <a:xfrm>
            <a:off x="1161870" y="4435069"/>
            <a:ext cx="1056700" cy="369332"/>
          </a:xfrm>
          <a:prstGeom prst="rect">
            <a:avLst/>
          </a:prstGeom>
          <a:noFill/>
        </p:spPr>
        <p:txBody>
          <a:bodyPr wrap="none" rtlCol="0">
            <a:spAutoFit/>
          </a:bodyPr>
          <a:lstStyle/>
          <a:p>
            <a:r>
              <a:rPr lang="en-US" altLang="zh-CN" dirty="0">
                <a:latin typeface="+mj-lt"/>
                <a:cs typeface="Times New Roman" panose="02020603050405020304" pitchFamily="18" charset="0"/>
              </a:rPr>
              <a:t>Neutrino</a:t>
            </a:r>
            <a:endParaRPr lang="en-US" dirty="0">
              <a:latin typeface="+mj-lt"/>
              <a:cs typeface="Times New Roman" panose="02020603050405020304" pitchFamily="18" charset="0"/>
            </a:endParaRPr>
          </a:p>
        </p:txBody>
      </p:sp>
      <p:sp>
        <p:nvSpPr>
          <p:cNvPr id="18" name="文本框 24">
            <a:extLst>
              <a:ext uri="{FF2B5EF4-FFF2-40B4-BE49-F238E27FC236}">
                <a16:creationId xmlns:a16="http://schemas.microsoft.com/office/drawing/2014/main" id="{6C24A430-3E92-4BA3-A424-D92F2AA4747D}"/>
              </a:ext>
            </a:extLst>
          </p:cNvPr>
          <p:cNvSpPr txBox="1"/>
          <p:nvPr/>
        </p:nvSpPr>
        <p:spPr>
          <a:xfrm>
            <a:off x="5209697" y="1106162"/>
            <a:ext cx="864339" cy="369332"/>
          </a:xfrm>
          <a:prstGeom prst="rect">
            <a:avLst/>
          </a:prstGeom>
          <a:noFill/>
        </p:spPr>
        <p:txBody>
          <a:bodyPr wrap="none" rtlCol="0">
            <a:spAutoFit/>
          </a:bodyPr>
          <a:lstStyle/>
          <a:p>
            <a:r>
              <a:rPr lang="en-US" altLang="zh-CN" dirty="0">
                <a:latin typeface="+mj-lt"/>
                <a:cs typeface="Times New Roman" panose="02020603050405020304" pitchFamily="18" charset="0"/>
              </a:rPr>
              <a:t>Proton</a:t>
            </a:r>
            <a:endParaRPr lang="en-US" dirty="0">
              <a:latin typeface="+mj-lt"/>
              <a:cs typeface="Times New Roman" panose="02020603050405020304" pitchFamily="18" charset="0"/>
            </a:endParaRPr>
          </a:p>
        </p:txBody>
      </p:sp>
      <p:sp>
        <p:nvSpPr>
          <p:cNvPr id="19" name="椭圆 28">
            <a:extLst>
              <a:ext uri="{FF2B5EF4-FFF2-40B4-BE49-F238E27FC236}">
                <a16:creationId xmlns:a16="http://schemas.microsoft.com/office/drawing/2014/main" id="{661BC616-2FA3-42A5-880A-2BF8F879BE35}"/>
              </a:ext>
            </a:extLst>
          </p:cNvPr>
          <p:cNvSpPr/>
          <p:nvPr/>
        </p:nvSpPr>
        <p:spPr>
          <a:xfrm>
            <a:off x="4504768" y="4558765"/>
            <a:ext cx="990600" cy="990600"/>
          </a:xfrm>
          <a:prstGeom prst="ellipse">
            <a:avLst/>
          </a:prstGeom>
          <a:gradFill flip="none" rotWithShape="1">
            <a:gsLst>
              <a:gs pos="0">
                <a:schemeClr val="bg1"/>
              </a:gs>
              <a:gs pos="81000">
                <a:schemeClr val="tx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latin typeface="+mj-lt"/>
            </a:endParaRPr>
          </a:p>
        </p:txBody>
      </p:sp>
      <p:sp>
        <p:nvSpPr>
          <p:cNvPr id="20" name="文本框 30">
            <a:extLst>
              <a:ext uri="{FF2B5EF4-FFF2-40B4-BE49-F238E27FC236}">
                <a16:creationId xmlns:a16="http://schemas.microsoft.com/office/drawing/2014/main" id="{12975610-07C8-4A14-89E6-F3C15BFCA473}"/>
              </a:ext>
            </a:extLst>
          </p:cNvPr>
          <p:cNvSpPr txBox="1"/>
          <p:nvPr/>
        </p:nvSpPr>
        <p:spPr>
          <a:xfrm>
            <a:off x="4628176" y="5699771"/>
            <a:ext cx="825867" cy="369332"/>
          </a:xfrm>
          <a:prstGeom prst="rect">
            <a:avLst/>
          </a:prstGeom>
          <a:noFill/>
        </p:spPr>
        <p:txBody>
          <a:bodyPr wrap="none" rtlCol="0">
            <a:spAutoFit/>
          </a:bodyPr>
          <a:lstStyle/>
          <a:p>
            <a:r>
              <a:rPr lang="en-US" altLang="zh-CN" dirty="0">
                <a:latin typeface="+mj-lt"/>
                <a:cs typeface="Times New Roman" panose="02020603050405020304" pitchFamily="18" charset="0"/>
              </a:rPr>
              <a:t>Recoil</a:t>
            </a:r>
            <a:endParaRPr lang="en-US" dirty="0">
              <a:latin typeface="+mj-lt"/>
              <a:cs typeface="Times New Roman" panose="02020603050405020304" pitchFamily="18" charset="0"/>
            </a:endParaRPr>
          </a:p>
        </p:txBody>
      </p:sp>
      <p:sp>
        <p:nvSpPr>
          <p:cNvPr id="21" name="文本框 31">
            <a:extLst>
              <a:ext uri="{FF2B5EF4-FFF2-40B4-BE49-F238E27FC236}">
                <a16:creationId xmlns:a16="http://schemas.microsoft.com/office/drawing/2014/main" id="{E905CD79-B154-47BD-998A-B24277F0C2DA}"/>
              </a:ext>
            </a:extLst>
          </p:cNvPr>
          <p:cNvSpPr txBox="1"/>
          <p:nvPr/>
        </p:nvSpPr>
        <p:spPr>
          <a:xfrm>
            <a:off x="6008082" y="4183718"/>
            <a:ext cx="2146742" cy="872034"/>
          </a:xfrm>
          <a:prstGeom prst="rect">
            <a:avLst/>
          </a:prstGeom>
          <a:noFill/>
        </p:spPr>
        <p:txBody>
          <a:bodyPr wrap="none" rtlCol="0" anchor="ctr">
            <a:spAutoFit/>
          </a:bodyPr>
          <a:lstStyle/>
          <a:p>
            <a:pPr algn="ctr">
              <a:lnSpc>
                <a:spcPct val="150000"/>
              </a:lnSpc>
            </a:pPr>
            <a:r>
              <a:rPr lang="en-US" altLang="zh-CN" i="1" dirty="0">
                <a:latin typeface="+mj-lt"/>
                <a:cs typeface="Times New Roman" panose="02020603050405020304" pitchFamily="18" charset="0"/>
              </a:rPr>
              <a:t>γ</a:t>
            </a:r>
            <a:r>
              <a:rPr lang="en-US" altLang="zh-CN" dirty="0">
                <a:latin typeface="+mj-lt"/>
                <a:cs typeface="Times New Roman" panose="02020603050405020304" pitchFamily="18" charset="0"/>
              </a:rPr>
              <a:t> ray    </a:t>
            </a:r>
          </a:p>
          <a:p>
            <a:pPr algn="ctr">
              <a:lnSpc>
                <a:spcPct val="150000"/>
              </a:lnSpc>
            </a:pPr>
            <a:r>
              <a:rPr lang="en-US" dirty="0">
                <a:latin typeface="+mj-lt"/>
                <a:cs typeface="Times New Roman" panose="02020603050405020304" pitchFamily="18" charset="0"/>
              </a:rPr>
              <a:t>with a Doppler shift</a:t>
            </a:r>
          </a:p>
        </p:txBody>
      </p:sp>
      <p:cxnSp>
        <p:nvCxnSpPr>
          <p:cNvPr id="22" name="直接箭头连接符 35">
            <a:extLst>
              <a:ext uri="{FF2B5EF4-FFF2-40B4-BE49-F238E27FC236}">
                <a16:creationId xmlns:a16="http://schemas.microsoft.com/office/drawing/2014/main" id="{78656358-DF94-4622-B831-57FB2D9B90ED}"/>
              </a:ext>
            </a:extLst>
          </p:cNvPr>
          <p:cNvCxnSpPr/>
          <p:nvPr/>
        </p:nvCxnSpPr>
        <p:spPr>
          <a:xfrm>
            <a:off x="4991418" y="3892884"/>
            <a:ext cx="0" cy="51547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3" name="文本框 18">
            <a:extLst>
              <a:ext uri="{FF2B5EF4-FFF2-40B4-BE49-F238E27FC236}">
                <a16:creationId xmlns:a16="http://schemas.microsoft.com/office/drawing/2014/main" id="{879AC2D0-D798-46A4-BEC3-616D8D9CF414}"/>
              </a:ext>
            </a:extLst>
          </p:cNvPr>
          <p:cNvSpPr txBox="1"/>
          <p:nvPr/>
        </p:nvSpPr>
        <p:spPr>
          <a:xfrm>
            <a:off x="5598375" y="3035059"/>
            <a:ext cx="1133644" cy="369332"/>
          </a:xfrm>
          <a:prstGeom prst="rect">
            <a:avLst/>
          </a:prstGeom>
          <a:noFill/>
        </p:spPr>
        <p:txBody>
          <a:bodyPr wrap="none" rtlCol="0">
            <a:spAutoFit/>
          </a:bodyPr>
          <a:lstStyle/>
          <a:p>
            <a:r>
              <a:rPr lang="en-US" altLang="zh-CN" dirty="0">
                <a:latin typeface="+mj-lt"/>
                <a:cs typeface="Times New Roman" panose="02020603050405020304" pitchFamily="18" charset="0"/>
              </a:rPr>
              <a:t>Daughter</a:t>
            </a:r>
            <a:endParaRPr lang="en-US" dirty="0">
              <a:latin typeface="+mj-lt"/>
              <a:cs typeface="Times New Roman" panose="02020603050405020304" pitchFamily="18" charset="0"/>
            </a:endParaRPr>
          </a:p>
        </p:txBody>
      </p:sp>
      <p:sp>
        <p:nvSpPr>
          <p:cNvPr id="24" name="文本框 18">
            <a:extLst>
              <a:ext uri="{FF2B5EF4-FFF2-40B4-BE49-F238E27FC236}">
                <a16:creationId xmlns:a16="http://schemas.microsoft.com/office/drawing/2014/main" id="{1B7324C5-2ED4-4132-9A73-B0AE8C33A433}"/>
              </a:ext>
            </a:extLst>
          </p:cNvPr>
          <p:cNvSpPr txBox="1"/>
          <p:nvPr/>
        </p:nvSpPr>
        <p:spPr>
          <a:xfrm>
            <a:off x="2756187" y="3855764"/>
            <a:ext cx="1184940" cy="369332"/>
          </a:xfrm>
          <a:prstGeom prst="rect">
            <a:avLst/>
          </a:prstGeom>
          <a:noFill/>
        </p:spPr>
        <p:txBody>
          <a:bodyPr wrap="none" rtlCol="0">
            <a:spAutoFit/>
          </a:bodyPr>
          <a:lstStyle/>
          <a:p>
            <a:r>
              <a:rPr lang="en-US" altLang="zh-CN" dirty="0">
                <a:latin typeface="+mj-lt"/>
                <a:cs typeface="Times New Roman" panose="02020603050405020304" pitchFamily="18" charset="0"/>
              </a:rPr>
              <a:t>Precursor</a:t>
            </a:r>
            <a:endParaRPr lang="en-US" dirty="0">
              <a:latin typeface="+mj-lt"/>
              <a:cs typeface="Times New Roman" panose="02020603050405020304" pitchFamily="18" charset="0"/>
            </a:endParaRPr>
          </a:p>
        </p:txBody>
      </p:sp>
    </p:spTree>
    <p:extLst>
      <p:ext uri="{BB962C8B-B14F-4D97-AF65-F5344CB8AC3E}">
        <p14:creationId xmlns:p14="http://schemas.microsoft.com/office/powerpoint/2010/main" val="144872745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711404-0EA1-48AE-91C1-C5E88F30FF3E}"/>
              </a:ext>
            </a:extLst>
          </p:cNvPr>
          <p:cNvSpPr>
            <a:spLocks noGrp="1"/>
          </p:cNvSpPr>
          <p:nvPr>
            <p:ph type="title"/>
          </p:nvPr>
        </p:nvSpPr>
        <p:spPr>
          <a:xfrm>
            <a:off x="76200" y="316396"/>
            <a:ext cx="8991600" cy="424506"/>
          </a:xfrm>
        </p:spPr>
        <p:txBody>
          <a:bodyPr/>
          <a:lstStyle/>
          <a:p>
            <a:r>
              <a:rPr lang="en-US" altLang="zh-CN" baseline="30000" dirty="0"/>
              <a:t>25</a:t>
            </a:r>
            <a:r>
              <a:rPr lang="en-US" altLang="zh-CN" dirty="0"/>
              <a:t>Si(</a:t>
            </a:r>
            <a:r>
              <a:rPr lang="el-GR" altLang="zh-CN" i="1" dirty="0"/>
              <a:t>β</a:t>
            </a:r>
            <a:r>
              <a:rPr lang="en-US" altLang="zh-CN" i="1" dirty="0"/>
              <a:t>p</a:t>
            </a:r>
            <a:r>
              <a:rPr lang="el-GR" altLang="zh-CN" i="1" dirty="0"/>
              <a:t>γ</a:t>
            </a:r>
            <a:r>
              <a:rPr lang="en-US" altLang="zh-CN" dirty="0"/>
              <a:t>)</a:t>
            </a:r>
            <a:r>
              <a:rPr lang="en-US" altLang="zh-CN" baseline="30000" dirty="0"/>
              <a:t>24</a:t>
            </a:r>
            <a:r>
              <a:rPr lang="en-US" altLang="zh-CN" dirty="0"/>
              <a:t>Mg</a:t>
            </a:r>
            <a:endParaRPr lang="en-US" dirty="0"/>
          </a:p>
        </p:txBody>
      </p:sp>
      <p:sp>
        <p:nvSpPr>
          <p:cNvPr id="4" name="Footer Placeholder 3">
            <a:extLst>
              <a:ext uri="{FF2B5EF4-FFF2-40B4-BE49-F238E27FC236}">
                <a16:creationId xmlns:a16="http://schemas.microsoft.com/office/drawing/2014/main" id="{6C0EA896-9297-495A-B4F7-2FA05EF34589}"/>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C39DDFE3-7B50-4E5E-B5FA-9B8E369BD885}"/>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48</a:t>
            </a:fld>
            <a:r>
              <a:rPr lang="en-US" dirty="0"/>
              <a:t> / 80</a:t>
            </a:r>
          </a:p>
        </p:txBody>
      </p:sp>
      <p:pic>
        <p:nvPicPr>
          <p:cNvPr id="6" name="Content Placeholder 6">
            <a:extLst>
              <a:ext uri="{FF2B5EF4-FFF2-40B4-BE49-F238E27FC236}">
                <a16:creationId xmlns:a16="http://schemas.microsoft.com/office/drawing/2014/main" id="{CA3F292D-06AD-4AFF-8A38-F76CA93A594E}"/>
              </a:ext>
            </a:extLst>
          </p:cNvPr>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685800" y="1075728"/>
            <a:ext cx="7772400" cy="2353272"/>
          </a:xfrm>
        </p:spPr>
      </p:pic>
      <p:sp>
        <p:nvSpPr>
          <p:cNvPr id="7" name="TextBox 6">
            <a:extLst>
              <a:ext uri="{FF2B5EF4-FFF2-40B4-BE49-F238E27FC236}">
                <a16:creationId xmlns:a16="http://schemas.microsoft.com/office/drawing/2014/main" id="{5524ADE4-0A79-4BCB-91E5-0A98B7FF445F}"/>
              </a:ext>
            </a:extLst>
          </p:cNvPr>
          <p:cNvSpPr txBox="1"/>
          <p:nvPr/>
        </p:nvSpPr>
        <p:spPr>
          <a:xfrm>
            <a:off x="76200" y="5626359"/>
            <a:ext cx="4415568" cy="393441"/>
          </a:xfrm>
          <a:prstGeom prst="rect">
            <a:avLst/>
          </a:prstGeom>
          <a:noFill/>
        </p:spPr>
        <p:txBody>
          <a:bodyPr wrap="none">
            <a:spAutoFit/>
          </a:bodyPr>
          <a:lstStyle/>
          <a:p>
            <a:pPr marL="0" marR="0" lvl="0" indent="0" algn="l" defTabSz="457200" rtl="0" eaLnBrk="1" fontAlgn="base" latinLnBrk="0" hangingPunct="1">
              <a:lnSpc>
                <a:spcPct val="120000"/>
              </a:lnSpc>
              <a:spcBef>
                <a:spcPct val="0"/>
              </a:spcBef>
              <a:spcAft>
                <a:spcPct val="0"/>
              </a:spcAft>
              <a:buClrTx/>
              <a:buSzTx/>
              <a:buFontTx/>
              <a:buNone/>
              <a:tabLst/>
              <a:defRPr/>
            </a:pPr>
            <a:r>
              <a:rPr kumimoji="0" lang="en-US" altLang="zh-CN" sz="1800" b="0" i="0" u="none" strike="noStrike" kern="1200" cap="none" spc="0" normalizeH="0" baseline="0" noProof="0" dirty="0">
                <a:ln>
                  <a:noFill/>
                </a:ln>
                <a:solidFill>
                  <a:srgbClr val="008000"/>
                </a:solidFill>
                <a:effectLst/>
                <a:uLnTx/>
                <a:uFillTx/>
                <a:latin typeface="Arial Narrow" panose="020B0606020202030204" pitchFamily="34" charset="0"/>
                <a:ea typeface="Cambria" panose="02040503050406030204" pitchFamily="18" charset="0"/>
              </a:rPr>
              <a:t>L. J. Sun </a:t>
            </a:r>
            <a:r>
              <a:rPr kumimoji="0" lang="en-US" altLang="zh-CN" sz="1800" b="0" i="1" u="none" strike="noStrike" kern="1200" cap="none" spc="0" normalizeH="0" baseline="0" noProof="0" dirty="0">
                <a:ln>
                  <a:noFill/>
                </a:ln>
                <a:solidFill>
                  <a:srgbClr val="008000"/>
                </a:solidFill>
                <a:effectLst/>
                <a:uLnTx/>
                <a:uFillTx/>
                <a:latin typeface="Arial Narrow" panose="020B0606020202030204" pitchFamily="34" charset="0"/>
                <a:ea typeface="Cambria" panose="02040503050406030204" pitchFamily="18" charset="0"/>
              </a:rPr>
              <a:t>et al</a:t>
            </a:r>
            <a:r>
              <a:rPr kumimoji="0" lang="en-US" altLang="zh-CN" sz="1800" b="0" i="0" u="none" strike="noStrike" kern="1200" cap="none" spc="0" normalizeH="0" baseline="0" noProof="0" dirty="0">
                <a:ln>
                  <a:noFill/>
                </a:ln>
                <a:solidFill>
                  <a:srgbClr val="008000"/>
                </a:solidFill>
                <a:effectLst/>
                <a:uLnTx/>
                <a:uFillTx/>
                <a:latin typeface="Arial Narrow" panose="020B0606020202030204" pitchFamily="34" charset="0"/>
                <a:ea typeface="Cambria" panose="02040503050406030204" pitchFamily="18" charset="0"/>
              </a:rPr>
              <a:t>., </a:t>
            </a:r>
            <a:r>
              <a:rPr kumimoji="0" lang="da-DK" altLang="zh-CN" sz="1800" b="0" i="0" u="none" strike="noStrike" kern="1200" cap="none" spc="0" normalizeH="0" baseline="0" noProof="0" dirty="0">
                <a:ln>
                  <a:noFill/>
                </a:ln>
                <a:solidFill>
                  <a:srgbClr val="008000"/>
                </a:solidFill>
                <a:effectLst/>
                <a:uLnTx/>
                <a:uFillTx/>
                <a:latin typeface="Arial Narrow" panose="020B0606020202030204" pitchFamily="34" charset="0"/>
                <a:ea typeface="Cambria" panose="02040503050406030204" pitchFamily="18" charset="0"/>
              </a:rPr>
              <a:t>Phys. Rev. C 103, 014322 (2021). </a:t>
            </a:r>
            <a:endParaRPr kumimoji="0" lang="en-US" altLang="zh-CN" sz="1800" b="0" i="0" u="none" strike="noStrike" kern="1200" cap="none" spc="0" normalizeH="0" baseline="0" noProof="0" dirty="0">
              <a:ln>
                <a:noFill/>
              </a:ln>
              <a:solidFill>
                <a:srgbClr val="008000"/>
              </a:solidFill>
              <a:effectLst/>
              <a:uLnTx/>
              <a:uFillTx/>
              <a:latin typeface="Arial Narrow" panose="020B0606020202030204" pitchFamily="34" charset="0"/>
              <a:ea typeface="Cambria" panose="02040503050406030204" pitchFamily="18" charset="0"/>
            </a:endParaRPr>
          </a:p>
        </p:txBody>
      </p:sp>
    </p:spTree>
    <p:extLst>
      <p:ext uri="{BB962C8B-B14F-4D97-AF65-F5344CB8AC3E}">
        <p14:creationId xmlns:p14="http://schemas.microsoft.com/office/powerpoint/2010/main" val="242378373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711404-0EA1-48AE-91C1-C5E88F30FF3E}"/>
              </a:ext>
            </a:extLst>
          </p:cNvPr>
          <p:cNvSpPr>
            <a:spLocks noGrp="1"/>
          </p:cNvSpPr>
          <p:nvPr>
            <p:ph type="title"/>
          </p:nvPr>
        </p:nvSpPr>
        <p:spPr>
          <a:xfrm>
            <a:off x="76200" y="316396"/>
            <a:ext cx="8991600" cy="424506"/>
          </a:xfrm>
        </p:spPr>
        <p:txBody>
          <a:bodyPr/>
          <a:lstStyle/>
          <a:p>
            <a:r>
              <a:rPr lang="en-US" altLang="zh-CN" baseline="30000" dirty="0"/>
              <a:t>25</a:t>
            </a:r>
            <a:r>
              <a:rPr lang="en-US" altLang="zh-CN" dirty="0"/>
              <a:t>Si(</a:t>
            </a:r>
            <a:r>
              <a:rPr lang="el-GR" altLang="zh-CN" i="1" dirty="0"/>
              <a:t>β</a:t>
            </a:r>
            <a:r>
              <a:rPr lang="en-US" altLang="zh-CN" i="1" dirty="0"/>
              <a:t>p</a:t>
            </a:r>
            <a:r>
              <a:rPr lang="el-GR" altLang="zh-CN" i="1" dirty="0"/>
              <a:t>γ</a:t>
            </a:r>
            <a:r>
              <a:rPr lang="en-US" altLang="zh-CN" dirty="0"/>
              <a:t>)</a:t>
            </a:r>
            <a:r>
              <a:rPr lang="en-US" altLang="zh-CN" baseline="30000" dirty="0"/>
              <a:t>24</a:t>
            </a:r>
            <a:r>
              <a:rPr lang="en-US" altLang="zh-CN" dirty="0"/>
              <a:t>Mg</a:t>
            </a:r>
            <a:endParaRPr lang="en-US" dirty="0"/>
          </a:p>
        </p:txBody>
      </p:sp>
      <p:sp>
        <p:nvSpPr>
          <p:cNvPr id="4" name="Footer Placeholder 3">
            <a:extLst>
              <a:ext uri="{FF2B5EF4-FFF2-40B4-BE49-F238E27FC236}">
                <a16:creationId xmlns:a16="http://schemas.microsoft.com/office/drawing/2014/main" id="{6C0EA896-9297-495A-B4F7-2FA05EF34589}"/>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C39DDFE3-7B50-4E5E-B5FA-9B8E369BD885}"/>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49</a:t>
            </a:fld>
            <a:r>
              <a:rPr lang="en-US" dirty="0"/>
              <a:t> / 80</a:t>
            </a:r>
          </a:p>
        </p:txBody>
      </p:sp>
      <p:pic>
        <p:nvPicPr>
          <p:cNvPr id="6" name="Content Placeholder 6">
            <a:extLst>
              <a:ext uri="{FF2B5EF4-FFF2-40B4-BE49-F238E27FC236}">
                <a16:creationId xmlns:a16="http://schemas.microsoft.com/office/drawing/2014/main" id="{CA3F292D-06AD-4AFF-8A38-F76CA93A594E}"/>
              </a:ext>
            </a:extLst>
          </p:cNvPr>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685800" y="1075728"/>
            <a:ext cx="7772400" cy="2353272"/>
          </a:xfrm>
        </p:spPr>
      </p:pic>
      <p:sp>
        <p:nvSpPr>
          <p:cNvPr id="7" name="TextBox 6">
            <a:extLst>
              <a:ext uri="{FF2B5EF4-FFF2-40B4-BE49-F238E27FC236}">
                <a16:creationId xmlns:a16="http://schemas.microsoft.com/office/drawing/2014/main" id="{5524ADE4-0A79-4BCB-91E5-0A98B7FF445F}"/>
              </a:ext>
            </a:extLst>
          </p:cNvPr>
          <p:cNvSpPr txBox="1"/>
          <p:nvPr/>
        </p:nvSpPr>
        <p:spPr>
          <a:xfrm>
            <a:off x="76200" y="5626359"/>
            <a:ext cx="4415568" cy="393441"/>
          </a:xfrm>
          <a:prstGeom prst="rect">
            <a:avLst/>
          </a:prstGeom>
          <a:noFill/>
        </p:spPr>
        <p:txBody>
          <a:bodyPr wrap="none">
            <a:spAutoFit/>
          </a:bodyPr>
          <a:lstStyle/>
          <a:p>
            <a:pPr marL="0" marR="0" lvl="0" indent="0" algn="l" defTabSz="457200" rtl="0" eaLnBrk="1" fontAlgn="base" latinLnBrk="0" hangingPunct="1">
              <a:lnSpc>
                <a:spcPct val="120000"/>
              </a:lnSpc>
              <a:spcBef>
                <a:spcPct val="0"/>
              </a:spcBef>
              <a:spcAft>
                <a:spcPct val="0"/>
              </a:spcAft>
              <a:buClrTx/>
              <a:buSzTx/>
              <a:buFontTx/>
              <a:buNone/>
              <a:tabLst/>
              <a:defRPr/>
            </a:pPr>
            <a:r>
              <a:rPr kumimoji="0" lang="en-US" altLang="zh-CN" sz="1800" b="0" i="0" u="none" strike="noStrike" kern="1200" cap="none" spc="0" normalizeH="0" baseline="0" noProof="0" dirty="0">
                <a:ln>
                  <a:noFill/>
                </a:ln>
                <a:solidFill>
                  <a:srgbClr val="008000"/>
                </a:solidFill>
                <a:effectLst/>
                <a:uLnTx/>
                <a:uFillTx/>
                <a:latin typeface="Arial Narrow" panose="020B0606020202030204" pitchFamily="34" charset="0"/>
                <a:ea typeface="Cambria" panose="02040503050406030204" pitchFamily="18" charset="0"/>
              </a:rPr>
              <a:t>L. J. Sun </a:t>
            </a:r>
            <a:r>
              <a:rPr kumimoji="0" lang="en-US" altLang="zh-CN" sz="1800" b="0" i="1" u="none" strike="noStrike" kern="1200" cap="none" spc="0" normalizeH="0" baseline="0" noProof="0" dirty="0">
                <a:ln>
                  <a:noFill/>
                </a:ln>
                <a:solidFill>
                  <a:srgbClr val="008000"/>
                </a:solidFill>
                <a:effectLst/>
                <a:uLnTx/>
                <a:uFillTx/>
                <a:latin typeface="Arial Narrow" panose="020B0606020202030204" pitchFamily="34" charset="0"/>
                <a:ea typeface="Cambria" panose="02040503050406030204" pitchFamily="18" charset="0"/>
              </a:rPr>
              <a:t>et al</a:t>
            </a:r>
            <a:r>
              <a:rPr kumimoji="0" lang="en-US" altLang="zh-CN" sz="1800" b="0" i="0" u="none" strike="noStrike" kern="1200" cap="none" spc="0" normalizeH="0" baseline="0" noProof="0" dirty="0">
                <a:ln>
                  <a:noFill/>
                </a:ln>
                <a:solidFill>
                  <a:srgbClr val="008000"/>
                </a:solidFill>
                <a:effectLst/>
                <a:uLnTx/>
                <a:uFillTx/>
                <a:latin typeface="Arial Narrow" panose="020B0606020202030204" pitchFamily="34" charset="0"/>
                <a:ea typeface="Cambria" panose="02040503050406030204" pitchFamily="18" charset="0"/>
              </a:rPr>
              <a:t>., </a:t>
            </a:r>
            <a:r>
              <a:rPr kumimoji="0" lang="da-DK" altLang="zh-CN" sz="1800" b="0" i="0" u="none" strike="noStrike" kern="1200" cap="none" spc="0" normalizeH="0" baseline="0" noProof="0" dirty="0">
                <a:ln>
                  <a:noFill/>
                </a:ln>
                <a:solidFill>
                  <a:srgbClr val="008000"/>
                </a:solidFill>
                <a:effectLst/>
                <a:uLnTx/>
                <a:uFillTx/>
                <a:latin typeface="Arial Narrow" panose="020B0606020202030204" pitchFamily="34" charset="0"/>
                <a:ea typeface="Cambria" panose="02040503050406030204" pitchFamily="18" charset="0"/>
              </a:rPr>
              <a:t>Phys. Rev. C 103, 014322 (2021). </a:t>
            </a:r>
            <a:endParaRPr kumimoji="0" lang="en-US" altLang="zh-CN" sz="1800" b="0" i="0" u="none" strike="noStrike" kern="1200" cap="none" spc="0" normalizeH="0" baseline="0" noProof="0" dirty="0">
              <a:ln>
                <a:noFill/>
              </a:ln>
              <a:solidFill>
                <a:srgbClr val="008000"/>
              </a:solidFill>
              <a:effectLst/>
              <a:uLnTx/>
              <a:uFillTx/>
              <a:latin typeface="Arial Narrow" panose="020B0606020202030204" pitchFamily="34" charset="0"/>
              <a:ea typeface="Cambria" panose="02040503050406030204" pitchFamily="18" charset="0"/>
            </a:endParaRPr>
          </a:p>
        </p:txBody>
      </p:sp>
      <p:pic>
        <p:nvPicPr>
          <p:cNvPr id="8" name="Picture 7">
            <a:extLst>
              <a:ext uri="{FF2B5EF4-FFF2-40B4-BE49-F238E27FC236}">
                <a16:creationId xmlns:a16="http://schemas.microsoft.com/office/drawing/2014/main" id="{D52CE465-9F7A-4DB8-9389-5BC34A0B9DCC}"/>
              </a:ext>
            </a:extLst>
          </p:cNvPr>
          <p:cNvPicPr>
            <a:picLocks noChangeAspect="1"/>
          </p:cNvPicPr>
          <p:nvPr/>
        </p:nvPicPr>
        <p:blipFill>
          <a:blip r:embed="rId4"/>
          <a:stretch>
            <a:fillRect/>
          </a:stretch>
        </p:blipFill>
        <p:spPr>
          <a:xfrm>
            <a:off x="685800" y="3282013"/>
            <a:ext cx="7772400" cy="2353274"/>
          </a:xfrm>
          <a:prstGeom prst="rect">
            <a:avLst/>
          </a:prstGeom>
        </p:spPr>
      </p:pic>
    </p:spTree>
    <p:extLst>
      <p:ext uri="{BB962C8B-B14F-4D97-AF65-F5344CB8AC3E}">
        <p14:creationId xmlns:p14="http://schemas.microsoft.com/office/powerpoint/2010/main" val="36736844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398119C-B8D1-4A1A-8DBA-FD4F7BD5767B}"/>
              </a:ext>
            </a:extLst>
          </p:cNvPr>
          <p:cNvSpPr>
            <a:spLocks noGrp="1"/>
          </p:cNvSpPr>
          <p:nvPr>
            <p:ph type="title"/>
          </p:nvPr>
        </p:nvSpPr>
        <p:spPr>
          <a:xfrm>
            <a:off x="76200" y="316396"/>
            <a:ext cx="8991600" cy="424506"/>
          </a:xfrm>
        </p:spPr>
        <p:txBody>
          <a:bodyPr/>
          <a:lstStyle/>
          <a:p>
            <a:r>
              <a:rPr lang="en-US" dirty="0"/>
              <a:t>Decay Scheme</a:t>
            </a:r>
          </a:p>
        </p:txBody>
      </p:sp>
      <p:sp>
        <p:nvSpPr>
          <p:cNvPr id="4" name="Footer Placeholder 3">
            <a:extLst>
              <a:ext uri="{FF2B5EF4-FFF2-40B4-BE49-F238E27FC236}">
                <a16:creationId xmlns:a16="http://schemas.microsoft.com/office/drawing/2014/main" id="{4BEACCBE-C4C6-437A-B002-33E0C59E5CB8}"/>
              </a:ext>
            </a:extLst>
          </p:cNvPr>
          <p:cNvSpPr>
            <a:spLocks noGrp="1"/>
          </p:cNvSpPr>
          <p:nvPr>
            <p:ph type="ftr" sz="quarter" idx="10"/>
          </p:nvPr>
        </p:nvSpPr>
        <p:spPr/>
        <p:txBody>
          <a:bodyPr/>
          <a:lstStyle/>
          <a:p>
            <a:pPr>
              <a:defRPr/>
            </a:pPr>
            <a:r>
              <a:rPr lang="en-US" dirty="0"/>
              <a:t>Lijie Sun, Seminar @ FRIB</a:t>
            </a:r>
            <a:endParaRPr lang="nl-NL" dirty="0"/>
          </a:p>
        </p:txBody>
      </p:sp>
      <p:sp>
        <p:nvSpPr>
          <p:cNvPr id="5" name="Slide Number Placeholder 4">
            <a:extLst>
              <a:ext uri="{FF2B5EF4-FFF2-40B4-BE49-F238E27FC236}">
                <a16:creationId xmlns:a16="http://schemas.microsoft.com/office/drawing/2014/main" id="{E74C1357-C167-44E2-96C0-44F282E5D7DB}"/>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5</a:t>
            </a:fld>
            <a:r>
              <a:rPr lang="en-US" dirty="0"/>
              <a:t> / 80</a:t>
            </a:r>
          </a:p>
        </p:txBody>
      </p:sp>
      <p:pic>
        <p:nvPicPr>
          <p:cNvPr id="8" name="Content Placeholder 7">
            <a:extLst>
              <a:ext uri="{FF2B5EF4-FFF2-40B4-BE49-F238E27FC236}">
                <a16:creationId xmlns:a16="http://schemas.microsoft.com/office/drawing/2014/main" id="{DC3AC5FB-3D2C-4C1C-BA78-F956CC81DC84}"/>
              </a:ext>
            </a:extLst>
          </p:cNvPr>
          <p:cNvPicPr>
            <a:picLocks noGrp="1" noChangeAspect="1"/>
          </p:cNvPicPr>
          <p:nvPr>
            <p:ph idx="1"/>
          </p:nvPr>
        </p:nvPicPr>
        <p:blipFill>
          <a:blip r:embed="rId3"/>
          <a:stretch>
            <a:fillRect/>
          </a:stretch>
        </p:blipFill>
        <p:spPr>
          <a:xfrm>
            <a:off x="493935" y="1066800"/>
            <a:ext cx="8156130" cy="4937125"/>
          </a:xfrm>
        </p:spPr>
      </p:pic>
    </p:spTree>
    <p:extLst>
      <p:ext uri="{BB962C8B-B14F-4D97-AF65-F5344CB8AC3E}">
        <p14:creationId xmlns:p14="http://schemas.microsoft.com/office/powerpoint/2010/main" val="170266933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9D87714-B260-4A3D-B757-7FD132D38155}"/>
              </a:ext>
            </a:extLst>
          </p:cNvPr>
          <p:cNvSpPr>
            <a:spLocks noGrp="1"/>
          </p:cNvSpPr>
          <p:nvPr>
            <p:ph type="title"/>
          </p:nvPr>
        </p:nvSpPr>
        <p:spPr>
          <a:xfrm>
            <a:off x="76200" y="316396"/>
            <a:ext cx="8991600" cy="424506"/>
          </a:xfrm>
        </p:spPr>
        <p:txBody>
          <a:bodyPr/>
          <a:lstStyle/>
          <a:p>
            <a:r>
              <a:rPr lang="en-US" altLang="zh-CN" dirty="0"/>
              <a:t>Doppler Broadening of </a:t>
            </a:r>
            <a:r>
              <a:rPr lang="el-GR" altLang="zh-CN" i="1" dirty="0"/>
              <a:t>β</a:t>
            </a:r>
            <a:r>
              <a:rPr lang="en-US" altLang="zh-CN" i="1" dirty="0"/>
              <a:t>p</a:t>
            </a:r>
            <a:r>
              <a:rPr lang="el-GR" altLang="zh-CN" i="1" dirty="0"/>
              <a:t>γ</a:t>
            </a:r>
            <a:endParaRPr lang="en-US" dirty="0"/>
          </a:p>
        </p:txBody>
      </p:sp>
      <p:sp>
        <p:nvSpPr>
          <p:cNvPr id="4" name="Footer Placeholder 3">
            <a:extLst>
              <a:ext uri="{FF2B5EF4-FFF2-40B4-BE49-F238E27FC236}">
                <a16:creationId xmlns:a16="http://schemas.microsoft.com/office/drawing/2014/main" id="{17851101-09AC-41EF-9D4F-D4053810A5E6}"/>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918B80AF-BE2E-47F8-80C0-747858A96FEC}"/>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50</a:t>
            </a:fld>
            <a:r>
              <a:rPr lang="en-US" dirty="0"/>
              <a:t> / 80</a:t>
            </a:r>
          </a:p>
        </p:txBody>
      </p:sp>
      <p:sp>
        <p:nvSpPr>
          <p:cNvPr id="28" name="TextBox 27">
            <a:extLst>
              <a:ext uri="{FF2B5EF4-FFF2-40B4-BE49-F238E27FC236}">
                <a16:creationId xmlns:a16="http://schemas.microsoft.com/office/drawing/2014/main" id="{6A0F35E7-1E81-4F63-84AA-3420B5581087}"/>
              </a:ext>
            </a:extLst>
          </p:cNvPr>
          <p:cNvSpPr txBox="1"/>
          <p:nvPr/>
        </p:nvSpPr>
        <p:spPr>
          <a:xfrm>
            <a:off x="76200" y="5626359"/>
            <a:ext cx="4415568" cy="393441"/>
          </a:xfrm>
          <a:prstGeom prst="rect">
            <a:avLst/>
          </a:prstGeom>
          <a:noFill/>
        </p:spPr>
        <p:txBody>
          <a:bodyPr wrap="none">
            <a:spAutoFit/>
          </a:bodyPr>
          <a:lstStyle/>
          <a:p>
            <a:pPr marL="0" marR="0" lvl="0" indent="0" algn="l" defTabSz="457200" rtl="0" eaLnBrk="1" fontAlgn="base" latinLnBrk="0" hangingPunct="1">
              <a:lnSpc>
                <a:spcPct val="120000"/>
              </a:lnSpc>
              <a:spcBef>
                <a:spcPct val="0"/>
              </a:spcBef>
              <a:spcAft>
                <a:spcPct val="0"/>
              </a:spcAft>
              <a:buClrTx/>
              <a:buSzTx/>
              <a:buFontTx/>
              <a:buNone/>
              <a:tabLst/>
              <a:defRPr/>
            </a:pPr>
            <a:r>
              <a:rPr kumimoji="0" lang="en-US" altLang="zh-CN" sz="1800" b="0" i="0" u="none" strike="noStrike" kern="1200" cap="none" spc="0" normalizeH="0" baseline="0" noProof="0" dirty="0">
                <a:ln>
                  <a:noFill/>
                </a:ln>
                <a:solidFill>
                  <a:srgbClr val="008000"/>
                </a:solidFill>
                <a:effectLst/>
                <a:uLnTx/>
                <a:uFillTx/>
                <a:latin typeface="Arial Narrow" panose="020B0606020202030204" pitchFamily="34" charset="0"/>
                <a:ea typeface="Cambria" panose="02040503050406030204" pitchFamily="18" charset="0"/>
              </a:rPr>
              <a:t>L. J. Sun </a:t>
            </a:r>
            <a:r>
              <a:rPr kumimoji="0" lang="en-US" altLang="zh-CN" sz="1800" b="0" i="1" u="none" strike="noStrike" kern="1200" cap="none" spc="0" normalizeH="0" baseline="0" noProof="0" dirty="0">
                <a:ln>
                  <a:noFill/>
                </a:ln>
                <a:solidFill>
                  <a:srgbClr val="008000"/>
                </a:solidFill>
                <a:effectLst/>
                <a:uLnTx/>
                <a:uFillTx/>
                <a:latin typeface="Arial Narrow" panose="020B0606020202030204" pitchFamily="34" charset="0"/>
                <a:ea typeface="Cambria" panose="02040503050406030204" pitchFamily="18" charset="0"/>
              </a:rPr>
              <a:t>et al</a:t>
            </a:r>
            <a:r>
              <a:rPr kumimoji="0" lang="en-US" altLang="zh-CN" sz="1800" b="0" i="0" u="none" strike="noStrike" kern="1200" cap="none" spc="0" normalizeH="0" baseline="0" noProof="0" dirty="0">
                <a:ln>
                  <a:noFill/>
                </a:ln>
                <a:solidFill>
                  <a:srgbClr val="008000"/>
                </a:solidFill>
                <a:effectLst/>
                <a:uLnTx/>
                <a:uFillTx/>
                <a:latin typeface="Arial Narrow" panose="020B0606020202030204" pitchFamily="34" charset="0"/>
                <a:ea typeface="Cambria" panose="02040503050406030204" pitchFamily="18" charset="0"/>
              </a:rPr>
              <a:t>., </a:t>
            </a:r>
            <a:r>
              <a:rPr kumimoji="0" lang="da-DK" altLang="zh-CN" sz="1800" b="0" i="0" u="none" strike="noStrike" kern="1200" cap="none" spc="0" normalizeH="0" baseline="0" noProof="0" dirty="0">
                <a:ln>
                  <a:noFill/>
                </a:ln>
                <a:solidFill>
                  <a:srgbClr val="008000"/>
                </a:solidFill>
                <a:effectLst/>
                <a:uLnTx/>
                <a:uFillTx/>
                <a:latin typeface="Arial Narrow" panose="020B0606020202030204" pitchFamily="34" charset="0"/>
                <a:ea typeface="Cambria" panose="02040503050406030204" pitchFamily="18" charset="0"/>
              </a:rPr>
              <a:t>Phys. Rev. C 103, 014322 (2021). </a:t>
            </a:r>
            <a:endParaRPr kumimoji="0" lang="en-US" altLang="zh-CN" sz="1800" b="0" i="0" u="none" strike="noStrike" kern="1200" cap="none" spc="0" normalizeH="0" baseline="0" noProof="0" dirty="0">
              <a:ln>
                <a:noFill/>
              </a:ln>
              <a:solidFill>
                <a:srgbClr val="008000"/>
              </a:solidFill>
              <a:effectLst/>
              <a:uLnTx/>
              <a:uFillTx/>
              <a:latin typeface="Arial Narrow" panose="020B0606020202030204" pitchFamily="34" charset="0"/>
              <a:ea typeface="Cambria" panose="02040503050406030204" pitchFamily="18" charset="0"/>
            </a:endParaRPr>
          </a:p>
        </p:txBody>
      </p:sp>
      <p:cxnSp>
        <p:nvCxnSpPr>
          <p:cNvPr id="29" name="直接连接符 9">
            <a:extLst>
              <a:ext uri="{FF2B5EF4-FFF2-40B4-BE49-F238E27FC236}">
                <a16:creationId xmlns:a16="http://schemas.microsoft.com/office/drawing/2014/main" id="{B6D47D3E-5EBC-4F6D-9098-67732B65315C}"/>
              </a:ext>
            </a:extLst>
          </p:cNvPr>
          <p:cNvCxnSpPr>
            <a:cxnSpLocks/>
          </p:cNvCxnSpPr>
          <p:nvPr/>
        </p:nvCxnSpPr>
        <p:spPr>
          <a:xfrm>
            <a:off x="5395254" y="5627641"/>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32">
            <a:extLst>
              <a:ext uri="{FF2B5EF4-FFF2-40B4-BE49-F238E27FC236}">
                <a16:creationId xmlns:a16="http://schemas.microsoft.com/office/drawing/2014/main" id="{D5E61BF0-9EE6-427E-B405-4D6FE4044A90}"/>
              </a:ext>
            </a:extLst>
          </p:cNvPr>
          <p:cNvCxnSpPr/>
          <p:nvPr/>
        </p:nvCxnSpPr>
        <p:spPr>
          <a:xfrm>
            <a:off x="7749654" y="1371600"/>
            <a:ext cx="124194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文本框 35">
            <a:extLst>
              <a:ext uri="{FF2B5EF4-FFF2-40B4-BE49-F238E27FC236}">
                <a16:creationId xmlns:a16="http://schemas.microsoft.com/office/drawing/2014/main" id="{A17BA0F1-8F96-4DCD-A825-B129F65CB5EF}"/>
              </a:ext>
            </a:extLst>
          </p:cNvPr>
          <p:cNvSpPr txBox="1"/>
          <p:nvPr/>
        </p:nvSpPr>
        <p:spPr>
          <a:xfrm>
            <a:off x="7926771" y="1371600"/>
            <a:ext cx="912429" cy="461665"/>
          </a:xfrm>
          <a:prstGeom prst="rect">
            <a:avLst/>
          </a:prstGeom>
          <a:noFill/>
        </p:spPr>
        <p:txBody>
          <a:bodyPr wrap="none" rtlCol="0">
            <a:spAutoFit/>
          </a:bodyPr>
          <a:lstStyle/>
          <a:p>
            <a:r>
              <a:rPr lang="en-US" altLang="zh-CN" sz="2400" dirty="0">
                <a:latin typeface="Cambria" panose="02040503050406030204" pitchFamily="18" charset="0"/>
                <a:ea typeface="Cambria" panose="02040503050406030204" pitchFamily="18" charset="0"/>
                <a:cs typeface="Times New Roman" panose="02020603050405020304" pitchFamily="18" charset="0"/>
              </a:rPr>
              <a:t>(</a:t>
            </a:r>
            <a:r>
              <a:rPr lang="en-US" altLang="zh-CN" sz="2400" i="1" dirty="0">
                <a:latin typeface="Cambria" panose="02040503050406030204" pitchFamily="18" charset="0"/>
                <a:ea typeface="Cambria" panose="02040503050406030204" pitchFamily="18" charset="0"/>
                <a:cs typeface="Times New Roman" panose="02020603050405020304" pitchFamily="18" charset="0"/>
              </a:rPr>
              <a:t>Z</a:t>
            </a:r>
            <a:r>
              <a:rPr lang="en-US" altLang="zh-CN" sz="2400" dirty="0">
                <a:latin typeface="Cambria" panose="02040503050406030204" pitchFamily="18" charset="0"/>
                <a:ea typeface="Cambria" panose="02040503050406030204" pitchFamily="18" charset="0"/>
                <a:cs typeface="Times New Roman" panose="02020603050405020304" pitchFamily="18" charset="0"/>
              </a:rPr>
              <a:t>, </a:t>
            </a:r>
            <a:r>
              <a:rPr lang="en-US" altLang="zh-CN" sz="2400" i="1" dirty="0">
                <a:latin typeface="Cambria" panose="02040503050406030204" pitchFamily="18" charset="0"/>
                <a:ea typeface="Cambria" panose="02040503050406030204" pitchFamily="18" charset="0"/>
                <a:cs typeface="Times New Roman" panose="02020603050405020304" pitchFamily="18" charset="0"/>
              </a:rPr>
              <a:t>N</a:t>
            </a:r>
            <a:r>
              <a:rPr lang="en-US" altLang="zh-CN" sz="2400" dirty="0">
                <a:latin typeface="Cambria" panose="02040503050406030204" pitchFamily="18" charset="0"/>
                <a:ea typeface="Cambria" panose="02040503050406030204" pitchFamily="18" charset="0"/>
                <a:cs typeface="Times New Roman" panose="02020603050405020304" pitchFamily="18" charset="0"/>
              </a:rPr>
              <a:t>)</a:t>
            </a:r>
            <a:endParaRPr lang="en-US" sz="2400" dirty="0">
              <a:latin typeface="Cambria" panose="02040503050406030204" pitchFamily="18" charset="0"/>
              <a:ea typeface="Cambria" panose="02040503050406030204" pitchFamily="18" charset="0"/>
              <a:cs typeface="Times New Roman" panose="02020603050405020304" pitchFamily="18" charset="0"/>
            </a:endParaRPr>
          </a:p>
        </p:txBody>
      </p:sp>
      <p:cxnSp>
        <p:nvCxnSpPr>
          <p:cNvPr id="32" name="直接连接符 39">
            <a:extLst>
              <a:ext uri="{FF2B5EF4-FFF2-40B4-BE49-F238E27FC236}">
                <a16:creationId xmlns:a16="http://schemas.microsoft.com/office/drawing/2014/main" id="{91B31044-99EA-422D-9934-8745281E6433}"/>
              </a:ext>
            </a:extLst>
          </p:cNvPr>
          <p:cNvCxnSpPr>
            <a:cxnSpLocks/>
          </p:cNvCxnSpPr>
          <p:nvPr/>
        </p:nvCxnSpPr>
        <p:spPr>
          <a:xfrm flipV="1">
            <a:off x="5395254" y="2602093"/>
            <a:ext cx="1440000" cy="372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65">
            <a:extLst>
              <a:ext uri="{FF2B5EF4-FFF2-40B4-BE49-F238E27FC236}">
                <a16:creationId xmlns:a16="http://schemas.microsoft.com/office/drawing/2014/main" id="{650BC36A-0C02-4CD8-A525-B6240FC9364F}"/>
              </a:ext>
            </a:extLst>
          </p:cNvPr>
          <p:cNvCxnSpPr>
            <a:cxnSpLocks/>
          </p:cNvCxnSpPr>
          <p:nvPr/>
        </p:nvCxnSpPr>
        <p:spPr>
          <a:xfrm>
            <a:off x="5395254" y="4585156"/>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箭头连接符 79">
            <a:extLst>
              <a:ext uri="{FF2B5EF4-FFF2-40B4-BE49-F238E27FC236}">
                <a16:creationId xmlns:a16="http://schemas.microsoft.com/office/drawing/2014/main" id="{8132CCC2-CE42-4889-A7C8-10107162C459}"/>
              </a:ext>
            </a:extLst>
          </p:cNvPr>
          <p:cNvCxnSpPr>
            <a:cxnSpLocks/>
          </p:cNvCxnSpPr>
          <p:nvPr/>
        </p:nvCxnSpPr>
        <p:spPr>
          <a:xfrm flipH="1">
            <a:off x="7010400" y="1748975"/>
            <a:ext cx="739256" cy="460825"/>
          </a:xfrm>
          <a:prstGeom prst="straightConnector1">
            <a:avLst/>
          </a:prstGeom>
          <a:ln w="22225">
            <a:solidFill>
              <a:srgbClr val="59D454"/>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35" name="直接箭头连接符 79">
            <a:extLst>
              <a:ext uri="{FF2B5EF4-FFF2-40B4-BE49-F238E27FC236}">
                <a16:creationId xmlns:a16="http://schemas.microsoft.com/office/drawing/2014/main" id="{A1DC1250-AEED-468F-8832-33C4AB43F14F}"/>
              </a:ext>
            </a:extLst>
          </p:cNvPr>
          <p:cNvCxnSpPr>
            <a:cxnSpLocks/>
          </p:cNvCxnSpPr>
          <p:nvPr/>
        </p:nvCxnSpPr>
        <p:spPr>
          <a:xfrm>
            <a:off x="7749654" y="1371600"/>
            <a:ext cx="0" cy="379120"/>
          </a:xfrm>
          <a:prstGeom prst="straightConnector1">
            <a:avLst/>
          </a:prstGeom>
          <a:ln w="22225">
            <a:solidFill>
              <a:srgbClr val="59D454"/>
            </a:solidFill>
            <a:headEnd w="lg" len="lg"/>
            <a:tailEnd type="none" w="lg" len="lg"/>
          </a:ln>
        </p:spPr>
        <p:style>
          <a:lnRef idx="1">
            <a:schemeClr val="accent1"/>
          </a:lnRef>
          <a:fillRef idx="0">
            <a:schemeClr val="accent1"/>
          </a:fillRef>
          <a:effectRef idx="0">
            <a:schemeClr val="accent1"/>
          </a:effectRef>
          <a:fontRef idx="minor">
            <a:schemeClr val="tx1"/>
          </a:fontRef>
        </p:style>
      </p:cxnSp>
      <p:cxnSp>
        <p:nvCxnSpPr>
          <p:cNvPr id="36" name="直接连接符 65">
            <a:extLst>
              <a:ext uri="{FF2B5EF4-FFF2-40B4-BE49-F238E27FC236}">
                <a16:creationId xmlns:a16="http://schemas.microsoft.com/office/drawing/2014/main" id="{52DA68FB-289E-413F-9772-4645AB7458F8}"/>
              </a:ext>
            </a:extLst>
          </p:cNvPr>
          <p:cNvCxnSpPr>
            <a:cxnSpLocks/>
          </p:cNvCxnSpPr>
          <p:nvPr/>
        </p:nvCxnSpPr>
        <p:spPr>
          <a:xfrm>
            <a:off x="2522400" y="4211471"/>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62">
            <a:extLst>
              <a:ext uri="{FF2B5EF4-FFF2-40B4-BE49-F238E27FC236}">
                <a16:creationId xmlns:a16="http://schemas.microsoft.com/office/drawing/2014/main" id="{9BC5D843-2759-4C85-988C-C9F18849AF29}"/>
              </a:ext>
            </a:extLst>
          </p:cNvPr>
          <p:cNvCxnSpPr>
            <a:cxnSpLocks/>
          </p:cNvCxnSpPr>
          <p:nvPr/>
        </p:nvCxnSpPr>
        <p:spPr>
          <a:xfrm>
            <a:off x="2522400" y="3200400"/>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箭头连接符 19">
            <a:extLst>
              <a:ext uri="{FF2B5EF4-FFF2-40B4-BE49-F238E27FC236}">
                <a16:creationId xmlns:a16="http://schemas.microsoft.com/office/drawing/2014/main" id="{7E5872DB-53F9-4D57-972A-FD1CBEC800ED}"/>
              </a:ext>
            </a:extLst>
          </p:cNvPr>
          <p:cNvCxnSpPr>
            <a:cxnSpLocks/>
          </p:cNvCxnSpPr>
          <p:nvPr/>
        </p:nvCxnSpPr>
        <p:spPr>
          <a:xfrm>
            <a:off x="6115254" y="4585156"/>
            <a:ext cx="0" cy="1042485"/>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39" name="直接箭头连接符 19">
            <a:extLst>
              <a:ext uri="{FF2B5EF4-FFF2-40B4-BE49-F238E27FC236}">
                <a16:creationId xmlns:a16="http://schemas.microsoft.com/office/drawing/2014/main" id="{4543E694-33F4-492C-B950-42AF2B68C15E}"/>
              </a:ext>
            </a:extLst>
          </p:cNvPr>
          <p:cNvCxnSpPr>
            <a:cxnSpLocks/>
          </p:cNvCxnSpPr>
          <p:nvPr/>
        </p:nvCxnSpPr>
        <p:spPr>
          <a:xfrm>
            <a:off x="3242400" y="3200400"/>
            <a:ext cx="0" cy="1011071"/>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40" name="直接箭头连接符 48">
            <a:extLst>
              <a:ext uri="{FF2B5EF4-FFF2-40B4-BE49-F238E27FC236}">
                <a16:creationId xmlns:a16="http://schemas.microsoft.com/office/drawing/2014/main" id="{18AA0D0C-F497-4B76-A807-769CA82201BA}"/>
              </a:ext>
            </a:extLst>
          </p:cNvPr>
          <p:cNvCxnSpPr>
            <a:cxnSpLocks/>
          </p:cNvCxnSpPr>
          <p:nvPr/>
        </p:nvCxnSpPr>
        <p:spPr>
          <a:xfrm flipH="1">
            <a:off x="3962400" y="2605819"/>
            <a:ext cx="1432854" cy="1611162"/>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41" name="直接箭头连接符 48">
            <a:extLst>
              <a:ext uri="{FF2B5EF4-FFF2-40B4-BE49-F238E27FC236}">
                <a16:creationId xmlns:a16="http://schemas.microsoft.com/office/drawing/2014/main" id="{79885836-0159-41D8-878E-2CE6D638BE42}"/>
              </a:ext>
            </a:extLst>
          </p:cNvPr>
          <p:cNvCxnSpPr>
            <a:cxnSpLocks/>
          </p:cNvCxnSpPr>
          <p:nvPr/>
        </p:nvCxnSpPr>
        <p:spPr>
          <a:xfrm flipH="1">
            <a:off x="3962400" y="2602093"/>
            <a:ext cx="1432855" cy="614175"/>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42" name="文本框 60">
            <a:extLst>
              <a:ext uri="{FF2B5EF4-FFF2-40B4-BE49-F238E27FC236}">
                <a16:creationId xmlns:a16="http://schemas.microsoft.com/office/drawing/2014/main" id="{BDE9DC91-FFC3-4097-80C7-CE681A05AD96}"/>
              </a:ext>
            </a:extLst>
          </p:cNvPr>
          <p:cNvSpPr txBox="1"/>
          <p:nvPr/>
        </p:nvSpPr>
        <p:spPr>
          <a:xfrm>
            <a:off x="4678827" y="3411167"/>
            <a:ext cx="285335" cy="369332"/>
          </a:xfrm>
          <a:prstGeom prst="rect">
            <a:avLst/>
          </a:prstGeom>
          <a:noFill/>
        </p:spPr>
        <p:txBody>
          <a:bodyPr wrap="none" lIns="0" tIns="0" rIns="0" bIns="0" rtlCol="0">
            <a:spAutoFit/>
          </a:bodyPr>
          <a:lstStyle/>
          <a:p>
            <a:r>
              <a:rPr lang="en-US" sz="2400" i="1" dirty="0">
                <a:solidFill>
                  <a:srgbClr val="FF0000"/>
                </a:solidFill>
                <a:latin typeface="Cambria" panose="02040503050406030204" pitchFamily="18" charset="0"/>
                <a:ea typeface="Cambria" panose="02040503050406030204" pitchFamily="18" charset="0"/>
                <a:cs typeface="Times New Roman" panose="02020603050405020304" pitchFamily="18" charset="0"/>
              </a:rPr>
              <a:t>p</a:t>
            </a:r>
            <a:r>
              <a:rPr lang="en-US" sz="2400" baseline="-25000" dirty="0">
                <a:solidFill>
                  <a:srgbClr val="FF0000"/>
                </a:solidFill>
                <a:latin typeface="Cambria" panose="02040503050406030204" pitchFamily="18" charset="0"/>
                <a:ea typeface="Cambria" panose="02040503050406030204" pitchFamily="18" charset="0"/>
                <a:cs typeface="Times New Roman" panose="02020603050405020304" pitchFamily="18" charset="0"/>
              </a:rPr>
              <a:t>1</a:t>
            </a:r>
          </a:p>
        </p:txBody>
      </p:sp>
      <p:sp>
        <p:nvSpPr>
          <p:cNvPr id="43" name="文本框 60">
            <a:extLst>
              <a:ext uri="{FF2B5EF4-FFF2-40B4-BE49-F238E27FC236}">
                <a16:creationId xmlns:a16="http://schemas.microsoft.com/office/drawing/2014/main" id="{DE021C52-C279-43E2-93ED-0F05E4BD9186}"/>
              </a:ext>
            </a:extLst>
          </p:cNvPr>
          <p:cNvSpPr txBox="1"/>
          <p:nvPr/>
        </p:nvSpPr>
        <p:spPr>
          <a:xfrm>
            <a:off x="4429332" y="2463264"/>
            <a:ext cx="285335" cy="369332"/>
          </a:xfrm>
          <a:prstGeom prst="rect">
            <a:avLst/>
          </a:prstGeom>
          <a:noFill/>
        </p:spPr>
        <p:txBody>
          <a:bodyPr wrap="none" lIns="0" tIns="0" rIns="0" bIns="0" rtlCol="0">
            <a:spAutoFit/>
          </a:bodyPr>
          <a:lstStyle/>
          <a:p>
            <a:r>
              <a:rPr lang="en-US" sz="2400" i="1" dirty="0">
                <a:solidFill>
                  <a:srgbClr val="FF0000"/>
                </a:solidFill>
                <a:latin typeface="Cambria" panose="02040503050406030204" pitchFamily="18" charset="0"/>
                <a:ea typeface="Cambria" panose="02040503050406030204" pitchFamily="18" charset="0"/>
                <a:cs typeface="Times New Roman" panose="02020603050405020304" pitchFamily="18" charset="0"/>
              </a:rPr>
              <a:t>p</a:t>
            </a:r>
            <a:r>
              <a:rPr lang="en-US" sz="2400" baseline="-25000" dirty="0">
                <a:solidFill>
                  <a:srgbClr val="FF0000"/>
                </a:solidFill>
                <a:latin typeface="Cambria" panose="02040503050406030204" pitchFamily="18" charset="0"/>
                <a:ea typeface="Cambria" panose="02040503050406030204" pitchFamily="18" charset="0"/>
                <a:cs typeface="Times New Roman" panose="02020603050405020304" pitchFamily="18" charset="0"/>
              </a:rPr>
              <a:t>2</a:t>
            </a:r>
          </a:p>
        </p:txBody>
      </p:sp>
      <p:sp>
        <p:nvSpPr>
          <p:cNvPr id="44" name="文本框 60">
            <a:extLst>
              <a:ext uri="{FF2B5EF4-FFF2-40B4-BE49-F238E27FC236}">
                <a16:creationId xmlns:a16="http://schemas.microsoft.com/office/drawing/2014/main" id="{5E6FB2C3-FE19-4B15-8FA4-9AD2D0620FFC}"/>
              </a:ext>
            </a:extLst>
          </p:cNvPr>
          <p:cNvSpPr txBox="1"/>
          <p:nvPr/>
        </p:nvSpPr>
        <p:spPr>
          <a:xfrm>
            <a:off x="2814398" y="3472934"/>
            <a:ext cx="267702" cy="369332"/>
          </a:xfrm>
          <a:prstGeom prst="rect">
            <a:avLst/>
          </a:prstGeom>
          <a:noFill/>
        </p:spPr>
        <p:txBody>
          <a:bodyPr wrap="none" lIns="0" tIns="0" rIns="0" bIns="0" rtlCol="0">
            <a:spAutoFit/>
          </a:bodyPr>
          <a:lstStyle/>
          <a:p>
            <a:r>
              <a:rPr lang="en-US" altLang="zh-CN" sz="2400" i="1" dirty="0">
                <a:solidFill>
                  <a:srgbClr val="0000FF"/>
                </a:solidFill>
                <a:latin typeface="Cambria" panose="02040503050406030204" pitchFamily="18" charset="0"/>
                <a:ea typeface="Cambria" panose="02040503050406030204" pitchFamily="18" charset="0"/>
                <a:cs typeface="Times New Roman" panose="02020603050405020304" pitchFamily="18" charset="0"/>
              </a:rPr>
              <a:t>γ</a:t>
            </a:r>
            <a:r>
              <a:rPr lang="en-US" altLang="zh-CN"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rPr>
              <a:t>2</a:t>
            </a:r>
            <a:endParaRPr lang="en-US"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45" name="文本框 60">
            <a:extLst>
              <a:ext uri="{FF2B5EF4-FFF2-40B4-BE49-F238E27FC236}">
                <a16:creationId xmlns:a16="http://schemas.microsoft.com/office/drawing/2014/main" id="{9F6856F8-7F86-4C88-B913-31158845187D}"/>
              </a:ext>
            </a:extLst>
          </p:cNvPr>
          <p:cNvSpPr txBox="1"/>
          <p:nvPr/>
        </p:nvSpPr>
        <p:spPr>
          <a:xfrm>
            <a:off x="6207552" y="4849694"/>
            <a:ext cx="267702" cy="369332"/>
          </a:xfrm>
          <a:prstGeom prst="rect">
            <a:avLst/>
          </a:prstGeom>
          <a:noFill/>
        </p:spPr>
        <p:txBody>
          <a:bodyPr wrap="none" lIns="0" tIns="0" rIns="0" bIns="0" rtlCol="0">
            <a:spAutoFit/>
          </a:bodyPr>
          <a:lstStyle/>
          <a:p>
            <a:r>
              <a:rPr lang="en-US" altLang="zh-CN" sz="2400" i="1" dirty="0">
                <a:solidFill>
                  <a:srgbClr val="0000FF"/>
                </a:solidFill>
                <a:latin typeface="Cambria" panose="02040503050406030204" pitchFamily="18" charset="0"/>
                <a:ea typeface="Cambria" panose="02040503050406030204" pitchFamily="18" charset="0"/>
                <a:cs typeface="Times New Roman" panose="02020603050405020304" pitchFamily="18" charset="0"/>
              </a:rPr>
              <a:t>γ</a:t>
            </a:r>
            <a:r>
              <a:rPr lang="en-US" altLang="zh-CN"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rPr>
              <a:t>1</a:t>
            </a:r>
            <a:endParaRPr lang="en-US"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46" name="文本框 60">
            <a:extLst>
              <a:ext uri="{FF2B5EF4-FFF2-40B4-BE49-F238E27FC236}">
                <a16:creationId xmlns:a16="http://schemas.microsoft.com/office/drawing/2014/main" id="{FCBED5B9-BFF0-47A6-9361-A836F5F29B51}"/>
              </a:ext>
            </a:extLst>
          </p:cNvPr>
          <p:cNvSpPr txBox="1"/>
          <p:nvPr/>
        </p:nvSpPr>
        <p:spPr>
          <a:xfrm>
            <a:off x="7083471" y="1551502"/>
            <a:ext cx="296556" cy="369332"/>
          </a:xfrm>
          <a:prstGeom prst="rect">
            <a:avLst/>
          </a:prstGeom>
          <a:noFill/>
        </p:spPr>
        <p:txBody>
          <a:bodyPr wrap="square" lIns="0" tIns="0" rIns="0" bIns="0" rtlCol="0">
            <a:spAutoFit/>
          </a:bodyPr>
          <a:lstStyle/>
          <a:p>
            <a:r>
              <a:rPr lang="en-US" altLang="zh-CN" sz="2400" i="1" dirty="0">
                <a:solidFill>
                  <a:srgbClr val="00B050"/>
                </a:solidFill>
                <a:latin typeface="Cambria" panose="02040503050406030204" pitchFamily="18" charset="0"/>
                <a:ea typeface="Cambria" panose="02040503050406030204" pitchFamily="18" charset="0"/>
                <a:cs typeface="Times New Roman" panose="02020603050405020304" pitchFamily="18" charset="0"/>
              </a:rPr>
              <a:t>β</a:t>
            </a:r>
            <a:r>
              <a:rPr lang="en-US" altLang="zh-CN" sz="2400" baseline="30000" dirty="0">
                <a:solidFill>
                  <a:srgbClr val="00B050"/>
                </a:solidFill>
                <a:latin typeface="Cambria" panose="02040503050406030204" pitchFamily="18" charset="0"/>
                <a:ea typeface="Cambria" panose="02040503050406030204" pitchFamily="18" charset="0"/>
                <a:cs typeface="Times New Roman" panose="02020603050405020304" pitchFamily="18" charset="0"/>
              </a:rPr>
              <a:t>+</a:t>
            </a:r>
            <a:endParaRPr lang="en-US" sz="2400" baseline="30000" dirty="0">
              <a:solidFill>
                <a:srgbClr val="00B050"/>
              </a:solidFill>
              <a:latin typeface="Cambria" panose="02040503050406030204" pitchFamily="18" charset="0"/>
              <a:ea typeface="Cambria" panose="02040503050406030204" pitchFamily="18" charset="0"/>
              <a:cs typeface="Times New Roman" panose="02020603050405020304" pitchFamily="18" charset="0"/>
            </a:endParaRPr>
          </a:p>
        </p:txBody>
      </p:sp>
      <p:pic>
        <p:nvPicPr>
          <p:cNvPr id="47" name="Picture 46">
            <a:extLst>
              <a:ext uri="{FF2B5EF4-FFF2-40B4-BE49-F238E27FC236}">
                <a16:creationId xmlns:a16="http://schemas.microsoft.com/office/drawing/2014/main" id="{70000E4F-0C20-467F-8B1E-C9B7113B3854}"/>
              </a:ext>
            </a:extLst>
          </p:cNvPr>
          <p:cNvPicPr>
            <a:picLocks noChangeAspect="1"/>
          </p:cNvPicPr>
          <p:nvPr/>
        </p:nvPicPr>
        <p:blipFill>
          <a:blip r:embed="rId2"/>
          <a:stretch>
            <a:fillRect/>
          </a:stretch>
        </p:blipFill>
        <p:spPr>
          <a:xfrm>
            <a:off x="4343400" y="4560665"/>
            <a:ext cx="902055" cy="1100620"/>
          </a:xfrm>
          <a:prstGeom prst="rect">
            <a:avLst/>
          </a:prstGeom>
        </p:spPr>
      </p:pic>
      <p:pic>
        <p:nvPicPr>
          <p:cNvPr id="48" name="Picture 47">
            <a:extLst>
              <a:ext uri="{FF2B5EF4-FFF2-40B4-BE49-F238E27FC236}">
                <a16:creationId xmlns:a16="http://schemas.microsoft.com/office/drawing/2014/main" id="{A2D0183A-8AA8-4876-BDD6-0434317B218B}"/>
              </a:ext>
            </a:extLst>
          </p:cNvPr>
          <p:cNvPicPr>
            <a:picLocks noChangeAspect="1"/>
          </p:cNvPicPr>
          <p:nvPr/>
        </p:nvPicPr>
        <p:blipFill>
          <a:blip r:embed="rId3"/>
          <a:stretch>
            <a:fillRect/>
          </a:stretch>
        </p:blipFill>
        <p:spPr>
          <a:xfrm>
            <a:off x="1219202" y="3581400"/>
            <a:ext cx="1173790" cy="671769"/>
          </a:xfrm>
          <a:prstGeom prst="rect">
            <a:avLst/>
          </a:prstGeom>
        </p:spPr>
      </p:pic>
      <p:sp>
        <p:nvSpPr>
          <p:cNvPr id="49" name="文本框 35">
            <a:extLst>
              <a:ext uri="{FF2B5EF4-FFF2-40B4-BE49-F238E27FC236}">
                <a16:creationId xmlns:a16="http://schemas.microsoft.com/office/drawing/2014/main" id="{357BA642-EB3D-4DD3-A127-6DA41FBE90F4}"/>
              </a:ext>
            </a:extLst>
          </p:cNvPr>
          <p:cNvSpPr txBox="1"/>
          <p:nvPr/>
        </p:nvSpPr>
        <p:spPr>
          <a:xfrm>
            <a:off x="5342097" y="5630248"/>
            <a:ext cx="1592103" cy="461665"/>
          </a:xfrm>
          <a:prstGeom prst="rect">
            <a:avLst/>
          </a:prstGeom>
          <a:noFill/>
        </p:spPr>
        <p:txBody>
          <a:bodyPr wrap="none" rtlCol="0">
            <a:spAutoFit/>
          </a:bodyPr>
          <a:lstStyle/>
          <a:p>
            <a:r>
              <a:rPr lang="en-US" altLang="zh-CN" sz="2400" dirty="0">
                <a:latin typeface="Cambria" panose="02040503050406030204" pitchFamily="18" charset="0"/>
                <a:ea typeface="Cambria" panose="02040503050406030204" pitchFamily="18" charset="0"/>
                <a:cs typeface="Times New Roman" panose="02020603050405020304" pitchFamily="18" charset="0"/>
              </a:rPr>
              <a:t>(</a:t>
            </a:r>
            <a:r>
              <a:rPr lang="en-US" altLang="zh-CN" sz="2400" i="1" dirty="0">
                <a:latin typeface="Cambria" panose="02040503050406030204" pitchFamily="18" charset="0"/>
                <a:ea typeface="Cambria" panose="02040503050406030204" pitchFamily="18" charset="0"/>
                <a:cs typeface="Times New Roman" panose="02020603050405020304" pitchFamily="18" charset="0"/>
              </a:rPr>
              <a:t>Z</a:t>
            </a:r>
            <a:r>
              <a:rPr lang="en-US" altLang="zh-CN" sz="2400" dirty="0">
                <a:latin typeface="Cambria" panose="02040503050406030204" pitchFamily="18" charset="0"/>
                <a:ea typeface="Cambria" panose="02040503050406030204" pitchFamily="18" charset="0"/>
                <a:cs typeface="Times New Roman" panose="02020603050405020304" pitchFamily="18" charset="0"/>
              </a:rPr>
              <a:t>–1, </a:t>
            </a:r>
            <a:r>
              <a:rPr lang="en-US" altLang="zh-CN" sz="2400" i="1" dirty="0">
                <a:latin typeface="Cambria" panose="02040503050406030204" pitchFamily="18" charset="0"/>
                <a:ea typeface="Cambria" panose="02040503050406030204" pitchFamily="18" charset="0"/>
                <a:cs typeface="Times New Roman" panose="02020603050405020304" pitchFamily="18" charset="0"/>
              </a:rPr>
              <a:t>N</a:t>
            </a:r>
            <a:r>
              <a:rPr lang="en-US" altLang="zh-CN" sz="2400" dirty="0">
                <a:latin typeface="Cambria" panose="02040503050406030204" pitchFamily="18" charset="0"/>
                <a:ea typeface="Cambria" panose="02040503050406030204" pitchFamily="18" charset="0"/>
                <a:cs typeface="Times New Roman" panose="02020603050405020304" pitchFamily="18" charset="0"/>
              </a:rPr>
              <a:t>+1)</a:t>
            </a:r>
            <a:endParaRPr lang="en-US" sz="2400" dirty="0">
              <a:latin typeface="Cambria" panose="02040503050406030204" pitchFamily="18" charset="0"/>
              <a:ea typeface="Cambria" panose="02040503050406030204" pitchFamily="18" charset="0"/>
              <a:cs typeface="Times New Roman" panose="02020603050405020304" pitchFamily="18" charset="0"/>
            </a:endParaRPr>
          </a:p>
        </p:txBody>
      </p:sp>
      <p:sp>
        <p:nvSpPr>
          <p:cNvPr id="50" name="文本框 35">
            <a:extLst>
              <a:ext uri="{FF2B5EF4-FFF2-40B4-BE49-F238E27FC236}">
                <a16:creationId xmlns:a16="http://schemas.microsoft.com/office/drawing/2014/main" id="{D79502F3-D97C-4F7A-BF51-791BBD50748F}"/>
              </a:ext>
            </a:extLst>
          </p:cNvPr>
          <p:cNvSpPr txBox="1"/>
          <p:nvPr/>
        </p:nvSpPr>
        <p:spPr>
          <a:xfrm>
            <a:off x="2438400" y="4216981"/>
            <a:ext cx="1576072" cy="461665"/>
          </a:xfrm>
          <a:prstGeom prst="rect">
            <a:avLst/>
          </a:prstGeom>
          <a:noFill/>
        </p:spPr>
        <p:txBody>
          <a:bodyPr wrap="none" rtlCol="0">
            <a:spAutoFit/>
          </a:bodyPr>
          <a:lstStyle/>
          <a:p>
            <a:r>
              <a:rPr lang="en-US" altLang="zh-CN" sz="2400" dirty="0">
                <a:latin typeface="Cambria" panose="02040503050406030204" pitchFamily="18" charset="0"/>
                <a:ea typeface="Cambria" panose="02040503050406030204" pitchFamily="18" charset="0"/>
                <a:cs typeface="Times New Roman" panose="02020603050405020304" pitchFamily="18" charset="0"/>
              </a:rPr>
              <a:t>(</a:t>
            </a:r>
            <a:r>
              <a:rPr lang="en-US" altLang="zh-CN" sz="2400" i="1" dirty="0">
                <a:latin typeface="Cambria" panose="02040503050406030204" pitchFamily="18" charset="0"/>
                <a:ea typeface="Cambria" panose="02040503050406030204" pitchFamily="18" charset="0"/>
                <a:cs typeface="Times New Roman" panose="02020603050405020304" pitchFamily="18" charset="0"/>
              </a:rPr>
              <a:t>Z</a:t>
            </a:r>
            <a:r>
              <a:rPr lang="en-US" altLang="zh-CN" sz="2400" dirty="0">
                <a:latin typeface="Cambria" panose="02040503050406030204" pitchFamily="18" charset="0"/>
                <a:ea typeface="Cambria" panose="02040503050406030204" pitchFamily="18" charset="0"/>
                <a:cs typeface="Times New Roman" panose="02020603050405020304" pitchFamily="18" charset="0"/>
              </a:rPr>
              <a:t>–2, </a:t>
            </a:r>
            <a:r>
              <a:rPr lang="en-US" altLang="zh-CN" sz="2400" i="1" dirty="0">
                <a:latin typeface="Cambria" panose="02040503050406030204" pitchFamily="18" charset="0"/>
                <a:ea typeface="Cambria" panose="02040503050406030204" pitchFamily="18" charset="0"/>
                <a:cs typeface="Times New Roman" panose="02020603050405020304" pitchFamily="18" charset="0"/>
              </a:rPr>
              <a:t>N</a:t>
            </a:r>
            <a:r>
              <a:rPr lang="en-US" altLang="zh-CN" sz="2400" dirty="0">
                <a:latin typeface="Cambria" panose="02040503050406030204" pitchFamily="18" charset="0"/>
                <a:ea typeface="Cambria" panose="02040503050406030204" pitchFamily="18" charset="0"/>
                <a:cs typeface="Times New Roman" panose="02020603050405020304" pitchFamily="18" charset="0"/>
              </a:rPr>
              <a:t>+1)</a:t>
            </a:r>
            <a:endParaRPr lang="en-US" sz="2400" dirty="0">
              <a:latin typeface="Cambria" panose="02040503050406030204" pitchFamily="18" charset="0"/>
              <a:ea typeface="Cambria" panose="02040503050406030204" pitchFamily="18" charset="0"/>
              <a:cs typeface="Times New Roman" panose="02020603050405020304" pitchFamily="18" charset="0"/>
            </a:endParaRPr>
          </a:p>
        </p:txBody>
      </p:sp>
      <p:sp>
        <p:nvSpPr>
          <p:cNvPr id="2" name="TextBox 1">
            <a:extLst>
              <a:ext uri="{FF2B5EF4-FFF2-40B4-BE49-F238E27FC236}">
                <a16:creationId xmlns:a16="http://schemas.microsoft.com/office/drawing/2014/main" id="{0F2BA622-EDB3-4BB1-A4C1-2402A9094257}"/>
              </a:ext>
            </a:extLst>
          </p:cNvPr>
          <p:cNvSpPr txBox="1"/>
          <p:nvPr/>
        </p:nvSpPr>
        <p:spPr>
          <a:xfrm>
            <a:off x="2440866" y="2797536"/>
            <a:ext cx="1014765" cy="400110"/>
          </a:xfrm>
          <a:prstGeom prst="rect">
            <a:avLst/>
          </a:prstGeom>
          <a:noFill/>
        </p:spPr>
        <p:txBody>
          <a:bodyPr wrap="none" rtlCol="0">
            <a:spAutoFit/>
          </a:bodyPr>
          <a:lstStyle/>
          <a:p>
            <a:r>
              <a:rPr lang="en-US" altLang="zh-CN" sz="2000" i="1" dirty="0" err="1">
                <a:latin typeface="Cambria" panose="02040503050406030204" pitchFamily="18" charset="0"/>
                <a:ea typeface="Cambria" panose="02040503050406030204" pitchFamily="18" charset="0"/>
              </a:rPr>
              <a:t>τ</a:t>
            </a:r>
            <a:r>
              <a:rPr lang="en-US" altLang="zh-CN" sz="2000" dirty="0" err="1">
                <a:latin typeface="Cambria" panose="02040503050406030204" pitchFamily="18" charset="0"/>
                <a:ea typeface="Cambria" panose="02040503050406030204" pitchFamily="18" charset="0"/>
              </a:rPr>
              <a:t>~</a:t>
            </a:r>
            <a:r>
              <a:rPr lang="en-US" sz="2000" dirty="0" err="1">
                <a:latin typeface="Cambria" panose="02040503050406030204" pitchFamily="18" charset="0"/>
                <a:ea typeface="Cambria" panose="02040503050406030204" pitchFamily="18" charset="0"/>
              </a:rPr>
              <a:t>fs-ps</a:t>
            </a:r>
            <a:endParaRPr lang="en-US" sz="20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1838437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E027C5C-06BD-4DE8-96D5-0906BFDF39BA}"/>
              </a:ext>
            </a:extLst>
          </p:cNvPr>
          <p:cNvSpPr>
            <a:spLocks noGrp="1"/>
          </p:cNvSpPr>
          <p:nvPr>
            <p:ph type="title"/>
          </p:nvPr>
        </p:nvSpPr>
        <p:spPr>
          <a:xfrm>
            <a:off x="76200" y="316396"/>
            <a:ext cx="8991600" cy="424506"/>
          </a:xfrm>
        </p:spPr>
        <p:txBody>
          <a:bodyPr/>
          <a:lstStyle/>
          <a:p>
            <a:r>
              <a:rPr lang="en-US" altLang="zh-CN" dirty="0"/>
              <a:t>Doppler Broadening of </a:t>
            </a:r>
            <a:r>
              <a:rPr lang="el-GR" altLang="zh-CN" i="1" dirty="0"/>
              <a:t>β</a:t>
            </a:r>
            <a:r>
              <a:rPr lang="en-US" altLang="zh-CN" i="1" dirty="0"/>
              <a:t>n</a:t>
            </a:r>
            <a:r>
              <a:rPr lang="el-GR" altLang="zh-CN" i="1" dirty="0"/>
              <a:t>γ</a:t>
            </a:r>
            <a:endParaRPr lang="en-US" dirty="0"/>
          </a:p>
        </p:txBody>
      </p:sp>
      <p:sp>
        <p:nvSpPr>
          <p:cNvPr id="4" name="Footer Placeholder 3">
            <a:extLst>
              <a:ext uri="{FF2B5EF4-FFF2-40B4-BE49-F238E27FC236}">
                <a16:creationId xmlns:a16="http://schemas.microsoft.com/office/drawing/2014/main" id="{8CDE6E6E-A741-40D0-B2ED-3A056284C2A0}"/>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BBEAFE66-3FB5-48EA-A06F-97CF55AAF32D}"/>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51</a:t>
            </a:fld>
            <a:r>
              <a:rPr lang="en-US" dirty="0"/>
              <a:t> / 80</a:t>
            </a:r>
          </a:p>
        </p:txBody>
      </p:sp>
      <p:cxnSp>
        <p:nvCxnSpPr>
          <p:cNvPr id="6" name="直接连接符 32">
            <a:extLst>
              <a:ext uri="{FF2B5EF4-FFF2-40B4-BE49-F238E27FC236}">
                <a16:creationId xmlns:a16="http://schemas.microsoft.com/office/drawing/2014/main" id="{A6DACDBC-D79D-46CF-8CD9-DC8994062587}"/>
              </a:ext>
            </a:extLst>
          </p:cNvPr>
          <p:cNvCxnSpPr/>
          <p:nvPr/>
        </p:nvCxnSpPr>
        <p:spPr>
          <a:xfrm>
            <a:off x="381000" y="1295400"/>
            <a:ext cx="124194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9">
            <a:extLst>
              <a:ext uri="{FF2B5EF4-FFF2-40B4-BE49-F238E27FC236}">
                <a16:creationId xmlns:a16="http://schemas.microsoft.com/office/drawing/2014/main" id="{20A465C7-B2BB-41E5-AC2C-C8A7EC96D2B5}"/>
              </a:ext>
            </a:extLst>
          </p:cNvPr>
          <p:cNvCxnSpPr>
            <a:cxnSpLocks/>
          </p:cNvCxnSpPr>
          <p:nvPr/>
        </p:nvCxnSpPr>
        <p:spPr>
          <a:xfrm>
            <a:off x="2819400" y="5603149"/>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39">
            <a:extLst>
              <a:ext uri="{FF2B5EF4-FFF2-40B4-BE49-F238E27FC236}">
                <a16:creationId xmlns:a16="http://schemas.microsoft.com/office/drawing/2014/main" id="{7283CCAD-AE15-4242-896B-693ECD6BD23A}"/>
              </a:ext>
            </a:extLst>
          </p:cNvPr>
          <p:cNvCxnSpPr>
            <a:cxnSpLocks/>
          </p:cNvCxnSpPr>
          <p:nvPr/>
        </p:nvCxnSpPr>
        <p:spPr>
          <a:xfrm flipV="1">
            <a:off x="2819400" y="2577601"/>
            <a:ext cx="1440000" cy="372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65">
            <a:extLst>
              <a:ext uri="{FF2B5EF4-FFF2-40B4-BE49-F238E27FC236}">
                <a16:creationId xmlns:a16="http://schemas.microsoft.com/office/drawing/2014/main" id="{2AA803FC-8EF0-43A8-973E-7D5C58E895F1}"/>
              </a:ext>
            </a:extLst>
          </p:cNvPr>
          <p:cNvCxnSpPr>
            <a:cxnSpLocks/>
          </p:cNvCxnSpPr>
          <p:nvPr/>
        </p:nvCxnSpPr>
        <p:spPr>
          <a:xfrm>
            <a:off x="2819400" y="4560664"/>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箭头连接符 19">
            <a:extLst>
              <a:ext uri="{FF2B5EF4-FFF2-40B4-BE49-F238E27FC236}">
                <a16:creationId xmlns:a16="http://schemas.microsoft.com/office/drawing/2014/main" id="{11BB920C-6D85-43D7-B429-596481EC62C3}"/>
              </a:ext>
            </a:extLst>
          </p:cNvPr>
          <p:cNvCxnSpPr>
            <a:cxnSpLocks/>
          </p:cNvCxnSpPr>
          <p:nvPr/>
        </p:nvCxnSpPr>
        <p:spPr>
          <a:xfrm>
            <a:off x="3539400" y="4560664"/>
            <a:ext cx="0" cy="1042485"/>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11" name="文本框 60">
            <a:extLst>
              <a:ext uri="{FF2B5EF4-FFF2-40B4-BE49-F238E27FC236}">
                <a16:creationId xmlns:a16="http://schemas.microsoft.com/office/drawing/2014/main" id="{3FA30181-F06B-4466-8ABE-9F2EF4603925}"/>
              </a:ext>
            </a:extLst>
          </p:cNvPr>
          <p:cNvSpPr txBox="1"/>
          <p:nvPr/>
        </p:nvSpPr>
        <p:spPr>
          <a:xfrm>
            <a:off x="3631698" y="4863507"/>
            <a:ext cx="267702" cy="369332"/>
          </a:xfrm>
          <a:prstGeom prst="rect">
            <a:avLst/>
          </a:prstGeom>
          <a:noFill/>
        </p:spPr>
        <p:txBody>
          <a:bodyPr wrap="none" lIns="0" tIns="0" rIns="0" bIns="0" rtlCol="0">
            <a:spAutoFit/>
          </a:bodyPr>
          <a:lstStyle/>
          <a:p>
            <a:r>
              <a:rPr lang="en-US" altLang="zh-CN" sz="2400" i="1" dirty="0">
                <a:solidFill>
                  <a:srgbClr val="0000FF"/>
                </a:solidFill>
                <a:latin typeface="Cambria" panose="02040503050406030204" pitchFamily="18" charset="0"/>
                <a:ea typeface="Cambria" panose="02040503050406030204" pitchFamily="18" charset="0"/>
                <a:cs typeface="Times New Roman" panose="02020603050405020304" pitchFamily="18" charset="0"/>
              </a:rPr>
              <a:t>γ</a:t>
            </a:r>
            <a:r>
              <a:rPr lang="en-US" altLang="zh-CN"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rPr>
              <a:t>1</a:t>
            </a:r>
            <a:endParaRPr lang="en-US"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endParaRPr>
          </a:p>
        </p:txBody>
      </p:sp>
      <p:cxnSp>
        <p:nvCxnSpPr>
          <p:cNvPr id="12" name="直接连接符 65">
            <a:extLst>
              <a:ext uri="{FF2B5EF4-FFF2-40B4-BE49-F238E27FC236}">
                <a16:creationId xmlns:a16="http://schemas.microsoft.com/office/drawing/2014/main" id="{DCA7CDFB-A97F-47C8-AED1-3C26DB3FCB47}"/>
              </a:ext>
            </a:extLst>
          </p:cNvPr>
          <p:cNvCxnSpPr>
            <a:cxnSpLocks/>
          </p:cNvCxnSpPr>
          <p:nvPr/>
        </p:nvCxnSpPr>
        <p:spPr>
          <a:xfrm>
            <a:off x="5655366" y="4239686"/>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62">
            <a:extLst>
              <a:ext uri="{FF2B5EF4-FFF2-40B4-BE49-F238E27FC236}">
                <a16:creationId xmlns:a16="http://schemas.microsoft.com/office/drawing/2014/main" id="{4D4DAE5D-A171-462B-9008-8D071627F9C4}"/>
              </a:ext>
            </a:extLst>
          </p:cNvPr>
          <p:cNvCxnSpPr>
            <a:cxnSpLocks/>
          </p:cNvCxnSpPr>
          <p:nvPr/>
        </p:nvCxnSpPr>
        <p:spPr>
          <a:xfrm>
            <a:off x="5655366" y="3228615"/>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箭头连接符 19">
            <a:extLst>
              <a:ext uri="{FF2B5EF4-FFF2-40B4-BE49-F238E27FC236}">
                <a16:creationId xmlns:a16="http://schemas.microsoft.com/office/drawing/2014/main" id="{D63BBD49-0563-4687-9ED5-8CFDA3EBD949}"/>
              </a:ext>
            </a:extLst>
          </p:cNvPr>
          <p:cNvCxnSpPr>
            <a:cxnSpLocks/>
          </p:cNvCxnSpPr>
          <p:nvPr/>
        </p:nvCxnSpPr>
        <p:spPr>
          <a:xfrm>
            <a:off x="6375366" y="3228615"/>
            <a:ext cx="0" cy="1011071"/>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5" name="直接箭头连接符 48">
            <a:extLst>
              <a:ext uri="{FF2B5EF4-FFF2-40B4-BE49-F238E27FC236}">
                <a16:creationId xmlns:a16="http://schemas.microsoft.com/office/drawing/2014/main" id="{0E819C99-6801-432B-8F76-9F970140F702}"/>
              </a:ext>
            </a:extLst>
          </p:cNvPr>
          <p:cNvCxnSpPr>
            <a:cxnSpLocks/>
          </p:cNvCxnSpPr>
          <p:nvPr/>
        </p:nvCxnSpPr>
        <p:spPr>
          <a:xfrm>
            <a:off x="4259400" y="2573164"/>
            <a:ext cx="1395966" cy="655451"/>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16" name="文本框 60">
            <a:extLst>
              <a:ext uri="{FF2B5EF4-FFF2-40B4-BE49-F238E27FC236}">
                <a16:creationId xmlns:a16="http://schemas.microsoft.com/office/drawing/2014/main" id="{B2ED89E8-1A74-4AEE-B16A-0E23DF1904FF}"/>
              </a:ext>
            </a:extLst>
          </p:cNvPr>
          <p:cNvSpPr txBox="1"/>
          <p:nvPr/>
        </p:nvSpPr>
        <p:spPr>
          <a:xfrm>
            <a:off x="5947364" y="3501149"/>
            <a:ext cx="267702" cy="369332"/>
          </a:xfrm>
          <a:prstGeom prst="rect">
            <a:avLst/>
          </a:prstGeom>
          <a:noFill/>
        </p:spPr>
        <p:txBody>
          <a:bodyPr wrap="none" lIns="0" tIns="0" rIns="0" bIns="0" rtlCol="0">
            <a:spAutoFit/>
          </a:bodyPr>
          <a:lstStyle/>
          <a:p>
            <a:r>
              <a:rPr lang="en-US" altLang="zh-CN" sz="2400" i="1" dirty="0">
                <a:solidFill>
                  <a:srgbClr val="0000FF"/>
                </a:solidFill>
                <a:latin typeface="Cambria" panose="02040503050406030204" pitchFamily="18" charset="0"/>
                <a:ea typeface="Cambria" panose="02040503050406030204" pitchFamily="18" charset="0"/>
                <a:cs typeface="Times New Roman" panose="02020603050405020304" pitchFamily="18" charset="0"/>
              </a:rPr>
              <a:t>γ</a:t>
            </a:r>
            <a:r>
              <a:rPr lang="en-US" altLang="zh-CN"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rPr>
              <a:t>2</a:t>
            </a:r>
            <a:endParaRPr lang="en-US"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17" name="文本框 35">
            <a:extLst>
              <a:ext uri="{FF2B5EF4-FFF2-40B4-BE49-F238E27FC236}">
                <a16:creationId xmlns:a16="http://schemas.microsoft.com/office/drawing/2014/main" id="{00B764C4-A22E-462D-88A5-D3DD287E54D5}"/>
              </a:ext>
            </a:extLst>
          </p:cNvPr>
          <p:cNvSpPr txBox="1"/>
          <p:nvPr/>
        </p:nvSpPr>
        <p:spPr>
          <a:xfrm>
            <a:off x="516904" y="1349104"/>
            <a:ext cx="912429" cy="461665"/>
          </a:xfrm>
          <a:prstGeom prst="rect">
            <a:avLst/>
          </a:prstGeom>
          <a:noFill/>
        </p:spPr>
        <p:txBody>
          <a:bodyPr wrap="none" rtlCol="0">
            <a:spAutoFit/>
          </a:bodyPr>
          <a:lstStyle/>
          <a:p>
            <a:r>
              <a:rPr lang="en-US" altLang="zh-CN" sz="2400" dirty="0">
                <a:latin typeface="Cambria" panose="02040503050406030204" pitchFamily="18" charset="0"/>
                <a:ea typeface="Cambria" panose="02040503050406030204" pitchFamily="18" charset="0"/>
                <a:cs typeface="Times New Roman" panose="02020603050405020304" pitchFamily="18" charset="0"/>
              </a:rPr>
              <a:t>(</a:t>
            </a:r>
            <a:r>
              <a:rPr lang="en-US" altLang="zh-CN" sz="2400" i="1" dirty="0">
                <a:latin typeface="Cambria" panose="02040503050406030204" pitchFamily="18" charset="0"/>
                <a:ea typeface="Cambria" panose="02040503050406030204" pitchFamily="18" charset="0"/>
                <a:cs typeface="Times New Roman" panose="02020603050405020304" pitchFamily="18" charset="0"/>
              </a:rPr>
              <a:t>Z</a:t>
            </a:r>
            <a:r>
              <a:rPr lang="en-US" altLang="zh-CN" sz="2400" dirty="0">
                <a:latin typeface="Cambria" panose="02040503050406030204" pitchFamily="18" charset="0"/>
                <a:ea typeface="Cambria" panose="02040503050406030204" pitchFamily="18" charset="0"/>
                <a:cs typeface="Times New Roman" panose="02020603050405020304" pitchFamily="18" charset="0"/>
              </a:rPr>
              <a:t>, </a:t>
            </a:r>
            <a:r>
              <a:rPr lang="en-US" altLang="zh-CN" sz="2400" i="1" dirty="0">
                <a:latin typeface="Cambria" panose="02040503050406030204" pitchFamily="18" charset="0"/>
                <a:ea typeface="Cambria" panose="02040503050406030204" pitchFamily="18" charset="0"/>
                <a:cs typeface="Times New Roman" panose="02020603050405020304" pitchFamily="18" charset="0"/>
              </a:rPr>
              <a:t>N</a:t>
            </a:r>
            <a:r>
              <a:rPr lang="en-US" altLang="zh-CN" sz="2400" dirty="0">
                <a:latin typeface="Cambria" panose="02040503050406030204" pitchFamily="18" charset="0"/>
                <a:ea typeface="Cambria" panose="02040503050406030204" pitchFamily="18" charset="0"/>
                <a:cs typeface="Times New Roman" panose="02020603050405020304" pitchFamily="18" charset="0"/>
              </a:rPr>
              <a:t>)</a:t>
            </a:r>
            <a:endParaRPr lang="en-US" sz="2400" dirty="0">
              <a:latin typeface="Cambria" panose="02040503050406030204" pitchFamily="18" charset="0"/>
              <a:ea typeface="Cambria" panose="02040503050406030204" pitchFamily="18" charset="0"/>
              <a:cs typeface="Times New Roman" panose="02020603050405020304" pitchFamily="18" charset="0"/>
            </a:endParaRPr>
          </a:p>
        </p:txBody>
      </p:sp>
      <p:cxnSp>
        <p:nvCxnSpPr>
          <p:cNvPr id="18" name="直接箭头连接符 79">
            <a:extLst>
              <a:ext uri="{FF2B5EF4-FFF2-40B4-BE49-F238E27FC236}">
                <a16:creationId xmlns:a16="http://schemas.microsoft.com/office/drawing/2014/main" id="{4973FF16-692D-47A6-BA72-9535CF248581}"/>
              </a:ext>
            </a:extLst>
          </p:cNvPr>
          <p:cNvCxnSpPr>
            <a:cxnSpLocks/>
          </p:cNvCxnSpPr>
          <p:nvPr/>
        </p:nvCxnSpPr>
        <p:spPr>
          <a:xfrm>
            <a:off x="1622946" y="1295400"/>
            <a:ext cx="815454" cy="557415"/>
          </a:xfrm>
          <a:prstGeom prst="straightConnector1">
            <a:avLst/>
          </a:prstGeom>
          <a:ln w="22225">
            <a:solidFill>
              <a:srgbClr val="59D454"/>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19" name="文本框 60">
            <a:extLst>
              <a:ext uri="{FF2B5EF4-FFF2-40B4-BE49-F238E27FC236}">
                <a16:creationId xmlns:a16="http://schemas.microsoft.com/office/drawing/2014/main" id="{1B11E9E1-10BA-4878-B8FA-3C03934ED51E}"/>
              </a:ext>
            </a:extLst>
          </p:cNvPr>
          <p:cNvSpPr txBox="1"/>
          <p:nvPr/>
        </p:nvSpPr>
        <p:spPr>
          <a:xfrm>
            <a:off x="1786989" y="1668150"/>
            <a:ext cx="264496" cy="369332"/>
          </a:xfrm>
          <a:prstGeom prst="rect">
            <a:avLst/>
          </a:prstGeom>
          <a:noFill/>
        </p:spPr>
        <p:txBody>
          <a:bodyPr wrap="none" lIns="0" tIns="0" rIns="0" bIns="0" rtlCol="0">
            <a:spAutoFit/>
          </a:bodyPr>
          <a:lstStyle/>
          <a:p>
            <a:r>
              <a:rPr lang="en-US" altLang="zh-CN" sz="2400" i="1" dirty="0">
                <a:solidFill>
                  <a:srgbClr val="00B050"/>
                </a:solidFill>
                <a:latin typeface="Cambria" panose="02040503050406030204" pitchFamily="18" charset="0"/>
                <a:ea typeface="Cambria" panose="02040503050406030204" pitchFamily="18" charset="0"/>
                <a:cs typeface="Times New Roman" panose="02020603050405020304" pitchFamily="18" charset="0"/>
              </a:rPr>
              <a:t>β</a:t>
            </a:r>
            <a:r>
              <a:rPr lang="en-US" altLang="zh-CN" sz="2400" baseline="30000" dirty="0">
                <a:solidFill>
                  <a:srgbClr val="00B050"/>
                </a:solidFill>
                <a:latin typeface="Cambria" panose="02040503050406030204" pitchFamily="18" charset="0"/>
                <a:ea typeface="Cambria" panose="02040503050406030204" pitchFamily="18" charset="0"/>
                <a:cs typeface="Times New Roman" panose="02020603050405020304" pitchFamily="18" charset="0"/>
              </a:rPr>
              <a:t>–</a:t>
            </a:r>
            <a:endParaRPr lang="en-US" sz="2400" baseline="30000" dirty="0">
              <a:solidFill>
                <a:srgbClr val="00B050"/>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20" name="文本框 60">
            <a:extLst>
              <a:ext uri="{FF2B5EF4-FFF2-40B4-BE49-F238E27FC236}">
                <a16:creationId xmlns:a16="http://schemas.microsoft.com/office/drawing/2014/main" id="{B30FB57F-C251-4A0E-A844-9BD12E6B6B79}"/>
              </a:ext>
            </a:extLst>
          </p:cNvPr>
          <p:cNvSpPr txBox="1"/>
          <p:nvPr/>
        </p:nvSpPr>
        <p:spPr>
          <a:xfrm>
            <a:off x="4884602" y="2396661"/>
            <a:ext cx="285335" cy="369332"/>
          </a:xfrm>
          <a:prstGeom prst="rect">
            <a:avLst/>
          </a:prstGeom>
          <a:noFill/>
        </p:spPr>
        <p:txBody>
          <a:bodyPr wrap="none" lIns="0" tIns="0" rIns="0" bIns="0" rtlCol="0">
            <a:spAutoFit/>
          </a:bodyPr>
          <a:lstStyle/>
          <a:p>
            <a:r>
              <a:rPr lang="en-US" sz="2400" i="1" dirty="0">
                <a:solidFill>
                  <a:srgbClr val="FF0000"/>
                </a:solidFill>
                <a:latin typeface="Cambria" panose="02040503050406030204" pitchFamily="18" charset="0"/>
                <a:ea typeface="Cambria" panose="02040503050406030204" pitchFamily="18" charset="0"/>
                <a:cs typeface="Times New Roman" panose="02020603050405020304" pitchFamily="18" charset="0"/>
              </a:rPr>
              <a:t>n</a:t>
            </a:r>
            <a:r>
              <a:rPr lang="en-US" sz="2400" baseline="-25000" dirty="0">
                <a:solidFill>
                  <a:srgbClr val="FF0000"/>
                </a:solidFill>
                <a:latin typeface="Cambria" panose="02040503050406030204" pitchFamily="18" charset="0"/>
                <a:ea typeface="Cambria" panose="02040503050406030204" pitchFamily="18" charset="0"/>
                <a:cs typeface="Times New Roman" panose="02020603050405020304" pitchFamily="18" charset="0"/>
              </a:rPr>
              <a:t>2</a:t>
            </a:r>
          </a:p>
        </p:txBody>
      </p:sp>
      <p:cxnSp>
        <p:nvCxnSpPr>
          <p:cNvPr id="21" name="直接箭头连接符 48">
            <a:extLst>
              <a:ext uri="{FF2B5EF4-FFF2-40B4-BE49-F238E27FC236}">
                <a16:creationId xmlns:a16="http://schemas.microsoft.com/office/drawing/2014/main" id="{986A134D-176F-4444-BD39-8AFC8037FBDD}"/>
              </a:ext>
            </a:extLst>
          </p:cNvPr>
          <p:cNvCxnSpPr>
            <a:cxnSpLocks/>
          </p:cNvCxnSpPr>
          <p:nvPr/>
        </p:nvCxnSpPr>
        <p:spPr>
          <a:xfrm>
            <a:off x="4259400" y="2581327"/>
            <a:ext cx="1395966" cy="1658359"/>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22" name="文本框 60">
            <a:extLst>
              <a:ext uri="{FF2B5EF4-FFF2-40B4-BE49-F238E27FC236}">
                <a16:creationId xmlns:a16="http://schemas.microsoft.com/office/drawing/2014/main" id="{A01A0CEE-BB85-4808-AE17-31BADDD899D6}"/>
              </a:ext>
            </a:extLst>
          </p:cNvPr>
          <p:cNvSpPr txBox="1"/>
          <p:nvPr/>
        </p:nvSpPr>
        <p:spPr>
          <a:xfrm>
            <a:off x="4678827" y="3411167"/>
            <a:ext cx="285335" cy="369332"/>
          </a:xfrm>
          <a:prstGeom prst="rect">
            <a:avLst/>
          </a:prstGeom>
          <a:noFill/>
        </p:spPr>
        <p:txBody>
          <a:bodyPr wrap="none" lIns="0" tIns="0" rIns="0" bIns="0" rtlCol="0">
            <a:spAutoFit/>
          </a:bodyPr>
          <a:lstStyle/>
          <a:p>
            <a:r>
              <a:rPr lang="en-US" sz="2400" i="1" dirty="0">
                <a:solidFill>
                  <a:srgbClr val="FF0000"/>
                </a:solidFill>
                <a:latin typeface="Cambria" panose="02040503050406030204" pitchFamily="18" charset="0"/>
                <a:ea typeface="Cambria" panose="02040503050406030204" pitchFamily="18" charset="0"/>
                <a:cs typeface="Times New Roman" panose="02020603050405020304" pitchFamily="18" charset="0"/>
              </a:rPr>
              <a:t>n</a:t>
            </a:r>
            <a:r>
              <a:rPr lang="en-US" sz="2400" baseline="-25000" dirty="0">
                <a:solidFill>
                  <a:srgbClr val="FF0000"/>
                </a:solidFill>
                <a:latin typeface="Cambria" panose="02040503050406030204" pitchFamily="18" charset="0"/>
                <a:ea typeface="Cambria" panose="02040503050406030204" pitchFamily="18" charset="0"/>
                <a:cs typeface="Times New Roman" panose="02020603050405020304" pitchFamily="18" charset="0"/>
              </a:rPr>
              <a:t>1</a:t>
            </a:r>
          </a:p>
        </p:txBody>
      </p:sp>
      <p:pic>
        <p:nvPicPr>
          <p:cNvPr id="23" name="Picture 22">
            <a:extLst>
              <a:ext uri="{FF2B5EF4-FFF2-40B4-BE49-F238E27FC236}">
                <a16:creationId xmlns:a16="http://schemas.microsoft.com/office/drawing/2014/main" id="{2BE7DBEB-EDC0-4B6D-A415-EA7A35963262}"/>
              </a:ext>
            </a:extLst>
          </p:cNvPr>
          <p:cNvPicPr>
            <a:picLocks noChangeAspect="1"/>
          </p:cNvPicPr>
          <p:nvPr/>
        </p:nvPicPr>
        <p:blipFill>
          <a:blip r:embed="rId3"/>
          <a:stretch>
            <a:fillRect/>
          </a:stretch>
        </p:blipFill>
        <p:spPr>
          <a:xfrm>
            <a:off x="4436427" y="4560665"/>
            <a:ext cx="902055" cy="1100620"/>
          </a:xfrm>
          <a:prstGeom prst="rect">
            <a:avLst/>
          </a:prstGeom>
        </p:spPr>
      </p:pic>
      <p:sp>
        <p:nvSpPr>
          <p:cNvPr id="24" name="文本框 35">
            <a:extLst>
              <a:ext uri="{FF2B5EF4-FFF2-40B4-BE49-F238E27FC236}">
                <a16:creationId xmlns:a16="http://schemas.microsoft.com/office/drawing/2014/main" id="{C44AABE4-344E-41D4-9967-A8DA63EB6402}"/>
              </a:ext>
            </a:extLst>
          </p:cNvPr>
          <p:cNvSpPr txBox="1"/>
          <p:nvPr/>
        </p:nvSpPr>
        <p:spPr>
          <a:xfrm>
            <a:off x="2790092" y="5603149"/>
            <a:ext cx="1576072" cy="461665"/>
          </a:xfrm>
          <a:prstGeom prst="rect">
            <a:avLst/>
          </a:prstGeom>
          <a:noFill/>
        </p:spPr>
        <p:txBody>
          <a:bodyPr wrap="none" rtlCol="0">
            <a:spAutoFit/>
          </a:bodyPr>
          <a:lstStyle/>
          <a:p>
            <a:r>
              <a:rPr lang="en-US" altLang="zh-CN" sz="2400" dirty="0">
                <a:latin typeface="Cambria" panose="02040503050406030204" pitchFamily="18" charset="0"/>
                <a:ea typeface="Cambria" panose="02040503050406030204" pitchFamily="18" charset="0"/>
                <a:cs typeface="Times New Roman" panose="02020603050405020304" pitchFamily="18" charset="0"/>
              </a:rPr>
              <a:t>(</a:t>
            </a:r>
            <a:r>
              <a:rPr lang="en-US" altLang="zh-CN" sz="2400" i="1" dirty="0">
                <a:latin typeface="Cambria" panose="02040503050406030204" pitchFamily="18" charset="0"/>
                <a:ea typeface="Cambria" panose="02040503050406030204" pitchFamily="18" charset="0"/>
                <a:cs typeface="Times New Roman" panose="02020603050405020304" pitchFamily="18" charset="0"/>
              </a:rPr>
              <a:t>Z</a:t>
            </a:r>
            <a:r>
              <a:rPr lang="en-US" altLang="zh-CN" sz="2400" dirty="0">
                <a:latin typeface="Cambria" panose="02040503050406030204" pitchFamily="18" charset="0"/>
                <a:ea typeface="Cambria" panose="02040503050406030204" pitchFamily="18" charset="0"/>
                <a:cs typeface="Times New Roman" panose="02020603050405020304" pitchFamily="18" charset="0"/>
              </a:rPr>
              <a:t>+1, </a:t>
            </a:r>
            <a:r>
              <a:rPr lang="en-US" altLang="zh-CN" sz="2400" i="1" dirty="0">
                <a:latin typeface="Cambria" panose="02040503050406030204" pitchFamily="18" charset="0"/>
                <a:ea typeface="Cambria" panose="02040503050406030204" pitchFamily="18" charset="0"/>
                <a:cs typeface="Times New Roman" panose="02020603050405020304" pitchFamily="18" charset="0"/>
              </a:rPr>
              <a:t>N</a:t>
            </a:r>
            <a:r>
              <a:rPr lang="en-US" altLang="zh-CN" sz="2400" dirty="0">
                <a:latin typeface="Cambria" panose="02040503050406030204" pitchFamily="18" charset="0"/>
                <a:ea typeface="Cambria" panose="02040503050406030204" pitchFamily="18" charset="0"/>
                <a:cs typeface="Times New Roman" panose="02020603050405020304" pitchFamily="18" charset="0"/>
              </a:rPr>
              <a:t>–1)</a:t>
            </a:r>
            <a:endParaRPr lang="en-US" sz="2400" dirty="0">
              <a:latin typeface="Cambria" panose="02040503050406030204" pitchFamily="18" charset="0"/>
              <a:ea typeface="Cambria" panose="02040503050406030204" pitchFamily="18" charset="0"/>
              <a:cs typeface="Times New Roman" panose="02020603050405020304" pitchFamily="18" charset="0"/>
            </a:endParaRPr>
          </a:p>
        </p:txBody>
      </p:sp>
      <p:sp>
        <p:nvSpPr>
          <p:cNvPr id="25" name="文本框 35">
            <a:extLst>
              <a:ext uri="{FF2B5EF4-FFF2-40B4-BE49-F238E27FC236}">
                <a16:creationId xmlns:a16="http://schemas.microsoft.com/office/drawing/2014/main" id="{0BD682F3-D553-47BE-90E9-6356795E411A}"/>
              </a:ext>
            </a:extLst>
          </p:cNvPr>
          <p:cNvSpPr txBox="1"/>
          <p:nvPr/>
        </p:nvSpPr>
        <p:spPr>
          <a:xfrm>
            <a:off x="5631595" y="4281386"/>
            <a:ext cx="1576072" cy="461665"/>
          </a:xfrm>
          <a:prstGeom prst="rect">
            <a:avLst/>
          </a:prstGeom>
          <a:noFill/>
        </p:spPr>
        <p:txBody>
          <a:bodyPr wrap="none" rtlCol="0">
            <a:spAutoFit/>
          </a:bodyPr>
          <a:lstStyle/>
          <a:p>
            <a:r>
              <a:rPr lang="en-US" altLang="zh-CN" sz="2400" dirty="0">
                <a:latin typeface="Cambria" panose="02040503050406030204" pitchFamily="18" charset="0"/>
                <a:ea typeface="Cambria" panose="02040503050406030204" pitchFamily="18" charset="0"/>
                <a:cs typeface="Times New Roman" panose="02020603050405020304" pitchFamily="18" charset="0"/>
              </a:rPr>
              <a:t>(</a:t>
            </a:r>
            <a:r>
              <a:rPr lang="en-US" altLang="zh-CN" sz="2400" i="1" dirty="0">
                <a:latin typeface="Cambria" panose="02040503050406030204" pitchFamily="18" charset="0"/>
                <a:ea typeface="Cambria" panose="02040503050406030204" pitchFamily="18" charset="0"/>
                <a:cs typeface="Times New Roman" panose="02020603050405020304" pitchFamily="18" charset="0"/>
              </a:rPr>
              <a:t>Z</a:t>
            </a:r>
            <a:r>
              <a:rPr lang="en-US" altLang="zh-CN" sz="2400" dirty="0">
                <a:latin typeface="Cambria" panose="02040503050406030204" pitchFamily="18" charset="0"/>
                <a:ea typeface="Cambria" panose="02040503050406030204" pitchFamily="18" charset="0"/>
                <a:cs typeface="Times New Roman" panose="02020603050405020304" pitchFamily="18" charset="0"/>
              </a:rPr>
              <a:t>+1, </a:t>
            </a:r>
            <a:r>
              <a:rPr lang="en-US" altLang="zh-CN" sz="2400" i="1" dirty="0">
                <a:latin typeface="Cambria" panose="02040503050406030204" pitchFamily="18" charset="0"/>
                <a:ea typeface="Cambria" panose="02040503050406030204" pitchFamily="18" charset="0"/>
                <a:cs typeface="Times New Roman" panose="02020603050405020304" pitchFamily="18" charset="0"/>
              </a:rPr>
              <a:t>N</a:t>
            </a:r>
            <a:r>
              <a:rPr lang="en-US" altLang="zh-CN" sz="2400" dirty="0">
                <a:latin typeface="Cambria" panose="02040503050406030204" pitchFamily="18" charset="0"/>
                <a:ea typeface="Cambria" panose="02040503050406030204" pitchFamily="18" charset="0"/>
                <a:cs typeface="Times New Roman" panose="02020603050405020304" pitchFamily="18" charset="0"/>
              </a:rPr>
              <a:t>–2)</a:t>
            </a:r>
            <a:endParaRPr lang="en-US" sz="2400" dirty="0">
              <a:latin typeface="Cambria" panose="02040503050406030204" pitchFamily="18" charset="0"/>
              <a:ea typeface="Cambria" panose="02040503050406030204" pitchFamily="18" charset="0"/>
              <a:cs typeface="Times New Roman" panose="02020603050405020304" pitchFamily="18" charset="0"/>
            </a:endParaRPr>
          </a:p>
        </p:txBody>
      </p:sp>
      <p:pic>
        <p:nvPicPr>
          <p:cNvPr id="26" name="Picture 25">
            <a:extLst>
              <a:ext uri="{FF2B5EF4-FFF2-40B4-BE49-F238E27FC236}">
                <a16:creationId xmlns:a16="http://schemas.microsoft.com/office/drawing/2014/main" id="{5635F07A-8541-4B9D-AE55-07577342DB10}"/>
              </a:ext>
            </a:extLst>
          </p:cNvPr>
          <p:cNvPicPr>
            <a:picLocks noChangeAspect="1"/>
          </p:cNvPicPr>
          <p:nvPr/>
        </p:nvPicPr>
        <p:blipFill>
          <a:blip r:embed="rId4"/>
          <a:stretch>
            <a:fillRect/>
          </a:stretch>
        </p:blipFill>
        <p:spPr>
          <a:xfrm>
            <a:off x="7239000" y="3570719"/>
            <a:ext cx="1173790" cy="671769"/>
          </a:xfrm>
          <a:prstGeom prst="rect">
            <a:avLst/>
          </a:prstGeom>
        </p:spPr>
      </p:pic>
      <p:sp>
        <p:nvSpPr>
          <p:cNvPr id="27" name="TextBox 26">
            <a:extLst>
              <a:ext uri="{FF2B5EF4-FFF2-40B4-BE49-F238E27FC236}">
                <a16:creationId xmlns:a16="http://schemas.microsoft.com/office/drawing/2014/main" id="{BD394946-EBEF-48A7-BB24-CD2E7E68BADF}"/>
              </a:ext>
            </a:extLst>
          </p:cNvPr>
          <p:cNvSpPr txBox="1"/>
          <p:nvPr/>
        </p:nvSpPr>
        <p:spPr>
          <a:xfrm>
            <a:off x="6192902" y="2822894"/>
            <a:ext cx="1014765" cy="400110"/>
          </a:xfrm>
          <a:prstGeom prst="rect">
            <a:avLst/>
          </a:prstGeom>
          <a:noFill/>
        </p:spPr>
        <p:txBody>
          <a:bodyPr wrap="none" rtlCol="0">
            <a:spAutoFit/>
          </a:bodyPr>
          <a:lstStyle/>
          <a:p>
            <a:r>
              <a:rPr lang="en-US" altLang="zh-CN" sz="2000" i="1" dirty="0" err="1">
                <a:latin typeface="Cambria" panose="02040503050406030204" pitchFamily="18" charset="0"/>
                <a:ea typeface="Cambria" panose="02040503050406030204" pitchFamily="18" charset="0"/>
              </a:rPr>
              <a:t>τ</a:t>
            </a:r>
            <a:r>
              <a:rPr lang="en-US" altLang="zh-CN" sz="2000" dirty="0" err="1">
                <a:latin typeface="Cambria" panose="02040503050406030204" pitchFamily="18" charset="0"/>
                <a:ea typeface="Cambria" panose="02040503050406030204" pitchFamily="18" charset="0"/>
              </a:rPr>
              <a:t>~</a:t>
            </a:r>
            <a:r>
              <a:rPr lang="en-US" sz="2000" dirty="0" err="1">
                <a:latin typeface="Cambria" panose="02040503050406030204" pitchFamily="18" charset="0"/>
                <a:ea typeface="Cambria" panose="02040503050406030204" pitchFamily="18" charset="0"/>
              </a:rPr>
              <a:t>fs-ps</a:t>
            </a:r>
            <a:endParaRPr lang="en-US" sz="2000" dirty="0">
              <a:latin typeface="Cambria" panose="02040503050406030204" pitchFamily="18" charset="0"/>
              <a:ea typeface="Cambria" panose="02040503050406030204" pitchFamily="18" charset="0"/>
            </a:endParaRPr>
          </a:p>
        </p:txBody>
      </p:sp>
      <p:sp>
        <p:nvSpPr>
          <p:cNvPr id="2" name="TextBox 1">
            <a:extLst>
              <a:ext uri="{FF2B5EF4-FFF2-40B4-BE49-F238E27FC236}">
                <a16:creationId xmlns:a16="http://schemas.microsoft.com/office/drawing/2014/main" id="{56CEAEDD-4259-4D1E-8113-C63E92055957}"/>
              </a:ext>
            </a:extLst>
          </p:cNvPr>
          <p:cNvSpPr txBox="1"/>
          <p:nvPr/>
        </p:nvSpPr>
        <p:spPr>
          <a:xfrm>
            <a:off x="4678827" y="6605662"/>
            <a:ext cx="825867" cy="230832"/>
          </a:xfrm>
          <a:prstGeom prst="rect">
            <a:avLst/>
          </a:prstGeom>
          <a:noFill/>
        </p:spPr>
        <p:txBody>
          <a:bodyPr wrap="none" rtlCol="0">
            <a:spAutoFit/>
          </a:bodyPr>
          <a:lstStyle/>
          <a:p>
            <a:r>
              <a:rPr lang="en-US" sz="900" dirty="0"/>
              <a:t>Cross-check</a:t>
            </a:r>
          </a:p>
        </p:txBody>
      </p:sp>
    </p:spTree>
    <p:extLst>
      <p:ext uri="{BB962C8B-B14F-4D97-AF65-F5344CB8AC3E}">
        <p14:creationId xmlns:p14="http://schemas.microsoft.com/office/powerpoint/2010/main" val="321010357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Content Placeholder 16">
            <a:extLst>
              <a:ext uri="{FF2B5EF4-FFF2-40B4-BE49-F238E27FC236}">
                <a16:creationId xmlns:a16="http://schemas.microsoft.com/office/drawing/2014/main" id="{102E1F86-28DD-4ACE-949C-DA05C3A29633}"/>
              </a:ext>
            </a:extLst>
          </p:cNvPr>
          <p:cNvPicPr>
            <a:picLocks noGrp="1" noChangeAspect="1"/>
          </p:cNvPicPr>
          <p:nvPr>
            <p:ph idx="1"/>
          </p:nvPr>
        </p:nvPicPr>
        <p:blipFill rotWithShape="1">
          <a:blip r:embed="rId2">
            <a:extLst>
              <a:ext uri="{28A0092B-C50C-407E-A947-70E740481C1C}">
                <a14:useLocalDpi xmlns:a14="http://schemas.microsoft.com/office/drawing/2010/main"/>
              </a:ext>
            </a:extLst>
          </a:blip>
          <a:srcRect l="8789" t="10515" r="12587" b="2516"/>
          <a:stretch/>
        </p:blipFill>
        <p:spPr>
          <a:xfrm>
            <a:off x="5386123" y="1068589"/>
            <a:ext cx="3474720" cy="2401840"/>
          </a:xfrm>
          <a:prstGeom prst="rect">
            <a:avLst/>
          </a:prstGeom>
        </p:spPr>
      </p:pic>
      <p:sp>
        <p:nvSpPr>
          <p:cNvPr id="3" name="Title 2">
            <a:extLst>
              <a:ext uri="{FF2B5EF4-FFF2-40B4-BE49-F238E27FC236}">
                <a16:creationId xmlns:a16="http://schemas.microsoft.com/office/drawing/2014/main" id="{0E1E418A-4E84-4126-A23E-E80A7C34F140}"/>
              </a:ext>
            </a:extLst>
          </p:cNvPr>
          <p:cNvSpPr>
            <a:spLocks noGrp="1"/>
          </p:cNvSpPr>
          <p:nvPr>
            <p:ph type="title"/>
          </p:nvPr>
        </p:nvSpPr>
        <p:spPr>
          <a:xfrm>
            <a:off x="76200" y="316396"/>
            <a:ext cx="8991600" cy="424506"/>
          </a:xfrm>
        </p:spPr>
        <p:txBody>
          <a:bodyPr/>
          <a:lstStyle/>
          <a:p>
            <a:r>
              <a:rPr lang="en-US" altLang="zh-CN" baseline="30000" dirty="0"/>
              <a:t>27</a:t>
            </a:r>
            <a:r>
              <a:rPr lang="en-US" altLang="zh-CN" dirty="0"/>
              <a:t>S(</a:t>
            </a:r>
            <a:r>
              <a:rPr lang="el-GR" altLang="zh-CN" i="1" dirty="0"/>
              <a:t>β</a:t>
            </a:r>
            <a:r>
              <a:rPr lang="en-US" altLang="zh-CN" i="1" dirty="0"/>
              <a:t>γ</a:t>
            </a:r>
            <a:r>
              <a:rPr lang="en-US" altLang="zh-CN" dirty="0"/>
              <a:t>)</a:t>
            </a:r>
            <a:r>
              <a:rPr lang="en-US" altLang="zh-CN" baseline="30000" dirty="0"/>
              <a:t>27</a:t>
            </a:r>
            <a:r>
              <a:rPr lang="en-US" altLang="zh-CN" dirty="0"/>
              <a:t>P, </a:t>
            </a:r>
            <a:r>
              <a:rPr lang="en-US" altLang="zh-CN" baseline="30000" dirty="0"/>
              <a:t>27</a:t>
            </a:r>
            <a:r>
              <a:rPr lang="en-US" altLang="zh-CN" dirty="0"/>
              <a:t>S(</a:t>
            </a:r>
            <a:r>
              <a:rPr lang="el-GR" altLang="zh-CN" i="1" dirty="0"/>
              <a:t>β</a:t>
            </a:r>
            <a:r>
              <a:rPr lang="en-US" altLang="zh-CN" i="1" dirty="0"/>
              <a:t>p</a:t>
            </a:r>
            <a:r>
              <a:rPr lang="en-US" altLang="zh-CN" dirty="0"/>
              <a:t>)</a:t>
            </a:r>
            <a:r>
              <a:rPr lang="en-US" altLang="zh-CN" baseline="30000" dirty="0"/>
              <a:t>26</a:t>
            </a:r>
            <a:r>
              <a:rPr lang="en-US" altLang="zh-CN" dirty="0"/>
              <a:t>Si</a:t>
            </a:r>
            <a:endParaRPr lang="en-US" dirty="0"/>
          </a:p>
        </p:txBody>
      </p:sp>
      <p:sp>
        <p:nvSpPr>
          <p:cNvPr id="4" name="Footer Placeholder 3">
            <a:extLst>
              <a:ext uri="{FF2B5EF4-FFF2-40B4-BE49-F238E27FC236}">
                <a16:creationId xmlns:a16="http://schemas.microsoft.com/office/drawing/2014/main" id="{F984237E-DF51-4EEE-9021-48FA41555DC4}"/>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7FD6A0C4-C272-46BE-810F-5052F7E9137A}"/>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52</a:t>
            </a:fld>
            <a:r>
              <a:rPr lang="en-US" dirty="0"/>
              <a:t> / 80</a:t>
            </a:r>
          </a:p>
        </p:txBody>
      </p:sp>
      <p:sp>
        <p:nvSpPr>
          <p:cNvPr id="6" name="TextBox 5">
            <a:extLst>
              <a:ext uri="{FF2B5EF4-FFF2-40B4-BE49-F238E27FC236}">
                <a16:creationId xmlns:a16="http://schemas.microsoft.com/office/drawing/2014/main" id="{F3584E6B-60CB-4108-A32A-10787A8BD9BD}"/>
              </a:ext>
            </a:extLst>
          </p:cNvPr>
          <p:cNvSpPr txBox="1"/>
          <p:nvPr/>
        </p:nvSpPr>
        <p:spPr>
          <a:xfrm>
            <a:off x="7962863" y="1129761"/>
            <a:ext cx="740908" cy="584775"/>
          </a:xfrm>
          <a:prstGeom prst="rect">
            <a:avLst/>
          </a:prstGeom>
          <a:noFill/>
        </p:spPr>
        <p:txBody>
          <a:bodyPr wrap="none" rtlCol="0">
            <a:spAutoFit/>
          </a:bodyPr>
          <a:lstStyle/>
          <a:p>
            <a:pPr algn="ctr"/>
            <a:r>
              <a:rPr lang="en-US" sz="1600" dirty="0">
                <a:latin typeface="Cambria" panose="02040503050406030204" pitchFamily="18" charset="0"/>
                <a:ea typeface="Cambria" panose="02040503050406030204" pitchFamily="18" charset="0"/>
              </a:rPr>
              <a:t>40 </a:t>
            </a:r>
            <a:r>
              <a:rPr lang="en-US" altLang="zh-CN" sz="1600" dirty="0">
                <a:latin typeface="Cambria" panose="02040503050406030204" pitchFamily="18" charset="0"/>
                <a:ea typeface="Cambria" panose="02040503050406030204" pitchFamily="18" charset="0"/>
              </a:rPr>
              <a:t>μm</a:t>
            </a:r>
          </a:p>
          <a:p>
            <a:pPr algn="ctr"/>
            <a:r>
              <a:rPr lang="en-US" sz="1600" dirty="0">
                <a:latin typeface="Cambria" panose="02040503050406030204" pitchFamily="18" charset="0"/>
                <a:ea typeface="Cambria" panose="02040503050406030204" pitchFamily="18" charset="0"/>
              </a:rPr>
              <a:t>DSSD</a:t>
            </a:r>
          </a:p>
        </p:txBody>
      </p:sp>
      <p:sp>
        <p:nvSpPr>
          <p:cNvPr id="2" name="TextBox 1">
            <a:extLst>
              <a:ext uri="{FF2B5EF4-FFF2-40B4-BE49-F238E27FC236}">
                <a16:creationId xmlns:a16="http://schemas.microsoft.com/office/drawing/2014/main" id="{5BB927DB-C35A-47A9-8E4A-1D2EBC57EA5F}"/>
              </a:ext>
            </a:extLst>
          </p:cNvPr>
          <p:cNvSpPr txBox="1"/>
          <p:nvPr/>
        </p:nvSpPr>
        <p:spPr>
          <a:xfrm>
            <a:off x="5840508" y="1237419"/>
            <a:ext cx="397866" cy="369332"/>
          </a:xfrm>
          <a:prstGeom prst="rect">
            <a:avLst/>
          </a:prstGeom>
          <a:noFill/>
        </p:spPr>
        <p:txBody>
          <a:bodyPr wrap="none" rtlCol="0">
            <a:spAutoFit/>
          </a:bodyPr>
          <a:lstStyle/>
          <a:p>
            <a:r>
              <a:rPr lang="en-US" i="1" dirty="0">
                <a:solidFill>
                  <a:srgbClr val="FF0000"/>
                </a:solidFill>
                <a:latin typeface="Cambria" panose="02040503050406030204" pitchFamily="18" charset="0"/>
                <a:ea typeface="Cambria" panose="02040503050406030204" pitchFamily="18" charset="0"/>
              </a:rPr>
              <a:t>p</a:t>
            </a:r>
            <a:r>
              <a:rPr lang="en-US" baseline="-25000" dirty="0">
                <a:solidFill>
                  <a:srgbClr val="FF0000"/>
                </a:solidFill>
                <a:latin typeface="Cambria" panose="02040503050406030204" pitchFamily="18" charset="0"/>
                <a:ea typeface="Cambria" panose="02040503050406030204" pitchFamily="18" charset="0"/>
              </a:rPr>
              <a:t>1</a:t>
            </a:r>
          </a:p>
        </p:txBody>
      </p:sp>
      <p:sp>
        <p:nvSpPr>
          <p:cNvPr id="8" name="TextBox 7">
            <a:extLst>
              <a:ext uri="{FF2B5EF4-FFF2-40B4-BE49-F238E27FC236}">
                <a16:creationId xmlns:a16="http://schemas.microsoft.com/office/drawing/2014/main" id="{5E70C4F0-B980-4C33-A2AB-21F447CC1D21}"/>
              </a:ext>
            </a:extLst>
          </p:cNvPr>
          <p:cNvSpPr txBox="1"/>
          <p:nvPr/>
        </p:nvSpPr>
        <p:spPr>
          <a:xfrm>
            <a:off x="6186507" y="1003982"/>
            <a:ext cx="388248" cy="369332"/>
          </a:xfrm>
          <a:prstGeom prst="rect">
            <a:avLst/>
          </a:prstGeom>
          <a:noFill/>
        </p:spPr>
        <p:txBody>
          <a:bodyPr wrap="none" rtlCol="0">
            <a:spAutoFit/>
          </a:bodyPr>
          <a:lstStyle/>
          <a:p>
            <a:r>
              <a:rPr lang="en-US" i="1" dirty="0">
                <a:solidFill>
                  <a:srgbClr val="FF0000"/>
                </a:solidFill>
                <a:latin typeface="Cambria" panose="02040503050406030204" pitchFamily="18" charset="0"/>
                <a:ea typeface="Cambria" panose="02040503050406030204" pitchFamily="18" charset="0"/>
              </a:rPr>
              <a:t>p</a:t>
            </a:r>
            <a:r>
              <a:rPr lang="en-US" baseline="-25000" dirty="0">
                <a:solidFill>
                  <a:srgbClr val="FF0000"/>
                </a:solidFill>
                <a:latin typeface="Cambria" panose="02040503050406030204" pitchFamily="18" charset="0"/>
                <a:ea typeface="Cambria" panose="02040503050406030204" pitchFamily="18" charset="0"/>
              </a:rPr>
              <a:t>2</a:t>
            </a:r>
          </a:p>
        </p:txBody>
      </p:sp>
      <p:pic>
        <p:nvPicPr>
          <p:cNvPr id="11" name="Picture 10">
            <a:extLst>
              <a:ext uri="{FF2B5EF4-FFF2-40B4-BE49-F238E27FC236}">
                <a16:creationId xmlns:a16="http://schemas.microsoft.com/office/drawing/2014/main" id="{06C69BF8-46D4-4921-B0EE-A43453A7CBDC}"/>
              </a:ext>
            </a:extLst>
          </p:cNvPr>
          <p:cNvPicPr>
            <a:picLocks noChangeAspect="1"/>
          </p:cNvPicPr>
          <p:nvPr/>
        </p:nvPicPr>
        <p:blipFill>
          <a:blip r:embed="rId3"/>
          <a:stretch>
            <a:fillRect/>
          </a:stretch>
        </p:blipFill>
        <p:spPr>
          <a:xfrm>
            <a:off x="5511794" y="3530199"/>
            <a:ext cx="3349049" cy="2468880"/>
          </a:xfrm>
          <a:prstGeom prst="rect">
            <a:avLst/>
          </a:prstGeom>
        </p:spPr>
      </p:pic>
      <p:sp>
        <p:nvSpPr>
          <p:cNvPr id="7" name="TextBox 6">
            <a:extLst>
              <a:ext uri="{FF2B5EF4-FFF2-40B4-BE49-F238E27FC236}">
                <a16:creationId xmlns:a16="http://schemas.microsoft.com/office/drawing/2014/main" id="{6422228C-8757-491E-A58A-97731E0670BE}"/>
              </a:ext>
            </a:extLst>
          </p:cNvPr>
          <p:cNvSpPr txBox="1"/>
          <p:nvPr/>
        </p:nvSpPr>
        <p:spPr>
          <a:xfrm>
            <a:off x="7239000" y="4117170"/>
            <a:ext cx="688009" cy="369332"/>
          </a:xfrm>
          <a:prstGeom prst="rect">
            <a:avLst/>
          </a:prstGeom>
          <a:solidFill>
            <a:schemeClr val="bg1"/>
          </a:solidFill>
        </p:spPr>
        <p:txBody>
          <a:bodyPr wrap="none" rtlCol="0">
            <a:spAutoFit/>
          </a:bodyPr>
          <a:lstStyle/>
          <a:p>
            <a:r>
              <a:rPr lang="en-US" altLang="zh-CN" i="1" dirty="0">
                <a:solidFill>
                  <a:srgbClr val="0033FF"/>
                </a:solidFill>
                <a:latin typeface="Cambria" panose="02040503050406030204" pitchFamily="18" charset="0"/>
                <a:ea typeface="Cambria" panose="02040503050406030204" pitchFamily="18" charset="0"/>
              </a:rPr>
              <a:t>γ</a:t>
            </a:r>
            <a:r>
              <a:rPr lang="en-US" altLang="zh-CN" baseline="-25000" dirty="0">
                <a:solidFill>
                  <a:srgbClr val="0033FF"/>
                </a:solidFill>
                <a:latin typeface="Cambria" panose="02040503050406030204" pitchFamily="18" charset="0"/>
                <a:ea typeface="Cambria" panose="02040503050406030204" pitchFamily="18" charset="0"/>
              </a:rPr>
              <a:t>1</a:t>
            </a:r>
            <a:r>
              <a:rPr lang="en-US" altLang="zh-CN" dirty="0">
                <a:solidFill>
                  <a:srgbClr val="0033FF"/>
                </a:solidFill>
                <a:latin typeface="Cambria" panose="02040503050406030204" pitchFamily="18" charset="0"/>
                <a:ea typeface="Cambria" panose="02040503050406030204" pitchFamily="18" charset="0"/>
              </a:rPr>
              <a:t>      </a:t>
            </a:r>
            <a:endParaRPr lang="en-US" dirty="0">
              <a:solidFill>
                <a:srgbClr val="0033FF"/>
              </a:solidFill>
              <a:latin typeface="Cambria" panose="02040503050406030204" pitchFamily="18" charset="0"/>
              <a:ea typeface="Cambria" panose="02040503050406030204" pitchFamily="18" charset="0"/>
            </a:endParaRPr>
          </a:p>
        </p:txBody>
      </p:sp>
      <p:sp>
        <p:nvSpPr>
          <p:cNvPr id="13" name="TextBox 12">
            <a:extLst>
              <a:ext uri="{FF2B5EF4-FFF2-40B4-BE49-F238E27FC236}">
                <a16:creationId xmlns:a16="http://schemas.microsoft.com/office/drawing/2014/main" id="{7726B542-A0DC-48EF-A8CB-70E73D0C326A}"/>
              </a:ext>
            </a:extLst>
          </p:cNvPr>
          <p:cNvSpPr txBox="1"/>
          <p:nvPr/>
        </p:nvSpPr>
        <p:spPr>
          <a:xfrm>
            <a:off x="141471" y="5318979"/>
            <a:ext cx="4347665" cy="696794"/>
          </a:xfrm>
          <a:prstGeom prst="rect">
            <a:avLst/>
          </a:prstGeom>
          <a:noFill/>
        </p:spPr>
        <p:txBody>
          <a:bodyPr wrap="none">
            <a:spAutoFit/>
          </a:bodyPr>
          <a:lstStyle/>
          <a:p>
            <a:pPr>
              <a:lnSpc>
                <a:spcPct val="114000"/>
              </a:lnSpc>
            </a:pPr>
            <a:r>
              <a:rPr lang="en-US" altLang="zh-CN" sz="1800"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L. J. Sun </a:t>
            </a:r>
            <a:r>
              <a:rPr lang="en-US" altLang="zh-CN" sz="1800" i="1"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et al</a:t>
            </a:r>
            <a:r>
              <a:rPr lang="en-US" altLang="zh-CN" sz="1800"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 Phys. Rev. C 99, 064312 (2019).</a:t>
            </a:r>
          </a:p>
          <a:p>
            <a:pPr>
              <a:lnSpc>
                <a:spcPct val="114000"/>
              </a:lnSpc>
            </a:pPr>
            <a:r>
              <a:rPr lang="en-US" altLang="zh-CN" sz="1800"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L. J. Sun </a:t>
            </a:r>
            <a:r>
              <a:rPr lang="en-US" altLang="zh-CN" sz="1800" i="1"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et al</a:t>
            </a:r>
            <a:r>
              <a:rPr lang="en-US" altLang="zh-CN" sz="1800"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 Phys. Lett. B 802, 135213 (2020).</a:t>
            </a:r>
          </a:p>
        </p:txBody>
      </p:sp>
      <p:pic>
        <p:nvPicPr>
          <p:cNvPr id="19" name="Picture 18">
            <a:extLst>
              <a:ext uri="{FF2B5EF4-FFF2-40B4-BE49-F238E27FC236}">
                <a16:creationId xmlns:a16="http://schemas.microsoft.com/office/drawing/2014/main" id="{D847A5D1-92DD-4309-BA8B-E67098F58104}"/>
              </a:ext>
            </a:extLst>
          </p:cNvPr>
          <p:cNvPicPr>
            <a:picLocks noChangeAspect="1"/>
          </p:cNvPicPr>
          <p:nvPr/>
        </p:nvPicPr>
        <p:blipFill>
          <a:blip r:embed="rId4"/>
          <a:stretch>
            <a:fillRect/>
          </a:stretch>
        </p:blipFill>
        <p:spPr>
          <a:xfrm>
            <a:off x="334258" y="1037240"/>
            <a:ext cx="3698090" cy="4297680"/>
          </a:xfrm>
          <a:prstGeom prst="rect">
            <a:avLst/>
          </a:prstGeom>
        </p:spPr>
      </p:pic>
    </p:spTree>
    <p:extLst>
      <p:ext uri="{BB962C8B-B14F-4D97-AF65-F5344CB8AC3E}">
        <p14:creationId xmlns:p14="http://schemas.microsoft.com/office/powerpoint/2010/main" val="271622832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D16AC72-F264-451B-9E7A-683429D96DC8}"/>
              </a:ext>
            </a:extLst>
          </p:cNvPr>
          <p:cNvSpPr>
            <a:spLocks noGrp="1"/>
          </p:cNvSpPr>
          <p:nvPr>
            <p:ph type="title"/>
          </p:nvPr>
        </p:nvSpPr>
        <p:spPr>
          <a:xfrm>
            <a:off x="76200" y="316396"/>
            <a:ext cx="8991600" cy="424506"/>
          </a:xfrm>
        </p:spPr>
        <p:txBody>
          <a:bodyPr/>
          <a:lstStyle/>
          <a:p>
            <a:r>
              <a:rPr lang="en-US" dirty="0"/>
              <a:t>Mass of </a:t>
            </a:r>
            <a:r>
              <a:rPr lang="en-US" baseline="30000" dirty="0"/>
              <a:t>27</a:t>
            </a:r>
            <a:r>
              <a:rPr lang="en-US" dirty="0"/>
              <a:t>P</a:t>
            </a:r>
          </a:p>
        </p:txBody>
      </p:sp>
      <p:sp>
        <p:nvSpPr>
          <p:cNvPr id="4" name="Footer Placeholder 3">
            <a:extLst>
              <a:ext uri="{FF2B5EF4-FFF2-40B4-BE49-F238E27FC236}">
                <a16:creationId xmlns:a16="http://schemas.microsoft.com/office/drawing/2014/main" id="{1EB5B875-4399-49CF-B835-151ED00C76F7}"/>
              </a:ext>
            </a:extLst>
          </p:cNvPr>
          <p:cNvSpPr>
            <a:spLocks noGrp="1"/>
          </p:cNvSpPr>
          <p:nvPr>
            <p:ph type="ftr" sz="quarter" idx="10"/>
          </p:nvPr>
        </p:nvSpPr>
        <p:spPr/>
        <p:txBody>
          <a:bodyPr/>
          <a:lstStyle/>
          <a:p>
            <a:pPr>
              <a:defRPr/>
            </a:pPr>
            <a:r>
              <a:rPr lang="en-US" dirty="0"/>
              <a:t>Lijie Sun, Seminar @ FRIB</a:t>
            </a:r>
            <a:endParaRPr lang="nl-NL" dirty="0"/>
          </a:p>
        </p:txBody>
      </p:sp>
      <p:sp>
        <p:nvSpPr>
          <p:cNvPr id="5" name="Slide Number Placeholder 4">
            <a:extLst>
              <a:ext uri="{FF2B5EF4-FFF2-40B4-BE49-F238E27FC236}">
                <a16:creationId xmlns:a16="http://schemas.microsoft.com/office/drawing/2014/main" id="{AB7F4542-45BC-46D9-9196-B0D8C2F7D2F9}"/>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53</a:t>
            </a:fld>
            <a:r>
              <a:rPr lang="en-US" dirty="0"/>
              <a:t> / 80</a:t>
            </a:r>
          </a:p>
        </p:txBody>
      </p:sp>
      <p:pic>
        <p:nvPicPr>
          <p:cNvPr id="8" name="Content Placeholder 7">
            <a:extLst>
              <a:ext uri="{FF2B5EF4-FFF2-40B4-BE49-F238E27FC236}">
                <a16:creationId xmlns:a16="http://schemas.microsoft.com/office/drawing/2014/main" id="{2FB28391-411E-4B56-8A87-F3ECEF7591A5}"/>
              </a:ext>
            </a:extLst>
          </p:cNvPr>
          <p:cNvPicPr>
            <a:picLocks noGrp="1" noChangeAspect="1"/>
          </p:cNvPicPr>
          <p:nvPr>
            <p:ph idx="1"/>
          </p:nvPr>
        </p:nvPicPr>
        <p:blipFill>
          <a:blip r:embed="rId3"/>
          <a:stretch>
            <a:fillRect/>
          </a:stretch>
        </p:blipFill>
        <p:spPr>
          <a:xfrm>
            <a:off x="76200" y="1830512"/>
            <a:ext cx="8991600" cy="3409701"/>
          </a:xfrm>
        </p:spPr>
      </p:pic>
    </p:spTree>
    <p:extLst>
      <p:ext uri="{BB962C8B-B14F-4D97-AF65-F5344CB8AC3E}">
        <p14:creationId xmlns:p14="http://schemas.microsoft.com/office/powerpoint/2010/main" val="171483824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4DD49FF-FF08-4573-980D-26128EB56678}"/>
              </a:ext>
            </a:extLst>
          </p:cNvPr>
          <p:cNvSpPr>
            <a:spLocks noGrp="1"/>
          </p:cNvSpPr>
          <p:nvPr>
            <p:ph type="title"/>
          </p:nvPr>
        </p:nvSpPr>
        <p:spPr>
          <a:xfrm>
            <a:off x="76200" y="316396"/>
            <a:ext cx="8991600" cy="424506"/>
          </a:xfrm>
        </p:spPr>
        <p:txBody>
          <a:bodyPr/>
          <a:lstStyle/>
          <a:p>
            <a:r>
              <a:rPr lang="en-US" altLang="zh-CN" baseline="30000" dirty="0"/>
              <a:t>26</a:t>
            </a:r>
            <a:r>
              <a:rPr lang="en-US" altLang="zh-CN" dirty="0"/>
              <a:t>Si(</a:t>
            </a:r>
            <a:r>
              <a:rPr lang="en-US" altLang="zh-CN" i="1" dirty="0"/>
              <a:t>p</a:t>
            </a:r>
            <a:r>
              <a:rPr lang="en-US" altLang="zh-CN" dirty="0"/>
              <a:t>,</a:t>
            </a:r>
            <a:r>
              <a:rPr lang="en-US" altLang="zh-CN" i="1" dirty="0"/>
              <a:t>γ</a:t>
            </a:r>
            <a:r>
              <a:rPr lang="en-US" altLang="zh-CN" dirty="0"/>
              <a:t>)</a:t>
            </a:r>
            <a:r>
              <a:rPr lang="en-US" altLang="zh-CN" baseline="30000" dirty="0"/>
              <a:t>27</a:t>
            </a:r>
            <a:r>
              <a:rPr lang="en-US" altLang="zh-CN" dirty="0"/>
              <a:t>P</a:t>
            </a:r>
            <a:endParaRPr lang="en-US" dirty="0"/>
          </a:p>
        </p:txBody>
      </p:sp>
      <p:sp>
        <p:nvSpPr>
          <p:cNvPr id="4" name="Footer Placeholder 3">
            <a:extLst>
              <a:ext uri="{FF2B5EF4-FFF2-40B4-BE49-F238E27FC236}">
                <a16:creationId xmlns:a16="http://schemas.microsoft.com/office/drawing/2014/main" id="{1A59C201-773C-4176-9C3F-BCEDB8697C3E}"/>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22048382-C533-4479-BA19-B7789F550E6B}"/>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54</a:t>
            </a:fld>
            <a:r>
              <a:rPr lang="en-US" dirty="0"/>
              <a:t> / 80</a:t>
            </a:r>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917761A2-838E-4458-B32F-B1D31D03D223}"/>
                  </a:ext>
                </a:extLst>
              </p:cNvPr>
              <p:cNvSpPr txBox="1"/>
              <p:nvPr/>
            </p:nvSpPr>
            <p:spPr>
              <a:xfrm>
                <a:off x="4638386" y="1090498"/>
                <a:ext cx="4466736" cy="787331"/>
              </a:xfrm>
              <a:prstGeom prst="rect">
                <a:avLst/>
              </a:prstGeom>
              <a:noFill/>
            </p:spPr>
            <p:txBody>
              <a:bodyPr wrap="none">
                <a:spAutoFit/>
              </a:bodyPr>
              <a:lstStyle/>
              <a:p>
                <a:pPr/>
                <a14:m>
                  <m:oMathPara xmlns:m="http://schemas.openxmlformats.org/officeDocument/2006/math">
                    <m:oMathParaPr>
                      <m:jc m:val="left"/>
                    </m:oMathParaPr>
                    <m:oMath xmlns:m="http://schemas.openxmlformats.org/officeDocument/2006/math">
                      <m:sSub>
                        <m:sSubPr>
                          <m:ctrlPr>
                            <a:rPr lang="zh-CN" altLang="en-US" i="1" smtClean="0">
                              <a:solidFill>
                                <a:srgbClr val="836967"/>
                              </a:solidFill>
                              <a:latin typeface="Cambria Math" panose="02040503050406030204" pitchFamily="18" charset="0"/>
                            </a:rPr>
                          </m:ctrlPr>
                        </m:sSubPr>
                        <m:e>
                          <m:r>
                            <a:rPr lang="zh-CN" altLang="en-US" i="1">
                              <a:latin typeface="Cambria Math" panose="02040503050406030204" pitchFamily="18" charset="0"/>
                            </a:rPr>
                            <m:t>𝑁</m:t>
                          </m:r>
                        </m:e>
                        <m:sub>
                          <m:r>
                            <a:rPr lang="zh-CN" altLang="en-US" i="1">
                              <a:latin typeface="Cambria Math" panose="02040503050406030204" pitchFamily="18" charset="0"/>
                            </a:rPr>
                            <m:t>𝐴</m:t>
                          </m:r>
                        </m:sub>
                      </m:sSub>
                      <m:sSub>
                        <m:sSubPr>
                          <m:ctrlPr>
                            <a:rPr lang="zh-CN" altLang="en-US" i="1">
                              <a:solidFill>
                                <a:srgbClr val="836967"/>
                              </a:solidFill>
                              <a:latin typeface="Cambria Math" panose="02040503050406030204" pitchFamily="18" charset="0"/>
                            </a:rPr>
                          </m:ctrlPr>
                        </m:sSubPr>
                        <m:e>
                          <m:d>
                            <m:dPr>
                              <m:begChr m:val="〈"/>
                              <m:endChr m:val="〉"/>
                              <m:ctrlPr>
                                <a:rPr lang="zh-CN" altLang="en-US" i="1">
                                  <a:solidFill>
                                    <a:srgbClr val="836967"/>
                                  </a:solidFill>
                                  <a:latin typeface="Cambria Math" panose="02040503050406030204" pitchFamily="18" charset="0"/>
                                </a:rPr>
                              </m:ctrlPr>
                            </m:dPr>
                            <m:e>
                              <m:r>
                                <a:rPr lang="zh-CN" altLang="en-US" i="1">
                                  <a:latin typeface="Cambria Math" panose="02040503050406030204" pitchFamily="18" charset="0"/>
                                </a:rPr>
                                <m:t>𝜎𝜈</m:t>
                              </m:r>
                            </m:e>
                          </m:d>
                        </m:e>
                        <m:sub>
                          <m:r>
                            <m:rPr>
                              <m:sty m:val="p"/>
                            </m:rPr>
                            <a:rPr lang="zh-CN" altLang="en-US" i="0">
                              <a:latin typeface="Cambria Math" panose="02040503050406030204" pitchFamily="18" charset="0"/>
                            </a:rPr>
                            <m:t>res</m:t>
                          </m:r>
                        </m:sub>
                      </m:sSub>
                      <m:r>
                        <a:rPr lang="zh-CN" altLang="en-US" i="0">
                          <a:latin typeface="Cambria Math" panose="02040503050406030204" pitchFamily="18" charset="0"/>
                        </a:rPr>
                        <m:t>=</m:t>
                      </m:r>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𝑁</m:t>
                          </m:r>
                        </m:e>
                        <m:sub>
                          <m:r>
                            <a:rPr lang="zh-CN" altLang="en-US" i="1">
                              <a:latin typeface="Cambria Math" panose="02040503050406030204" pitchFamily="18" charset="0"/>
                            </a:rPr>
                            <m:t>𝐴</m:t>
                          </m:r>
                        </m:sub>
                      </m:sSub>
                      <m:sSup>
                        <m:sSupPr>
                          <m:ctrlPr>
                            <a:rPr lang="zh-CN" altLang="en-US" i="1">
                              <a:solidFill>
                                <a:srgbClr val="836967"/>
                              </a:solidFill>
                              <a:latin typeface="Cambria Math" panose="02040503050406030204" pitchFamily="18" charset="0"/>
                            </a:rPr>
                          </m:ctrlPr>
                        </m:sSupPr>
                        <m:e>
                          <m:d>
                            <m:dPr>
                              <m:ctrlPr>
                                <a:rPr lang="zh-CN" altLang="en-US" i="1">
                                  <a:solidFill>
                                    <a:srgbClr val="836967"/>
                                  </a:solidFill>
                                  <a:latin typeface="Cambria Math" panose="02040503050406030204" pitchFamily="18" charset="0"/>
                                </a:rPr>
                              </m:ctrlPr>
                            </m:dPr>
                            <m:e>
                              <m:f>
                                <m:fPr>
                                  <m:ctrlPr>
                                    <a:rPr lang="zh-CN" altLang="en-US" i="1">
                                      <a:solidFill>
                                        <a:srgbClr val="836967"/>
                                      </a:solidFill>
                                      <a:latin typeface="Cambria Math" panose="02040503050406030204" pitchFamily="18" charset="0"/>
                                    </a:rPr>
                                  </m:ctrlPr>
                                </m:fPr>
                                <m:num>
                                  <m:r>
                                    <a:rPr lang="zh-CN" altLang="en-US" i="0">
                                      <a:latin typeface="Cambria Math" panose="02040503050406030204" pitchFamily="18" charset="0"/>
                                    </a:rPr>
                                    <m:t>2</m:t>
                                  </m:r>
                                  <m:r>
                                    <a:rPr lang="zh-CN" altLang="en-US" i="1">
                                      <a:latin typeface="Cambria Math" panose="02040503050406030204" pitchFamily="18" charset="0"/>
                                    </a:rPr>
                                    <m:t>𝜋</m:t>
                                  </m:r>
                                </m:num>
                                <m:den>
                                  <m:r>
                                    <a:rPr lang="zh-CN" altLang="en-US" i="1">
                                      <a:latin typeface="Cambria Math" panose="02040503050406030204" pitchFamily="18" charset="0"/>
                                    </a:rPr>
                                    <m:t>𝜇</m:t>
                                  </m:r>
                                  <m:r>
                                    <a:rPr lang="zh-CN" altLang="en-US" i="1">
                                      <a:latin typeface="Cambria Math" panose="02040503050406030204" pitchFamily="18" charset="0"/>
                                    </a:rPr>
                                    <m:t>𝑘𝑇</m:t>
                                  </m:r>
                                </m:den>
                              </m:f>
                            </m:e>
                          </m:d>
                        </m:e>
                        <m:sup>
                          <m:f>
                            <m:fPr>
                              <m:type m:val="lin"/>
                              <m:ctrlPr>
                                <a:rPr lang="zh-CN" altLang="en-US" i="1">
                                  <a:latin typeface="Cambria Math" panose="02040503050406030204" pitchFamily="18" charset="0"/>
                                </a:rPr>
                              </m:ctrlPr>
                            </m:fPr>
                            <m:num>
                              <m:r>
                                <a:rPr lang="zh-CN" altLang="en-US" i="0">
                                  <a:latin typeface="Cambria Math" panose="02040503050406030204" pitchFamily="18" charset="0"/>
                                </a:rPr>
                                <m:t>3</m:t>
                              </m:r>
                            </m:num>
                            <m:den>
                              <m:r>
                                <a:rPr lang="zh-CN" altLang="en-US" i="0">
                                  <a:latin typeface="Cambria Math" panose="02040503050406030204" pitchFamily="18" charset="0"/>
                                </a:rPr>
                                <m:t>2</m:t>
                              </m:r>
                            </m:den>
                          </m:f>
                        </m:sup>
                      </m:sSup>
                      <m:sSup>
                        <m:sSupPr>
                          <m:ctrlPr>
                            <a:rPr lang="zh-CN" altLang="en-US" i="1">
                              <a:solidFill>
                                <a:srgbClr val="836967"/>
                              </a:solidFill>
                              <a:latin typeface="Cambria Math" panose="02040503050406030204" pitchFamily="18" charset="0"/>
                            </a:rPr>
                          </m:ctrlPr>
                        </m:sSupPr>
                        <m:e>
                          <m:r>
                            <a:rPr lang="zh-CN" altLang="en-US" i="0">
                              <a:latin typeface="Cambria Math" panose="02040503050406030204" pitchFamily="18" charset="0"/>
                            </a:rPr>
                            <m:t>ℏ</m:t>
                          </m:r>
                        </m:e>
                        <m:sup>
                          <m:r>
                            <a:rPr lang="zh-CN" altLang="en-US" i="0">
                              <a:latin typeface="Cambria Math" panose="02040503050406030204" pitchFamily="18" charset="0"/>
                            </a:rPr>
                            <m:t>2</m:t>
                          </m:r>
                        </m:sup>
                      </m:sSup>
                      <m:r>
                        <a:rPr lang="zh-CN" altLang="en-US" b="0" i="1">
                          <a:latin typeface="Cambria Math" panose="02040503050406030204" pitchFamily="18" charset="0"/>
                        </a:rPr>
                        <m:t>𝜔𝛾</m:t>
                      </m:r>
                      <m:r>
                        <m:rPr>
                          <m:sty m:val="p"/>
                        </m:rPr>
                        <a:rPr lang="zh-CN" altLang="en-US" i="0">
                          <a:latin typeface="Cambria Math" panose="02040503050406030204" pitchFamily="18" charset="0"/>
                        </a:rPr>
                        <m:t>exp</m:t>
                      </m:r>
                      <m:d>
                        <m:dPr>
                          <m:ctrlPr>
                            <a:rPr lang="zh-CN" altLang="en-US" i="1">
                              <a:solidFill>
                                <a:srgbClr val="836967"/>
                              </a:solidFill>
                              <a:latin typeface="Cambria Math" panose="02040503050406030204" pitchFamily="18" charset="0"/>
                            </a:rPr>
                          </m:ctrlPr>
                        </m:dPr>
                        <m:e>
                          <m:r>
                            <a:rPr lang="zh-CN" altLang="en-US" i="0">
                              <a:latin typeface="Cambria Math" panose="02040503050406030204" pitchFamily="18" charset="0"/>
                            </a:rPr>
                            <m:t>−</m:t>
                          </m:r>
                          <m:f>
                            <m:fPr>
                              <m:ctrlPr>
                                <a:rPr lang="zh-CN" altLang="en-US" i="1">
                                  <a:solidFill>
                                    <a:srgbClr val="836967"/>
                                  </a:solidFill>
                                  <a:latin typeface="Cambria Math" panose="02040503050406030204" pitchFamily="18" charset="0"/>
                                </a:rPr>
                              </m:ctrlPr>
                            </m:fPr>
                            <m:num>
                              <m:sSub>
                                <m:sSubPr>
                                  <m:ctrlPr>
                                    <a:rPr lang="zh-CN" altLang="en-US" i="1" smtClean="0">
                                      <a:solidFill>
                                        <a:srgbClr val="FF0000"/>
                                      </a:solidFill>
                                      <a:latin typeface="Cambria Math" panose="02040503050406030204" pitchFamily="18" charset="0"/>
                                    </a:rPr>
                                  </m:ctrlPr>
                                </m:sSubPr>
                                <m:e>
                                  <m:r>
                                    <a:rPr lang="zh-CN" altLang="en-US" i="1">
                                      <a:solidFill>
                                        <a:srgbClr val="FF0000"/>
                                      </a:solidFill>
                                      <a:latin typeface="Cambria Math" panose="02040503050406030204" pitchFamily="18" charset="0"/>
                                    </a:rPr>
                                    <m:t>𝐸</m:t>
                                  </m:r>
                                </m:e>
                                <m:sub>
                                  <m:r>
                                    <a:rPr lang="en-US" altLang="zh-CN" b="0" i="1" smtClean="0">
                                      <a:solidFill>
                                        <a:srgbClr val="FF0000"/>
                                      </a:solidFill>
                                      <a:latin typeface="Cambria Math" panose="02040503050406030204" pitchFamily="18" charset="0"/>
                                    </a:rPr>
                                    <m:t>𝑟</m:t>
                                  </m:r>
                                </m:sub>
                              </m:sSub>
                            </m:num>
                            <m:den>
                              <m:r>
                                <a:rPr lang="zh-CN" altLang="en-US" i="1">
                                  <a:latin typeface="Cambria Math" panose="02040503050406030204" pitchFamily="18" charset="0"/>
                                </a:rPr>
                                <m:t>𝑘𝑇</m:t>
                              </m:r>
                            </m:den>
                          </m:f>
                        </m:e>
                      </m:d>
                    </m:oMath>
                  </m:oMathPara>
                </a14:m>
                <a:endParaRPr lang="zh-CN" altLang="en-US" dirty="0"/>
              </a:p>
            </p:txBody>
          </p:sp>
        </mc:Choice>
        <mc:Fallback xmlns="">
          <p:sp>
            <p:nvSpPr>
              <p:cNvPr id="7" name="TextBox 6">
                <a:extLst>
                  <a:ext uri="{FF2B5EF4-FFF2-40B4-BE49-F238E27FC236}">
                    <a16:creationId xmlns:a16="http://schemas.microsoft.com/office/drawing/2014/main" id="{917761A2-838E-4458-B32F-B1D31D03D223}"/>
                  </a:ext>
                </a:extLst>
              </p:cNvPr>
              <p:cNvSpPr txBox="1">
                <a:spLocks noRot="1" noChangeAspect="1" noMove="1" noResize="1" noEditPoints="1" noAdjustHandles="1" noChangeArrowheads="1" noChangeShapeType="1" noTextEdit="1"/>
              </p:cNvSpPr>
              <p:nvPr/>
            </p:nvSpPr>
            <p:spPr>
              <a:xfrm>
                <a:off x="4638386" y="1090498"/>
                <a:ext cx="4466736" cy="787331"/>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ADEA2A16-104A-497B-8A2A-F3357C68B944}"/>
                  </a:ext>
                </a:extLst>
              </p:cNvPr>
              <p:cNvSpPr txBox="1"/>
              <p:nvPr/>
            </p:nvSpPr>
            <p:spPr>
              <a:xfrm>
                <a:off x="4739978" y="1981200"/>
                <a:ext cx="3206455" cy="717761"/>
              </a:xfrm>
              <a:prstGeom prst="rect">
                <a:avLst/>
              </a:prstGeom>
              <a:noFill/>
            </p:spPr>
            <p:txBody>
              <a:bodyPr wrap="none">
                <a:spAutoFit/>
              </a:bodyPr>
              <a:lstStyle/>
              <a:p>
                <a:pPr/>
                <a14:m>
                  <m:oMathPara xmlns:m="http://schemas.openxmlformats.org/officeDocument/2006/math">
                    <m:oMathParaPr>
                      <m:jc m:val="left"/>
                    </m:oMathParaPr>
                    <m:oMath xmlns:m="http://schemas.openxmlformats.org/officeDocument/2006/math">
                      <m:r>
                        <a:rPr lang="en-US" altLang="zh-CN" b="0" i="1">
                          <a:latin typeface="Cambria Math" panose="02040503050406030204" pitchFamily="18" charset="0"/>
                        </a:rPr>
                        <m:t>𝜔𝛾</m:t>
                      </m:r>
                      <m:r>
                        <a:rPr lang="en-US" altLang="zh-CN" i="1">
                          <a:latin typeface="Cambria Math" panose="02040503050406030204" pitchFamily="18" charset="0"/>
                        </a:rPr>
                        <m:t>= </m:t>
                      </m:r>
                      <m:f>
                        <m:fPr>
                          <m:ctrlPr>
                            <a:rPr lang="zh-CN" altLang="en-US" i="1" smtClean="0">
                              <a:solidFill>
                                <a:srgbClr val="836967"/>
                              </a:solidFill>
                              <a:latin typeface="Cambria Math" panose="02040503050406030204" pitchFamily="18" charset="0"/>
                            </a:rPr>
                          </m:ctrlPr>
                        </m:fPr>
                        <m:num>
                          <m:r>
                            <a:rPr lang="zh-CN" altLang="en-US">
                              <a:latin typeface="Cambria Math" panose="02040503050406030204" pitchFamily="18" charset="0"/>
                            </a:rPr>
                            <m:t>2</m:t>
                          </m:r>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𝐽</m:t>
                              </m:r>
                            </m:e>
                            <m:sub>
                              <m:r>
                                <a:rPr lang="zh-CN" altLang="en-US" i="1">
                                  <a:latin typeface="Cambria Math" panose="02040503050406030204" pitchFamily="18" charset="0"/>
                                </a:rPr>
                                <m:t>𝑟</m:t>
                              </m:r>
                            </m:sub>
                          </m:sSub>
                          <m:r>
                            <a:rPr lang="zh-CN" altLang="en-US" i="0">
                              <a:latin typeface="Cambria Math" panose="02040503050406030204" pitchFamily="18" charset="0"/>
                            </a:rPr>
                            <m:t>+1</m:t>
                          </m:r>
                        </m:num>
                        <m:den>
                          <m:d>
                            <m:dPr>
                              <m:ctrlPr>
                                <a:rPr lang="zh-CN" altLang="en-US" i="1">
                                  <a:solidFill>
                                    <a:srgbClr val="836967"/>
                                  </a:solidFill>
                                  <a:latin typeface="Cambria Math" panose="02040503050406030204" pitchFamily="18" charset="0"/>
                                </a:rPr>
                              </m:ctrlPr>
                            </m:dPr>
                            <m:e>
                              <m:r>
                                <a:rPr lang="zh-CN" altLang="en-US" i="0">
                                  <a:latin typeface="Cambria Math" panose="02040503050406030204" pitchFamily="18" charset="0"/>
                                </a:rPr>
                                <m:t>2</m:t>
                              </m:r>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𝐽</m:t>
                                  </m:r>
                                </m:e>
                                <m:sub>
                                  <m:r>
                                    <a:rPr lang="zh-CN" altLang="en-US" i="1">
                                      <a:latin typeface="Cambria Math" panose="02040503050406030204" pitchFamily="18" charset="0"/>
                                    </a:rPr>
                                    <m:t>𝑝</m:t>
                                  </m:r>
                                </m:sub>
                              </m:sSub>
                              <m:r>
                                <a:rPr lang="zh-CN" altLang="en-US" i="0">
                                  <a:latin typeface="Cambria Math" panose="02040503050406030204" pitchFamily="18" charset="0"/>
                                </a:rPr>
                                <m:t>+1</m:t>
                              </m:r>
                            </m:e>
                          </m:d>
                          <m:d>
                            <m:dPr>
                              <m:ctrlPr>
                                <a:rPr lang="zh-CN" altLang="en-US" i="1">
                                  <a:solidFill>
                                    <a:srgbClr val="836967"/>
                                  </a:solidFill>
                                  <a:latin typeface="Cambria Math" panose="02040503050406030204" pitchFamily="18" charset="0"/>
                                </a:rPr>
                              </m:ctrlPr>
                            </m:dPr>
                            <m:e>
                              <m:sSub>
                                <m:sSubPr>
                                  <m:ctrlPr>
                                    <a:rPr lang="zh-CN" altLang="en-US" i="1">
                                      <a:solidFill>
                                        <a:srgbClr val="836967"/>
                                      </a:solidFill>
                                      <a:latin typeface="Cambria Math" panose="02040503050406030204" pitchFamily="18" charset="0"/>
                                    </a:rPr>
                                  </m:ctrlPr>
                                </m:sSubPr>
                                <m:e>
                                  <m:r>
                                    <a:rPr lang="zh-CN" altLang="en-US" i="0">
                                      <a:latin typeface="Cambria Math" panose="02040503050406030204" pitchFamily="18" charset="0"/>
                                    </a:rPr>
                                    <m:t>2</m:t>
                                  </m:r>
                                  <m:r>
                                    <a:rPr lang="zh-CN" altLang="en-US" i="1">
                                      <a:latin typeface="Cambria Math" panose="02040503050406030204" pitchFamily="18" charset="0"/>
                                    </a:rPr>
                                    <m:t>𝐽</m:t>
                                  </m:r>
                                </m:e>
                                <m:sub>
                                  <m:r>
                                    <a:rPr lang="zh-CN" altLang="en-US" i="1">
                                      <a:latin typeface="Cambria Math" panose="02040503050406030204" pitchFamily="18" charset="0"/>
                                    </a:rPr>
                                    <m:t>𝑇</m:t>
                                  </m:r>
                                </m:sub>
                              </m:sSub>
                              <m:r>
                                <a:rPr lang="zh-CN" altLang="en-US" i="0">
                                  <a:latin typeface="Cambria Math" panose="02040503050406030204" pitchFamily="18" charset="0"/>
                                </a:rPr>
                                <m:t>+1</m:t>
                              </m:r>
                            </m:e>
                          </m:d>
                        </m:den>
                      </m:f>
                      <m:f>
                        <m:fPr>
                          <m:ctrlPr>
                            <a:rPr lang="en-US" altLang="zh-CN" i="1">
                              <a:solidFill>
                                <a:prstClr val="black"/>
                              </a:solidFill>
                              <a:latin typeface="Cambria Math" panose="02040503050406030204" pitchFamily="18" charset="0"/>
                            </a:rPr>
                          </m:ctrlPr>
                        </m:fPr>
                        <m:num>
                          <m:sSub>
                            <m:sSubPr>
                              <m:ctrlPr>
                                <a:rPr lang="en-US" altLang="zh-CN" i="1">
                                  <a:solidFill>
                                    <a:prstClr val="black"/>
                                  </a:solidFill>
                                  <a:latin typeface="Cambria Math" panose="02040503050406030204" pitchFamily="18" charset="0"/>
                                </a:rPr>
                              </m:ctrlPr>
                            </m:sSubPr>
                            <m:e>
                              <m:r>
                                <a:rPr lang="en-US" altLang="zh-CN" i="1">
                                  <a:solidFill>
                                    <a:prstClr val="black"/>
                                  </a:solidFill>
                                  <a:latin typeface="Cambria Math" panose="02040503050406030204" pitchFamily="18" charset="0"/>
                                </a:rPr>
                                <m:t>𝛤</m:t>
                              </m:r>
                            </m:e>
                            <m:sub>
                              <m:r>
                                <a:rPr lang="en-US" altLang="zh-CN" i="1">
                                  <a:solidFill>
                                    <a:prstClr val="black"/>
                                  </a:solidFill>
                                  <a:latin typeface="Cambria Math" panose="02040503050406030204" pitchFamily="18" charset="0"/>
                                </a:rPr>
                                <m:t>𝑝</m:t>
                              </m:r>
                            </m:sub>
                          </m:sSub>
                          <m:sSub>
                            <m:sSubPr>
                              <m:ctrlPr>
                                <a:rPr lang="en-US" altLang="zh-CN" i="1">
                                  <a:solidFill>
                                    <a:prstClr val="black"/>
                                  </a:solidFill>
                                  <a:latin typeface="Cambria Math" panose="02040503050406030204" pitchFamily="18" charset="0"/>
                                </a:rPr>
                              </m:ctrlPr>
                            </m:sSubPr>
                            <m:e>
                              <m:r>
                                <a:rPr lang="en-US" altLang="zh-CN" i="1">
                                  <a:solidFill>
                                    <a:prstClr val="black"/>
                                  </a:solidFill>
                                  <a:latin typeface="Cambria Math" panose="02040503050406030204" pitchFamily="18" charset="0"/>
                                </a:rPr>
                                <m:t>𝛤</m:t>
                              </m:r>
                            </m:e>
                            <m:sub>
                              <m:r>
                                <a:rPr lang="en-US" altLang="zh-CN" i="1">
                                  <a:solidFill>
                                    <a:prstClr val="black"/>
                                  </a:solidFill>
                                  <a:latin typeface="Cambria Math" panose="02040503050406030204" pitchFamily="18" charset="0"/>
                                </a:rPr>
                                <m:t>𝛾</m:t>
                              </m:r>
                            </m:sub>
                          </m:sSub>
                        </m:num>
                        <m:den>
                          <m:r>
                            <a:rPr lang="el-GR" altLang="zh-CN" i="1">
                              <a:latin typeface="Cambria Math" panose="02040503050406030204" pitchFamily="18" charset="0"/>
                              <a:ea typeface="Cambria Math" panose="02040503050406030204" pitchFamily="18" charset="0"/>
                            </a:rPr>
                            <m:t>𝛤</m:t>
                          </m:r>
                        </m:den>
                      </m:f>
                    </m:oMath>
                  </m:oMathPara>
                </a14:m>
                <a:endParaRPr lang="zh-CN" altLang="en-US" dirty="0"/>
              </a:p>
            </p:txBody>
          </p:sp>
        </mc:Choice>
        <mc:Fallback xmlns="">
          <p:sp>
            <p:nvSpPr>
              <p:cNvPr id="8" name="TextBox 7">
                <a:extLst>
                  <a:ext uri="{FF2B5EF4-FFF2-40B4-BE49-F238E27FC236}">
                    <a16:creationId xmlns:a16="http://schemas.microsoft.com/office/drawing/2014/main" id="{ADEA2A16-104A-497B-8A2A-F3357C68B944}"/>
                  </a:ext>
                </a:extLst>
              </p:cNvPr>
              <p:cNvSpPr txBox="1">
                <a:spLocks noRot="1" noChangeAspect="1" noMove="1" noResize="1" noEditPoints="1" noAdjustHandles="1" noChangeArrowheads="1" noChangeShapeType="1" noTextEdit="1"/>
              </p:cNvSpPr>
              <p:nvPr/>
            </p:nvSpPr>
            <p:spPr>
              <a:xfrm>
                <a:off x="4739978" y="1981200"/>
                <a:ext cx="3206455" cy="717761"/>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A4D787D6-DB7B-47CA-9C3E-8A16547CE2E9}"/>
                  </a:ext>
                </a:extLst>
              </p:cNvPr>
              <p:cNvSpPr txBox="1"/>
              <p:nvPr/>
            </p:nvSpPr>
            <p:spPr>
              <a:xfrm>
                <a:off x="5087368" y="2775531"/>
                <a:ext cx="3110210" cy="717312"/>
              </a:xfrm>
              <a:prstGeom prst="rect">
                <a:avLst/>
              </a:prstGeom>
              <a:noFill/>
            </p:spPr>
            <p:txBody>
              <a:bodyPr wrap="none">
                <a:spAutoFit/>
              </a:bodyPr>
              <a:lstStyle/>
              <a:p>
                <a:pPr/>
                <a14:m>
                  <m:oMathPara xmlns:m="http://schemas.openxmlformats.org/officeDocument/2006/math">
                    <m:oMathParaPr>
                      <m:jc m:val="left"/>
                    </m:oMathParaPr>
                    <m:oMath xmlns:m="http://schemas.openxmlformats.org/officeDocument/2006/math">
                      <m:r>
                        <a:rPr lang="en-US" altLang="zh-CN" i="1" smtClean="0">
                          <a:solidFill>
                            <a:srgbClr val="836967"/>
                          </a:solidFill>
                          <a:latin typeface="Cambria Math" panose="02040503050406030204" pitchFamily="18" charset="0"/>
                        </a:rPr>
                        <m:t>=</m:t>
                      </m:r>
                      <m:f>
                        <m:fPr>
                          <m:ctrlPr>
                            <a:rPr lang="zh-CN" altLang="en-US" i="1" smtClean="0">
                              <a:solidFill>
                                <a:srgbClr val="836967"/>
                              </a:solidFill>
                              <a:latin typeface="Cambria Math" panose="02040503050406030204" pitchFamily="18" charset="0"/>
                            </a:rPr>
                          </m:ctrlPr>
                        </m:fPr>
                        <m:num>
                          <m:r>
                            <a:rPr lang="zh-CN" altLang="en-US">
                              <a:latin typeface="Cambria Math" panose="02040503050406030204" pitchFamily="18" charset="0"/>
                            </a:rPr>
                            <m:t>2</m:t>
                          </m:r>
                          <m:sSub>
                            <m:sSubPr>
                              <m:ctrlPr>
                                <a:rPr lang="zh-CN" altLang="en-US" i="1" smtClean="0">
                                  <a:solidFill>
                                    <a:srgbClr val="7030A0"/>
                                  </a:solidFill>
                                  <a:latin typeface="Cambria Math" panose="02040503050406030204" pitchFamily="18" charset="0"/>
                                </a:rPr>
                              </m:ctrlPr>
                            </m:sSubPr>
                            <m:e>
                              <m:r>
                                <a:rPr lang="zh-CN" altLang="en-US" i="1">
                                  <a:solidFill>
                                    <a:srgbClr val="7030A0"/>
                                  </a:solidFill>
                                  <a:latin typeface="Cambria Math" panose="02040503050406030204" pitchFamily="18" charset="0"/>
                                </a:rPr>
                                <m:t>𝐽</m:t>
                              </m:r>
                            </m:e>
                            <m:sub>
                              <m:r>
                                <a:rPr lang="zh-CN" altLang="en-US" i="1">
                                  <a:solidFill>
                                    <a:srgbClr val="7030A0"/>
                                  </a:solidFill>
                                  <a:latin typeface="Cambria Math" panose="02040503050406030204" pitchFamily="18" charset="0"/>
                                </a:rPr>
                                <m:t>𝑟</m:t>
                              </m:r>
                            </m:sub>
                          </m:sSub>
                          <m:r>
                            <a:rPr lang="zh-CN" altLang="en-US" i="0">
                              <a:latin typeface="Cambria Math" panose="02040503050406030204" pitchFamily="18" charset="0"/>
                            </a:rPr>
                            <m:t>+1</m:t>
                          </m:r>
                        </m:num>
                        <m:den>
                          <m:d>
                            <m:dPr>
                              <m:ctrlPr>
                                <a:rPr lang="zh-CN" altLang="en-US" i="1">
                                  <a:solidFill>
                                    <a:srgbClr val="836967"/>
                                  </a:solidFill>
                                  <a:latin typeface="Cambria Math" panose="02040503050406030204" pitchFamily="18" charset="0"/>
                                </a:rPr>
                              </m:ctrlPr>
                            </m:dPr>
                            <m:e>
                              <m:r>
                                <a:rPr lang="zh-CN" altLang="en-US" i="0">
                                  <a:latin typeface="Cambria Math" panose="02040503050406030204" pitchFamily="18" charset="0"/>
                                </a:rPr>
                                <m:t>2</m:t>
                              </m:r>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𝐽</m:t>
                                  </m:r>
                                </m:e>
                                <m:sub>
                                  <m:r>
                                    <a:rPr lang="zh-CN" altLang="en-US" i="1">
                                      <a:latin typeface="Cambria Math" panose="02040503050406030204" pitchFamily="18" charset="0"/>
                                    </a:rPr>
                                    <m:t>𝑝</m:t>
                                  </m:r>
                                </m:sub>
                              </m:sSub>
                              <m:r>
                                <a:rPr lang="zh-CN" altLang="en-US" i="0">
                                  <a:latin typeface="Cambria Math" panose="02040503050406030204" pitchFamily="18" charset="0"/>
                                </a:rPr>
                                <m:t>+1</m:t>
                              </m:r>
                            </m:e>
                          </m:d>
                          <m:d>
                            <m:dPr>
                              <m:ctrlPr>
                                <a:rPr lang="zh-CN" altLang="en-US" i="1">
                                  <a:solidFill>
                                    <a:srgbClr val="836967"/>
                                  </a:solidFill>
                                  <a:latin typeface="Cambria Math" panose="02040503050406030204" pitchFamily="18" charset="0"/>
                                </a:rPr>
                              </m:ctrlPr>
                            </m:dPr>
                            <m:e>
                              <m:sSub>
                                <m:sSubPr>
                                  <m:ctrlPr>
                                    <a:rPr lang="zh-CN" altLang="en-US" i="1">
                                      <a:solidFill>
                                        <a:srgbClr val="836967"/>
                                      </a:solidFill>
                                      <a:latin typeface="Cambria Math" panose="02040503050406030204" pitchFamily="18" charset="0"/>
                                    </a:rPr>
                                  </m:ctrlPr>
                                </m:sSubPr>
                                <m:e>
                                  <m:r>
                                    <a:rPr lang="zh-CN" altLang="en-US" i="0">
                                      <a:latin typeface="Cambria Math" panose="02040503050406030204" pitchFamily="18" charset="0"/>
                                    </a:rPr>
                                    <m:t>2</m:t>
                                  </m:r>
                                  <m:r>
                                    <a:rPr lang="zh-CN" altLang="en-US" i="1">
                                      <a:latin typeface="Cambria Math" panose="02040503050406030204" pitchFamily="18" charset="0"/>
                                    </a:rPr>
                                    <m:t>𝐽</m:t>
                                  </m:r>
                                </m:e>
                                <m:sub>
                                  <m:r>
                                    <a:rPr lang="zh-CN" altLang="en-US" i="1">
                                      <a:latin typeface="Cambria Math" panose="02040503050406030204" pitchFamily="18" charset="0"/>
                                    </a:rPr>
                                    <m:t>𝑇</m:t>
                                  </m:r>
                                </m:sub>
                              </m:sSub>
                              <m:r>
                                <a:rPr lang="zh-CN" altLang="en-US" i="0">
                                  <a:latin typeface="Cambria Math" panose="02040503050406030204" pitchFamily="18" charset="0"/>
                                </a:rPr>
                                <m:t>+1</m:t>
                              </m:r>
                            </m:e>
                          </m:d>
                        </m:den>
                      </m:f>
                      <m:sSub>
                        <m:sSubPr>
                          <m:ctrlPr>
                            <a:rPr lang="zh-CN" altLang="en-US" i="1" smtClean="0">
                              <a:solidFill>
                                <a:srgbClr val="FF0000"/>
                              </a:solidFill>
                              <a:latin typeface="Cambria Math" panose="02040503050406030204" pitchFamily="18" charset="0"/>
                            </a:rPr>
                          </m:ctrlPr>
                        </m:sSubPr>
                        <m:e>
                          <m:r>
                            <a:rPr lang="zh-CN" altLang="en-US" i="1">
                              <a:solidFill>
                                <a:srgbClr val="FF0000"/>
                              </a:solidFill>
                              <a:latin typeface="Cambria Math" panose="02040503050406030204" pitchFamily="18" charset="0"/>
                            </a:rPr>
                            <m:t>𝐵</m:t>
                          </m:r>
                        </m:e>
                        <m:sub>
                          <m:r>
                            <a:rPr lang="zh-CN" altLang="en-US" i="1">
                              <a:solidFill>
                                <a:srgbClr val="FF0000"/>
                              </a:solidFill>
                              <a:latin typeface="Cambria Math" panose="02040503050406030204" pitchFamily="18" charset="0"/>
                            </a:rPr>
                            <m:t>𝑝</m:t>
                          </m:r>
                        </m:sub>
                      </m:sSub>
                      <m:sSub>
                        <m:sSubPr>
                          <m:ctrlPr>
                            <a:rPr lang="zh-CN" altLang="en-US" i="1" smtClean="0">
                              <a:solidFill>
                                <a:srgbClr val="3333FF"/>
                              </a:solidFill>
                              <a:latin typeface="Cambria Math" panose="02040503050406030204" pitchFamily="18" charset="0"/>
                            </a:rPr>
                          </m:ctrlPr>
                        </m:sSubPr>
                        <m:e>
                          <m:r>
                            <a:rPr lang="zh-CN" altLang="en-US" i="1">
                              <a:solidFill>
                                <a:srgbClr val="3333FF"/>
                              </a:solidFill>
                              <a:latin typeface="Cambria Math" panose="02040503050406030204" pitchFamily="18" charset="0"/>
                            </a:rPr>
                            <m:t>𝐵</m:t>
                          </m:r>
                        </m:e>
                        <m:sub>
                          <m:r>
                            <m:rPr>
                              <m:sty m:val="p"/>
                            </m:rPr>
                            <a:rPr lang="en-US" altLang="zh-CN" i="1">
                              <a:solidFill>
                                <a:srgbClr val="3333FF"/>
                              </a:solidFill>
                              <a:latin typeface="Cambria Math" panose="02040503050406030204" pitchFamily="18" charset="0"/>
                            </a:rPr>
                            <m:t>γ</m:t>
                          </m:r>
                        </m:sub>
                      </m:sSub>
                      <m:f>
                        <m:fPr>
                          <m:ctrlPr>
                            <a:rPr lang="zh-CN" altLang="en-US" b="1" i="1">
                              <a:solidFill>
                                <a:srgbClr val="836967"/>
                              </a:solidFill>
                              <a:latin typeface="Cambria Math" panose="02040503050406030204" pitchFamily="18" charset="0"/>
                            </a:rPr>
                          </m:ctrlPr>
                        </m:fPr>
                        <m:num>
                          <m:r>
                            <a:rPr lang="zh-CN" altLang="en-US" b="1" i="0">
                              <a:latin typeface="Cambria Math" panose="02040503050406030204" pitchFamily="18" charset="0"/>
                            </a:rPr>
                            <m:t>ℏ</m:t>
                          </m:r>
                        </m:num>
                        <m:den>
                          <m:r>
                            <a:rPr lang="zh-CN" altLang="en-US" b="0" i="1" smtClean="0">
                              <a:solidFill>
                                <a:srgbClr val="00B050"/>
                              </a:solidFill>
                              <a:latin typeface="Cambria Math" panose="02040503050406030204" pitchFamily="18" charset="0"/>
                            </a:rPr>
                            <m:t>𝜏</m:t>
                          </m:r>
                        </m:den>
                      </m:f>
                    </m:oMath>
                  </m:oMathPara>
                </a14:m>
                <a:endParaRPr lang="zh-CN" altLang="en-US" b="1" dirty="0">
                  <a:latin typeface="Cambria" panose="02040503050406030204" pitchFamily="18" charset="0"/>
                </a:endParaRPr>
              </a:p>
            </p:txBody>
          </p:sp>
        </mc:Choice>
        <mc:Fallback xmlns="">
          <p:sp>
            <p:nvSpPr>
              <p:cNvPr id="9" name="TextBox 8">
                <a:extLst>
                  <a:ext uri="{FF2B5EF4-FFF2-40B4-BE49-F238E27FC236}">
                    <a16:creationId xmlns:a16="http://schemas.microsoft.com/office/drawing/2014/main" id="{A4D787D6-DB7B-47CA-9C3E-8A16547CE2E9}"/>
                  </a:ext>
                </a:extLst>
              </p:cNvPr>
              <p:cNvSpPr txBox="1">
                <a:spLocks noRot="1" noChangeAspect="1" noMove="1" noResize="1" noEditPoints="1" noAdjustHandles="1" noChangeArrowheads="1" noChangeShapeType="1" noTextEdit="1"/>
              </p:cNvSpPr>
              <p:nvPr/>
            </p:nvSpPr>
            <p:spPr>
              <a:xfrm>
                <a:off x="5087368" y="2775531"/>
                <a:ext cx="3110210" cy="717312"/>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AF7FC93E-BE49-4E5C-9FFE-44FE5D471BAA}"/>
                  </a:ext>
                </a:extLst>
              </p:cNvPr>
              <p:cNvSpPr txBox="1"/>
              <p:nvPr/>
            </p:nvSpPr>
            <p:spPr>
              <a:xfrm>
                <a:off x="8098833" y="1997967"/>
                <a:ext cx="914399" cy="61824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l-GR" altLang="zh-CN" i="1" smtClean="0">
                          <a:solidFill>
                            <a:schemeClr val="tx1"/>
                          </a:solidFill>
                          <a:latin typeface="Cambria Math" panose="02040503050406030204" pitchFamily="18" charset="0"/>
                          <a:ea typeface="Cambria Math" panose="02040503050406030204" pitchFamily="18" charset="0"/>
                        </a:rPr>
                        <m:t>𝛤</m:t>
                      </m:r>
                      <m:r>
                        <a:rPr lang="en-US" altLang="zh-CN" b="0" i="1" smtClean="0">
                          <a:solidFill>
                            <a:schemeClr val="tx1"/>
                          </a:solidFill>
                          <a:latin typeface="Cambria Math" panose="02040503050406030204" pitchFamily="18" charset="0"/>
                          <a:ea typeface="Cambria Math" panose="02040503050406030204" pitchFamily="18" charset="0"/>
                        </a:rPr>
                        <m:t>=</m:t>
                      </m:r>
                      <m:f>
                        <m:fPr>
                          <m:ctrlPr>
                            <a:rPr lang="zh-CN" altLang="en-US" i="1" smtClean="0">
                              <a:solidFill>
                                <a:srgbClr val="836967"/>
                              </a:solidFill>
                              <a:latin typeface="Cambria Math" panose="02040503050406030204" pitchFamily="18" charset="0"/>
                            </a:rPr>
                          </m:ctrlPr>
                        </m:fPr>
                        <m:num>
                          <m:r>
                            <a:rPr lang="zh-CN" altLang="en-US" i="0">
                              <a:latin typeface="Cambria Math" panose="02040503050406030204" pitchFamily="18" charset="0"/>
                            </a:rPr>
                            <m:t>ℏ</m:t>
                          </m:r>
                        </m:num>
                        <m:den>
                          <m:r>
                            <a:rPr lang="zh-CN" altLang="en-US" b="0" i="1" smtClean="0">
                              <a:solidFill>
                                <a:srgbClr val="00B050"/>
                              </a:solidFill>
                              <a:latin typeface="Cambria Math" panose="02040503050406030204" pitchFamily="18" charset="0"/>
                            </a:rPr>
                            <m:t>𝜏</m:t>
                          </m:r>
                        </m:den>
                      </m:f>
                    </m:oMath>
                  </m:oMathPara>
                </a14:m>
                <a:endParaRPr lang="zh-CN" altLang="en-US" dirty="0">
                  <a:latin typeface="Cambria Math" panose="02040503050406030204" pitchFamily="18" charset="0"/>
                </a:endParaRPr>
              </a:p>
            </p:txBody>
          </p:sp>
        </mc:Choice>
        <mc:Fallback xmlns="">
          <p:sp>
            <p:nvSpPr>
              <p:cNvPr id="10" name="TextBox 9">
                <a:extLst>
                  <a:ext uri="{FF2B5EF4-FFF2-40B4-BE49-F238E27FC236}">
                    <a16:creationId xmlns:a16="http://schemas.microsoft.com/office/drawing/2014/main" id="{AF7FC93E-BE49-4E5C-9FFE-44FE5D471BAA}"/>
                  </a:ext>
                </a:extLst>
              </p:cNvPr>
              <p:cNvSpPr txBox="1">
                <a:spLocks noRot="1" noChangeAspect="1" noMove="1" noResize="1" noEditPoints="1" noAdjustHandles="1" noChangeArrowheads="1" noChangeShapeType="1" noTextEdit="1"/>
              </p:cNvSpPr>
              <p:nvPr/>
            </p:nvSpPr>
            <p:spPr>
              <a:xfrm>
                <a:off x="8098833" y="1997967"/>
                <a:ext cx="914399" cy="618246"/>
              </a:xfrm>
              <a:prstGeom prst="rect">
                <a:avLst/>
              </a:prstGeom>
              <a:blipFill>
                <a:blip r:embed="rId5"/>
                <a:stretch>
                  <a:fillRect/>
                </a:stretch>
              </a:blipFill>
            </p:spPr>
            <p:txBody>
              <a:bodyPr/>
              <a:lstStyle/>
              <a:p>
                <a:r>
                  <a:rPr lang="en-US">
                    <a:noFill/>
                  </a:rPr>
                  <a:t> </a:t>
                </a:r>
              </a:p>
            </p:txBody>
          </p:sp>
        </mc:Fallback>
      </mc:AlternateContent>
      <p:sp>
        <p:nvSpPr>
          <p:cNvPr id="13" name="TextBox 12">
            <a:extLst>
              <a:ext uri="{FF2B5EF4-FFF2-40B4-BE49-F238E27FC236}">
                <a16:creationId xmlns:a16="http://schemas.microsoft.com/office/drawing/2014/main" id="{7208373C-4FBA-45AE-A0A8-9F98F3CDB2B6}"/>
              </a:ext>
            </a:extLst>
          </p:cNvPr>
          <p:cNvSpPr txBox="1"/>
          <p:nvPr/>
        </p:nvSpPr>
        <p:spPr>
          <a:xfrm>
            <a:off x="141471" y="5318979"/>
            <a:ext cx="4347665" cy="696794"/>
          </a:xfrm>
          <a:prstGeom prst="rect">
            <a:avLst/>
          </a:prstGeom>
          <a:noFill/>
        </p:spPr>
        <p:txBody>
          <a:bodyPr wrap="none">
            <a:spAutoFit/>
          </a:bodyPr>
          <a:lstStyle/>
          <a:p>
            <a:pPr>
              <a:lnSpc>
                <a:spcPct val="114000"/>
              </a:lnSpc>
            </a:pPr>
            <a:r>
              <a:rPr lang="en-US" altLang="zh-CN" sz="1800"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L. J. Sun </a:t>
            </a:r>
            <a:r>
              <a:rPr lang="en-US" altLang="zh-CN" sz="1800" i="1"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et al</a:t>
            </a:r>
            <a:r>
              <a:rPr lang="en-US" altLang="zh-CN" sz="1800"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 Phys. Rev. C 99, 064312 (2019).</a:t>
            </a:r>
          </a:p>
          <a:p>
            <a:pPr>
              <a:lnSpc>
                <a:spcPct val="114000"/>
              </a:lnSpc>
            </a:pPr>
            <a:r>
              <a:rPr lang="en-US" altLang="zh-CN" sz="1800"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L. J. Sun </a:t>
            </a:r>
            <a:r>
              <a:rPr lang="en-US" altLang="zh-CN" sz="1800" i="1"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et al</a:t>
            </a:r>
            <a:r>
              <a:rPr lang="en-US" altLang="zh-CN" sz="1800"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 Phys. Lett. B 802, 135213 (2020).</a:t>
            </a:r>
          </a:p>
        </p:txBody>
      </p:sp>
      <p:pic>
        <p:nvPicPr>
          <p:cNvPr id="11" name="Picture 10">
            <a:extLst>
              <a:ext uri="{FF2B5EF4-FFF2-40B4-BE49-F238E27FC236}">
                <a16:creationId xmlns:a16="http://schemas.microsoft.com/office/drawing/2014/main" id="{CF5A3E9F-ECCF-4D50-A013-78845E2DFCD2}"/>
              </a:ext>
            </a:extLst>
          </p:cNvPr>
          <p:cNvPicPr>
            <a:picLocks noChangeAspect="1"/>
          </p:cNvPicPr>
          <p:nvPr/>
        </p:nvPicPr>
        <p:blipFill>
          <a:blip r:embed="rId6"/>
          <a:stretch>
            <a:fillRect/>
          </a:stretch>
        </p:blipFill>
        <p:spPr>
          <a:xfrm>
            <a:off x="334258" y="1037240"/>
            <a:ext cx="3698090" cy="4297680"/>
          </a:xfrm>
          <a:prstGeom prst="rect">
            <a:avLst/>
          </a:prstGeom>
        </p:spPr>
      </p:pic>
    </p:spTree>
    <p:extLst>
      <p:ext uri="{BB962C8B-B14F-4D97-AF65-F5344CB8AC3E}">
        <p14:creationId xmlns:p14="http://schemas.microsoft.com/office/powerpoint/2010/main" val="163727978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5AC62AE-93F4-4FD5-8802-DBCB879D3947}"/>
              </a:ext>
            </a:extLst>
          </p:cNvPr>
          <p:cNvSpPr>
            <a:spLocks noGrp="1"/>
          </p:cNvSpPr>
          <p:nvPr>
            <p:ph type="title"/>
          </p:nvPr>
        </p:nvSpPr>
        <p:spPr>
          <a:xfrm>
            <a:off x="76200" y="316396"/>
            <a:ext cx="8991600" cy="424506"/>
          </a:xfrm>
        </p:spPr>
        <p:txBody>
          <a:bodyPr/>
          <a:lstStyle/>
          <a:p>
            <a:r>
              <a:rPr lang="en-US" altLang="zh-CN" baseline="30000" dirty="0"/>
              <a:t>26</a:t>
            </a:r>
            <a:r>
              <a:rPr lang="en-US" altLang="zh-CN" dirty="0"/>
              <a:t>Si(</a:t>
            </a:r>
            <a:r>
              <a:rPr lang="en-US" altLang="zh-CN" i="1" dirty="0"/>
              <a:t>p</a:t>
            </a:r>
            <a:r>
              <a:rPr lang="en-US" altLang="zh-CN" dirty="0"/>
              <a:t>,</a:t>
            </a:r>
            <a:r>
              <a:rPr lang="en-US" altLang="zh-CN" i="1" dirty="0"/>
              <a:t>γ</a:t>
            </a:r>
            <a:r>
              <a:rPr lang="en-US" altLang="zh-CN" dirty="0"/>
              <a:t>)</a:t>
            </a:r>
            <a:r>
              <a:rPr lang="en-US" altLang="zh-CN" baseline="30000" dirty="0"/>
              <a:t>27</a:t>
            </a:r>
            <a:r>
              <a:rPr lang="en-US" altLang="zh-CN" dirty="0"/>
              <a:t>P</a:t>
            </a:r>
            <a:endParaRPr lang="en-US" dirty="0"/>
          </a:p>
        </p:txBody>
      </p:sp>
      <p:sp>
        <p:nvSpPr>
          <p:cNvPr id="4" name="Footer Placeholder 3">
            <a:extLst>
              <a:ext uri="{FF2B5EF4-FFF2-40B4-BE49-F238E27FC236}">
                <a16:creationId xmlns:a16="http://schemas.microsoft.com/office/drawing/2014/main" id="{88859DCC-1018-4848-BEEE-262E46EEB601}"/>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23178430-6545-46AF-83AA-91CC0A72ADDF}"/>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55</a:t>
            </a:fld>
            <a:r>
              <a:rPr lang="en-US" dirty="0"/>
              <a:t> / 80</a:t>
            </a:r>
          </a:p>
        </p:txBody>
      </p:sp>
      <p:sp>
        <p:nvSpPr>
          <p:cNvPr id="7" name="TextBox 6">
            <a:extLst>
              <a:ext uri="{FF2B5EF4-FFF2-40B4-BE49-F238E27FC236}">
                <a16:creationId xmlns:a16="http://schemas.microsoft.com/office/drawing/2014/main" id="{FD5B3654-6FE3-4CAB-AB2E-9B3E92BC05F9}"/>
              </a:ext>
            </a:extLst>
          </p:cNvPr>
          <p:cNvSpPr txBox="1"/>
          <p:nvPr/>
        </p:nvSpPr>
        <p:spPr>
          <a:xfrm>
            <a:off x="141471" y="5318979"/>
            <a:ext cx="4347665" cy="696794"/>
          </a:xfrm>
          <a:prstGeom prst="rect">
            <a:avLst/>
          </a:prstGeom>
          <a:noFill/>
        </p:spPr>
        <p:txBody>
          <a:bodyPr wrap="none">
            <a:spAutoFit/>
          </a:bodyPr>
          <a:lstStyle/>
          <a:p>
            <a:pPr>
              <a:lnSpc>
                <a:spcPct val="114000"/>
              </a:lnSpc>
            </a:pPr>
            <a:r>
              <a:rPr lang="en-US" altLang="zh-CN" sz="1800"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L. J. Sun </a:t>
            </a:r>
            <a:r>
              <a:rPr lang="en-US" altLang="zh-CN" sz="1800" i="1"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et al</a:t>
            </a:r>
            <a:r>
              <a:rPr lang="en-US" altLang="zh-CN" sz="1800"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 Phys. Rev. C 99, 064312 (2019).</a:t>
            </a:r>
          </a:p>
          <a:p>
            <a:pPr>
              <a:lnSpc>
                <a:spcPct val="114000"/>
              </a:lnSpc>
            </a:pPr>
            <a:r>
              <a:rPr lang="en-US" altLang="zh-CN" sz="1800"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L. J. Sun </a:t>
            </a:r>
            <a:r>
              <a:rPr lang="en-US" altLang="zh-CN" sz="1800" i="1"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et al</a:t>
            </a:r>
            <a:r>
              <a:rPr lang="en-US" altLang="zh-CN" sz="1800" dirty="0">
                <a:solidFill>
                  <a:srgbClr val="008000"/>
                </a:solidFill>
                <a:latin typeface="Arial Narrow" panose="020B0606020202030204" pitchFamily="34" charset="0"/>
                <a:ea typeface="Cambria" panose="02040503050406030204" pitchFamily="18" charset="0"/>
                <a:cs typeface="Times New Roman" panose="02020603050405020304" pitchFamily="18" charset="0"/>
              </a:rPr>
              <a:t>., Phys. Lett. B 802, 135213 (2020).</a:t>
            </a:r>
          </a:p>
        </p:txBody>
      </p:sp>
      <p:pic>
        <p:nvPicPr>
          <p:cNvPr id="11" name="Picture 10">
            <a:extLst>
              <a:ext uri="{FF2B5EF4-FFF2-40B4-BE49-F238E27FC236}">
                <a16:creationId xmlns:a16="http://schemas.microsoft.com/office/drawing/2014/main" id="{3EC0CAC4-8979-488E-8AC9-DA20E2B22149}"/>
              </a:ext>
            </a:extLst>
          </p:cNvPr>
          <p:cNvPicPr>
            <a:picLocks noChangeAspect="1"/>
          </p:cNvPicPr>
          <p:nvPr/>
        </p:nvPicPr>
        <p:blipFill>
          <a:blip r:embed="rId2"/>
          <a:stretch>
            <a:fillRect/>
          </a:stretch>
        </p:blipFill>
        <p:spPr>
          <a:xfrm>
            <a:off x="4781347" y="2775617"/>
            <a:ext cx="4221182" cy="3200400"/>
          </a:xfrm>
          <a:prstGeom prst="rect">
            <a:avLst/>
          </a:prstGeom>
        </p:spPr>
      </p:pic>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C0A62010-6F18-42CC-80B3-F01C6E7A1247}"/>
                  </a:ext>
                </a:extLst>
              </p:cNvPr>
              <p:cNvSpPr txBox="1"/>
              <p:nvPr/>
            </p:nvSpPr>
            <p:spPr>
              <a:xfrm>
                <a:off x="5398905" y="1399603"/>
                <a:ext cx="3405548" cy="717312"/>
              </a:xfrm>
              <a:prstGeom prst="rect">
                <a:avLst/>
              </a:prstGeom>
              <a:noFill/>
            </p:spPr>
            <p:txBody>
              <a:bodyPr wrap="none">
                <a:spAutoFit/>
              </a:bodyPr>
              <a:lstStyle/>
              <a:p>
                <a:pPr/>
                <a14:m>
                  <m:oMathPara xmlns:m="http://schemas.openxmlformats.org/officeDocument/2006/math">
                    <m:oMathParaPr>
                      <m:jc m:val="left"/>
                    </m:oMathParaPr>
                    <m:oMath xmlns:m="http://schemas.openxmlformats.org/officeDocument/2006/math">
                      <m:r>
                        <a:rPr lang="en-US" altLang="zh-CN" b="0" i="1" smtClean="0">
                          <a:solidFill>
                            <a:schemeClr val="tx1"/>
                          </a:solidFill>
                          <a:latin typeface="Cambria Math" panose="02040503050406030204" pitchFamily="18" charset="0"/>
                        </a:rPr>
                        <m:t>𝜔𝛾</m:t>
                      </m:r>
                      <m:r>
                        <a:rPr lang="en-US" altLang="zh-CN" i="1">
                          <a:solidFill>
                            <a:schemeClr val="tx1"/>
                          </a:solidFill>
                          <a:latin typeface="Cambria Math" panose="02040503050406030204" pitchFamily="18" charset="0"/>
                        </a:rPr>
                        <m:t>=</m:t>
                      </m:r>
                      <m:f>
                        <m:fPr>
                          <m:ctrlPr>
                            <a:rPr lang="zh-CN" altLang="en-US" i="1" smtClean="0">
                              <a:solidFill>
                                <a:schemeClr val="tx1"/>
                              </a:solidFill>
                              <a:latin typeface="Cambria Math" panose="02040503050406030204" pitchFamily="18" charset="0"/>
                            </a:rPr>
                          </m:ctrlPr>
                        </m:fPr>
                        <m:num>
                          <m:r>
                            <a:rPr lang="zh-CN" altLang="en-US">
                              <a:solidFill>
                                <a:schemeClr val="tx1"/>
                              </a:solidFill>
                              <a:latin typeface="Cambria Math" panose="02040503050406030204" pitchFamily="18" charset="0"/>
                            </a:rPr>
                            <m:t>2</m:t>
                          </m:r>
                          <m:sSub>
                            <m:sSubPr>
                              <m:ctrlPr>
                                <a:rPr lang="zh-CN" altLang="en-US" i="1">
                                  <a:solidFill>
                                    <a:schemeClr val="tx1"/>
                                  </a:solidFill>
                                  <a:latin typeface="Cambria Math" panose="02040503050406030204" pitchFamily="18" charset="0"/>
                                </a:rPr>
                              </m:ctrlPr>
                            </m:sSubPr>
                            <m:e>
                              <m:r>
                                <a:rPr lang="zh-CN" altLang="en-US" i="1">
                                  <a:solidFill>
                                    <a:schemeClr val="tx1"/>
                                  </a:solidFill>
                                  <a:latin typeface="Cambria Math" panose="02040503050406030204" pitchFamily="18" charset="0"/>
                                </a:rPr>
                                <m:t>𝐽</m:t>
                              </m:r>
                            </m:e>
                            <m:sub>
                              <m:r>
                                <a:rPr lang="zh-CN" altLang="en-US" i="1">
                                  <a:solidFill>
                                    <a:schemeClr val="tx1"/>
                                  </a:solidFill>
                                  <a:latin typeface="Cambria Math" panose="02040503050406030204" pitchFamily="18" charset="0"/>
                                </a:rPr>
                                <m:t>𝑟</m:t>
                              </m:r>
                            </m:sub>
                          </m:sSub>
                          <m:r>
                            <a:rPr lang="zh-CN" altLang="en-US">
                              <a:solidFill>
                                <a:schemeClr val="tx1"/>
                              </a:solidFill>
                              <a:latin typeface="Cambria Math" panose="02040503050406030204" pitchFamily="18" charset="0"/>
                            </a:rPr>
                            <m:t>+1</m:t>
                          </m:r>
                        </m:num>
                        <m:den>
                          <m:d>
                            <m:dPr>
                              <m:ctrlPr>
                                <a:rPr lang="zh-CN" altLang="en-US" i="1">
                                  <a:solidFill>
                                    <a:schemeClr val="tx1"/>
                                  </a:solidFill>
                                  <a:latin typeface="Cambria Math" panose="02040503050406030204" pitchFamily="18" charset="0"/>
                                </a:rPr>
                              </m:ctrlPr>
                            </m:dPr>
                            <m:e>
                              <m:r>
                                <a:rPr lang="zh-CN" altLang="en-US">
                                  <a:solidFill>
                                    <a:schemeClr val="tx1"/>
                                  </a:solidFill>
                                  <a:latin typeface="Cambria Math" panose="02040503050406030204" pitchFamily="18" charset="0"/>
                                </a:rPr>
                                <m:t>2</m:t>
                              </m:r>
                              <m:sSub>
                                <m:sSubPr>
                                  <m:ctrlPr>
                                    <a:rPr lang="zh-CN" altLang="en-US" i="1">
                                      <a:solidFill>
                                        <a:schemeClr val="tx1"/>
                                      </a:solidFill>
                                      <a:latin typeface="Cambria Math" panose="02040503050406030204" pitchFamily="18" charset="0"/>
                                    </a:rPr>
                                  </m:ctrlPr>
                                </m:sSubPr>
                                <m:e>
                                  <m:r>
                                    <a:rPr lang="zh-CN" altLang="en-US" i="1">
                                      <a:solidFill>
                                        <a:schemeClr val="tx1"/>
                                      </a:solidFill>
                                      <a:latin typeface="Cambria Math" panose="02040503050406030204" pitchFamily="18" charset="0"/>
                                    </a:rPr>
                                    <m:t>𝐽</m:t>
                                  </m:r>
                                </m:e>
                                <m:sub>
                                  <m:r>
                                    <a:rPr lang="zh-CN" altLang="en-US" i="1">
                                      <a:solidFill>
                                        <a:schemeClr val="tx1"/>
                                      </a:solidFill>
                                      <a:latin typeface="Cambria Math" panose="02040503050406030204" pitchFamily="18" charset="0"/>
                                    </a:rPr>
                                    <m:t>𝑝</m:t>
                                  </m:r>
                                </m:sub>
                              </m:sSub>
                              <m:r>
                                <a:rPr lang="zh-CN" altLang="en-US">
                                  <a:solidFill>
                                    <a:schemeClr val="tx1"/>
                                  </a:solidFill>
                                  <a:latin typeface="Cambria Math" panose="02040503050406030204" pitchFamily="18" charset="0"/>
                                </a:rPr>
                                <m:t>+1</m:t>
                              </m:r>
                            </m:e>
                          </m:d>
                          <m:d>
                            <m:dPr>
                              <m:ctrlPr>
                                <a:rPr lang="zh-CN" altLang="en-US" i="1">
                                  <a:solidFill>
                                    <a:schemeClr val="tx1"/>
                                  </a:solidFill>
                                  <a:latin typeface="Cambria Math" panose="02040503050406030204" pitchFamily="18" charset="0"/>
                                </a:rPr>
                              </m:ctrlPr>
                            </m:dPr>
                            <m:e>
                              <m:sSub>
                                <m:sSubPr>
                                  <m:ctrlPr>
                                    <a:rPr lang="zh-CN" altLang="en-US" i="1">
                                      <a:solidFill>
                                        <a:schemeClr val="tx1"/>
                                      </a:solidFill>
                                      <a:latin typeface="Cambria Math" panose="02040503050406030204" pitchFamily="18" charset="0"/>
                                    </a:rPr>
                                  </m:ctrlPr>
                                </m:sSubPr>
                                <m:e>
                                  <m:r>
                                    <a:rPr lang="zh-CN" altLang="en-US">
                                      <a:solidFill>
                                        <a:schemeClr val="tx1"/>
                                      </a:solidFill>
                                      <a:latin typeface="Cambria Math" panose="02040503050406030204" pitchFamily="18" charset="0"/>
                                    </a:rPr>
                                    <m:t>2</m:t>
                                  </m:r>
                                  <m:r>
                                    <a:rPr lang="zh-CN" altLang="en-US" i="1">
                                      <a:solidFill>
                                        <a:schemeClr val="tx1"/>
                                      </a:solidFill>
                                      <a:latin typeface="Cambria Math" panose="02040503050406030204" pitchFamily="18" charset="0"/>
                                    </a:rPr>
                                    <m:t>𝐽</m:t>
                                  </m:r>
                                </m:e>
                                <m:sub>
                                  <m:r>
                                    <a:rPr lang="zh-CN" altLang="en-US" i="1">
                                      <a:solidFill>
                                        <a:schemeClr val="tx1"/>
                                      </a:solidFill>
                                      <a:latin typeface="Cambria Math" panose="02040503050406030204" pitchFamily="18" charset="0"/>
                                    </a:rPr>
                                    <m:t>𝑇</m:t>
                                  </m:r>
                                </m:sub>
                              </m:sSub>
                              <m:r>
                                <a:rPr lang="zh-CN" altLang="en-US">
                                  <a:solidFill>
                                    <a:schemeClr val="tx1"/>
                                  </a:solidFill>
                                  <a:latin typeface="Cambria Math" panose="02040503050406030204" pitchFamily="18" charset="0"/>
                                </a:rPr>
                                <m:t>+1</m:t>
                              </m:r>
                            </m:e>
                          </m:d>
                        </m:den>
                      </m:f>
                      <m:sSub>
                        <m:sSubPr>
                          <m:ctrlPr>
                            <a:rPr lang="zh-CN" altLang="en-US" i="1">
                              <a:solidFill>
                                <a:schemeClr val="tx1"/>
                              </a:solidFill>
                              <a:latin typeface="Cambria Math" panose="02040503050406030204" pitchFamily="18" charset="0"/>
                            </a:rPr>
                          </m:ctrlPr>
                        </m:sSubPr>
                        <m:e>
                          <m:r>
                            <a:rPr lang="zh-CN" altLang="en-US" i="1">
                              <a:solidFill>
                                <a:schemeClr val="tx1"/>
                              </a:solidFill>
                              <a:latin typeface="Cambria Math" panose="02040503050406030204" pitchFamily="18" charset="0"/>
                            </a:rPr>
                            <m:t>𝐵</m:t>
                          </m:r>
                        </m:e>
                        <m:sub>
                          <m:r>
                            <a:rPr lang="zh-CN" altLang="en-US" i="1">
                              <a:solidFill>
                                <a:schemeClr val="tx1"/>
                              </a:solidFill>
                              <a:latin typeface="Cambria Math" panose="02040503050406030204" pitchFamily="18" charset="0"/>
                            </a:rPr>
                            <m:t>𝑝</m:t>
                          </m:r>
                        </m:sub>
                      </m:sSub>
                      <m:sSub>
                        <m:sSubPr>
                          <m:ctrlPr>
                            <a:rPr lang="zh-CN" altLang="en-US" i="1">
                              <a:solidFill>
                                <a:schemeClr val="tx1"/>
                              </a:solidFill>
                              <a:latin typeface="Cambria Math" panose="02040503050406030204" pitchFamily="18" charset="0"/>
                            </a:rPr>
                          </m:ctrlPr>
                        </m:sSubPr>
                        <m:e>
                          <m:r>
                            <a:rPr lang="zh-CN" altLang="en-US" i="1">
                              <a:solidFill>
                                <a:schemeClr val="tx1"/>
                              </a:solidFill>
                              <a:latin typeface="Cambria Math" panose="02040503050406030204" pitchFamily="18" charset="0"/>
                            </a:rPr>
                            <m:t>𝐵</m:t>
                          </m:r>
                        </m:e>
                        <m:sub>
                          <m:r>
                            <m:rPr>
                              <m:sty m:val="p"/>
                            </m:rPr>
                            <a:rPr lang="en-US" altLang="zh-CN" i="1">
                              <a:solidFill>
                                <a:schemeClr val="tx1"/>
                              </a:solidFill>
                              <a:latin typeface="Cambria Math" panose="02040503050406030204" pitchFamily="18" charset="0"/>
                            </a:rPr>
                            <m:t>γ</m:t>
                          </m:r>
                        </m:sub>
                      </m:sSub>
                      <m:f>
                        <m:fPr>
                          <m:ctrlPr>
                            <a:rPr lang="zh-CN" altLang="en-US" b="1" i="1">
                              <a:solidFill>
                                <a:schemeClr val="tx1"/>
                              </a:solidFill>
                              <a:latin typeface="Cambria Math" panose="02040503050406030204" pitchFamily="18" charset="0"/>
                            </a:rPr>
                          </m:ctrlPr>
                        </m:fPr>
                        <m:num>
                          <m:r>
                            <a:rPr lang="zh-CN" altLang="en-US" b="1">
                              <a:solidFill>
                                <a:schemeClr val="tx1"/>
                              </a:solidFill>
                              <a:latin typeface="Cambria Math" panose="02040503050406030204" pitchFamily="18" charset="0"/>
                            </a:rPr>
                            <m:t>ℏ</m:t>
                          </m:r>
                        </m:num>
                        <m:den>
                          <m:r>
                            <a:rPr lang="zh-CN" altLang="en-US" i="1">
                              <a:solidFill>
                                <a:schemeClr val="tx1"/>
                              </a:solidFill>
                              <a:latin typeface="Cambria Math" panose="02040503050406030204" pitchFamily="18" charset="0"/>
                            </a:rPr>
                            <m:t>𝜏</m:t>
                          </m:r>
                        </m:den>
                      </m:f>
                    </m:oMath>
                  </m:oMathPara>
                </a14:m>
                <a:endParaRPr lang="zh-CN" altLang="en-US" dirty="0">
                  <a:solidFill>
                    <a:schemeClr val="tx1"/>
                  </a:solidFill>
                </a:endParaRPr>
              </a:p>
            </p:txBody>
          </p:sp>
        </mc:Choice>
        <mc:Fallback xmlns="">
          <p:sp>
            <p:nvSpPr>
              <p:cNvPr id="12" name="TextBox 11">
                <a:extLst>
                  <a:ext uri="{FF2B5EF4-FFF2-40B4-BE49-F238E27FC236}">
                    <a16:creationId xmlns:a16="http://schemas.microsoft.com/office/drawing/2014/main" id="{C0A62010-6F18-42CC-80B3-F01C6E7A1247}"/>
                  </a:ext>
                </a:extLst>
              </p:cNvPr>
              <p:cNvSpPr txBox="1">
                <a:spLocks noRot="1" noChangeAspect="1" noMove="1" noResize="1" noEditPoints="1" noAdjustHandles="1" noChangeArrowheads="1" noChangeShapeType="1" noTextEdit="1"/>
              </p:cNvSpPr>
              <p:nvPr/>
            </p:nvSpPr>
            <p:spPr>
              <a:xfrm>
                <a:off x="5398905" y="1399603"/>
                <a:ext cx="3405548" cy="717312"/>
              </a:xfrm>
              <a:prstGeom prst="rect">
                <a:avLst/>
              </a:prstGeom>
              <a:blipFill>
                <a:blip r:embed="rId3"/>
                <a:stretch>
                  <a:fillRect/>
                </a:stretch>
              </a:blipFill>
            </p:spPr>
            <p:txBody>
              <a:bodyPr/>
              <a:lstStyle/>
              <a:p>
                <a:r>
                  <a:rPr lang="en-US">
                    <a:noFill/>
                  </a:rPr>
                  <a:t> </a:t>
                </a:r>
              </a:p>
            </p:txBody>
          </p:sp>
        </mc:Fallback>
      </mc:AlternateContent>
      <p:pic>
        <p:nvPicPr>
          <p:cNvPr id="9" name="Picture 8">
            <a:extLst>
              <a:ext uri="{FF2B5EF4-FFF2-40B4-BE49-F238E27FC236}">
                <a16:creationId xmlns:a16="http://schemas.microsoft.com/office/drawing/2014/main" id="{9896439E-E612-4B33-89CC-F39486B02242}"/>
              </a:ext>
            </a:extLst>
          </p:cNvPr>
          <p:cNvPicPr>
            <a:picLocks noChangeAspect="1"/>
          </p:cNvPicPr>
          <p:nvPr/>
        </p:nvPicPr>
        <p:blipFill>
          <a:blip r:embed="rId4"/>
          <a:stretch>
            <a:fillRect/>
          </a:stretch>
        </p:blipFill>
        <p:spPr>
          <a:xfrm>
            <a:off x="334258" y="1037240"/>
            <a:ext cx="3698090" cy="4297680"/>
          </a:xfrm>
          <a:prstGeom prst="rect">
            <a:avLst/>
          </a:prstGeom>
        </p:spPr>
      </p:pic>
    </p:spTree>
    <p:extLst>
      <p:ext uri="{BB962C8B-B14F-4D97-AF65-F5344CB8AC3E}">
        <p14:creationId xmlns:p14="http://schemas.microsoft.com/office/powerpoint/2010/main" val="75044985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F94AF97-492E-45E0-802F-D46F34D78F1B}"/>
              </a:ext>
            </a:extLst>
          </p:cNvPr>
          <p:cNvSpPr>
            <a:spLocks noGrp="1"/>
          </p:cNvSpPr>
          <p:nvPr>
            <p:ph type="title"/>
          </p:nvPr>
        </p:nvSpPr>
        <p:spPr>
          <a:xfrm>
            <a:off x="76200" y="316396"/>
            <a:ext cx="8991600" cy="424506"/>
          </a:xfrm>
        </p:spPr>
        <p:txBody>
          <a:bodyPr/>
          <a:lstStyle/>
          <a:p>
            <a:r>
              <a:rPr lang="en-US" altLang="zh-CN" baseline="30000" dirty="0"/>
              <a:t>30</a:t>
            </a:r>
            <a:r>
              <a:rPr lang="en-US" altLang="zh-CN" dirty="0"/>
              <a:t>P(</a:t>
            </a:r>
            <a:r>
              <a:rPr lang="en-US" altLang="zh-CN" i="1" dirty="0"/>
              <a:t>p</a:t>
            </a:r>
            <a:r>
              <a:rPr lang="en-US" altLang="zh-CN" dirty="0"/>
              <a:t>,</a:t>
            </a:r>
            <a:r>
              <a:rPr lang="en-US" altLang="zh-CN" i="1" dirty="0"/>
              <a:t>γ</a:t>
            </a:r>
            <a:r>
              <a:rPr lang="en-US" altLang="zh-CN" dirty="0"/>
              <a:t>)</a:t>
            </a:r>
            <a:r>
              <a:rPr lang="en-US" altLang="zh-CN" baseline="30000" dirty="0"/>
              <a:t>31</a:t>
            </a:r>
            <a:r>
              <a:rPr lang="en-US" altLang="zh-CN" dirty="0"/>
              <a:t>S</a:t>
            </a:r>
            <a:endParaRPr lang="en-US" dirty="0"/>
          </a:p>
        </p:txBody>
      </p:sp>
      <p:sp>
        <p:nvSpPr>
          <p:cNvPr id="4" name="Footer Placeholder 3">
            <a:extLst>
              <a:ext uri="{FF2B5EF4-FFF2-40B4-BE49-F238E27FC236}">
                <a16:creationId xmlns:a16="http://schemas.microsoft.com/office/drawing/2014/main" id="{F47F35EA-EAD5-45E0-BEA0-7E0152956425}"/>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AB1F71F6-079E-4AAB-AE8F-0D51AD1DD218}"/>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56</a:t>
            </a:fld>
            <a:r>
              <a:rPr lang="en-US" dirty="0"/>
              <a:t> / 80</a:t>
            </a:r>
          </a:p>
        </p:txBody>
      </p:sp>
      <p:pic>
        <p:nvPicPr>
          <p:cNvPr id="24" name="Content Placeholder 6">
            <a:extLst>
              <a:ext uri="{FF2B5EF4-FFF2-40B4-BE49-F238E27FC236}">
                <a16:creationId xmlns:a16="http://schemas.microsoft.com/office/drawing/2014/main" id="{EA1911CA-CB3D-475A-9BDF-E5ABF8E2DA31}"/>
              </a:ext>
            </a:extLst>
          </p:cNvPr>
          <p:cNvPicPr>
            <a:picLocks noGrp="1" noChangeAspect="1"/>
          </p:cNvPicPr>
          <p:nvPr>
            <p:ph idx="1"/>
          </p:nvPr>
        </p:nvPicPr>
        <p:blipFill>
          <a:blip r:embed="rId3"/>
          <a:stretch>
            <a:fillRect/>
          </a:stretch>
        </p:blipFill>
        <p:spPr>
          <a:xfrm>
            <a:off x="1342779" y="1066801"/>
            <a:ext cx="7648821" cy="4583182"/>
          </a:xfrm>
        </p:spPr>
      </p:pic>
      <p:sp>
        <p:nvSpPr>
          <p:cNvPr id="25" name="TextBox 24">
            <a:extLst>
              <a:ext uri="{FF2B5EF4-FFF2-40B4-BE49-F238E27FC236}">
                <a16:creationId xmlns:a16="http://schemas.microsoft.com/office/drawing/2014/main" id="{DFAA45EC-6226-437A-9CF5-4C858CAEBB71}"/>
              </a:ext>
            </a:extLst>
          </p:cNvPr>
          <p:cNvSpPr txBox="1"/>
          <p:nvPr/>
        </p:nvSpPr>
        <p:spPr>
          <a:xfrm>
            <a:off x="0" y="5486400"/>
            <a:ext cx="4691797" cy="615553"/>
          </a:xfrm>
          <a:prstGeom prst="rect">
            <a:avLst/>
          </a:prstGeom>
          <a:noFill/>
        </p:spPr>
        <p:txBody>
          <a:bodyPr wrap="none">
            <a:spAutoFit/>
          </a:bodyPr>
          <a:lstStyle/>
          <a:p>
            <a:r>
              <a:rPr lang="nb-NO" altLang="zh-CN" sz="1700" i="0" dirty="0">
                <a:solidFill>
                  <a:srgbClr val="000099"/>
                </a:solidFill>
                <a:effectLst/>
                <a:latin typeface="Arial Narrow" panose="020B0606020202030204" pitchFamily="34" charset="0"/>
              </a:rPr>
              <a:t>T. Budner </a:t>
            </a:r>
            <a:r>
              <a:rPr lang="nb-NO" altLang="zh-CN" sz="1700" i="1" dirty="0">
                <a:solidFill>
                  <a:srgbClr val="000099"/>
                </a:solidFill>
                <a:effectLst/>
                <a:latin typeface="Arial Narrow" panose="020B0606020202030204" pitchFamily="34" charset="0"/>
              </a:rPr>
              <a:t>et al</a:t>
            </a:r>
            <a:r>
              <a:rPr lang="nb-NO" altLang="zh-CN" sz="1700" i="0" dirty="0">
                <a:solidFill>
                  <a:srgbClr val="000099"/>
                </a:solidFill>
                <a:effectLst/>
                <a:latin typeface="Arial Narrow" panose="020B0606020202030204" pitchFamily="34" charset="0"/>
              </a:rPr>
              <a:t>., Phys. Rev. Lett. 128, 182701 (2022).</a:t>
            </a:r>
          </a:p>
          <a:p>
            <a:r>
              <a:rPr lang="nb-NO" altLang="zh-CN" sz="1700" i="0" dirty="0">
                <a:effectLst/>
                <a:latin typeface="Arial Narrow" panose="020B0606020202030204" pitchFamily="34" charset="0"/>
              </a:rPr>
              <a:t>M. B. Bennett </a:t>
            </a:r>
            <a:r>
              <a:rPr lang="nb-NO" altLang="zh-CN" sz="1700" i="1" dirty="0">
                <a:effectLst/>
                <a:latin typeface="Arial Narrow" panose="020B0606020202030204" pitchFamily="34" charset="0"/>
              </a:rPr>
              <a:t>et al</a:t>
            </a:r>
            <a:r>
              <a:rPr lang="nb-NO" altLang="zh-CN" sz="1700" i="0" dirty="0">
                <a:effectLst/>
                <a:latin typeface="Arial Narrow" panose="020B0606020202030204" pitchFamily="34" charset="0"/>
              </a:rPr>
              <a:t>., Phys. Rev. Lett. 116, 102502 (2016).</a:t>
            </a:r>
            <a:endParaRPr lang="en-US" altLang="zh-CN" sz="1700" i="0" dirty="0">
              <a:effectLst/>
              <a:latin typeface="Arial Narrow" panose="020B0606020202030204" pitchFamily="34" charset="0"/>
            </a:endParaRPr>
          </a:p>
        </p:txBody>
      </p:sp>
    </p:spTree>
    <p:extLst>
      <p:ext uri="{BB962C8B-B14F-4D97-AF65-F5344CB8AC3E}">
        <p14:creationId xmlns:p14="http://schemas.microsoft.com/office/powerpoint/2010/main" val="31031211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F94AF97-492E-45E0-802F-D46F34D78F1B}"/>
              </a:ext>
            </a:extLst>
          </p:cNvPr>
          <p:cNvSpPr>
            <a:spLocks noGrp="1"/>
          </p:cNvSpPr>
          <p:nvPr>
            <p:ph type="title"/>
          </p:nvPr>
        </p:nvSpPr>
        <p:spPr>
          <a:xfrm>
            <a:off x="76200" y="316396"/>
            <a:ext cx="8991600" cy="424506"/>
          </a:xfrm>
        </p:spPr>
        <p:txBody>
          <a:bodyPr/>
          <a:lstStyle/>
          <a:p>
            <a:r>
              <a:rPr lang="en-US" altLang="zh-CN" baseline="30000" dirty="0"/>
              <a:t>30</a:t>
            </a:r>
            <a:r>
              <a:rPr lang="en-US" altLang="zh-CN" dirty="0"/>
              <a:t>P(</a:t>
            </a:r>
            <a:r>
              <a:rPr lang="en-US" altLang="zh-CN" i="1" dirty="0"/>
              <a:t>p</a:t>
            </a:r>
            <a:r>
              <a:rPr lang="en-US" altLang="zh-CN" dirty="0"/>
              <a:t>,</a:t>
            </a:r>
            <a:r>
              <a:rPr lang="en-US" altLang="zh-CN" i="1" dirty="0"/>
              <a:t>γ</a:t>
            </a:r>
            <a:r>
              <a:rPr lang="en-US" altLang="zh-CN" dirty="0"/>
              <a:t>)</a:t>
            </a:r>
            <a:r>
              <a:rPr lang="en-US" altLang="zh-CN" baseline="30000" dirty="0"/>
              <a:t>31</a:t>
            </a:r>
            <a:r>
              <a:rPr lang="en-US" altLang="zh-CN" dirty="0"/>
              <a:t>S</a:t>
            </a:r>
            <a:endParaRPr lang="en-US" dirty="0"/>
          </a:p>
        </p:txBody>
      </p:sp>
      <p:sp>
        <p:nvSpPr>
          <p:cNvPr id="4" name="Footer Placeholder 3">
            <a:extLst>
              <a:ext uri="{FF2B5EF4-FFF2-40B4-BE49-F238E27FC236}">
                <a16:creationId xmlns:a16="http://schemas.microsoft.com/office/drawing/2014/main" id="{F47F35EA-EAD5-45E0-BEA0-7E0152956425}"/>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AB1F71F6-079E-4AAB-AE8F-0D51AD1DD218}"/>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57</a:t>
            </a:fld>
            <a:r>
              <a:rPr lang="en-US" dirty="0"/>
              <a:t> / 80</a:t>
            </a:r>
          </a:p>
        </p:txBody>
      </p:sp>
      <p:pic>
        <p:nvPicPr>
          <p:cNvPr id="24" name="Content Placeholder 6">
            <a:extLst>
              <a:ext uri="{FF2B5EF4-FFF2-40B4-BE49-F238E27FC236}">
                <a16:creationId xmlns:a16="http://schemas.microsoft.com/office/drawing/2014/main" id="{EA1911CA-CB3D-475A-9BDF-E5ABF8E2DA31}"/>
              </a:ext>
            </a:extLst>
          </p:cNvPr>
          <p:cNvPicPr>
            <a:picLocks noGrp="1" noChangeAspect="1"/>
          </p:cNvPicPr>
          <p:nvPr>
            <p:ph idx="1"/>
          </p:nvPr>
        </p:nvPicPr>
        <p:blipFill>
          <a:blip r:embed="rId3"/>
          <a:stretch>
            <a:fillRect/>
          </a:stretch>
        </p:blipFill>
        <p:spPr>
          <a:xfrm>
            <a:off x="1342779" y="1066801"/>
            <a:ext cx="7648821" cy="4583182"/>
          </a:xfrm>
        </p:spPr>
      </p:pic>
      <p:sp>
        <p:nvSpPr>
          <p:cNvPr id="25" name="TextBox 24">
            <a:extLst>
              <a:ext uri="{FF2B5EF4-FFF2-40B4-BE49-F238E27FC236}">
                <a16:creationId xmlns:a16="http://schemas.microsoft.com/office/drawing/2014/main" id="{DFAA45EC-6226-437A-9CF5-4C858CAEBB71}"/>
              </a:ext>
            </a:extLst>
          </p:cNvPr>
          <p:cNvSpPr txBox="1"/>
          <p:nvPr/>
        </p:nvSpPr>
        <p:spPr>
          <a:xfrm>
            <a:off x="0" y="5486400"/>
            <a:ext cx="4691797" cy="615553"/>
          </a:xfrm>
          <a:prstGeom prst="rect">
            <a:avLst/>
          </a:prstGeom>
          <a:noFill/>
        </p:spPr>
        <p:txBody>
          <a:bodyPr wrap="none">
            <a:spAutoFit/>
          </a:bodyPr>
          <a:lstStyle/>
          <a:p>
            <a:r>
              <a:rPr lang="nb-NO" altLang="zh-CN" sz="1700" i="0" dirty="0">
                <a:solidFill>
                  <a:srgbClr val="000099"/>
                </a:solidFill>
                <a:effectLst/>
                <a:latin typeface="Arial Narrow" panose="020B0606020202030204" pitchFamily="34" charset="0"/>
              </a:rPr>
              <a:t>T. Budner </a:t>
            </a:r>
            <a:r>
              <a:rPr lang="nb-NO" altLang="zh-CN" sz="1700" i="1" dirty="0">
                <a:solidFill>
                  <a:srgbClr val="000099"/>
                </a:solidFill>
                <a:effectLst/>
                <a:latin typeface="Arial Narrow" panose="020B0606020202030204" pitchFamily="34" charset="0"/>
              </a:rPr>
              <a:t>et al</a:t>
            </a:r>
            <a:r>
              <a:rPr lang="nb-NO" altLang="zh-CN" sz="1700" i="0" dirty="0">
                <a:solidFill>
                  <a:srgbClr val="000099"/>
                </a:solidFill>
                <a:effectLst/>
                <a:latin typeface="Arial Narrow" panose="020B0606020202030204" pitchFamily="34" charset="0"/>
              </a:rPr>
              <a:t>., Phys. Rev. Lett. 128, 182701 (2022).</a:t>
            </a:r>
          </a:p>
          <a:p>
            <a:r>
              <a:rPr lang="nb-NO" altLang="zh-CN" sz="1700" i="0" dirty="0">
                <a:effectLst/>
                <a:latin typeface="Arial Narrow" panose="020B0606020202030204" pitchFamily="34" charset="0"/>
              </a:rPr>
              <a:t>M. B. Bennett </a:t>
            </a:r>
            <a:r>
              <a:rPr lang="nb-NO" altLang="zh-CN" sz="1700" i="1" dirty="0">
                <a:effectLst/>
                <a:latin typeface="Arial Narrow" panose="020B0606020202030204" pitchFamily="34" charset="0"/>
              </a:rPr>
              <a:t>et al</a:t>
            </a:r>
            <a:r>
              <a:rPr lang="nb-NO" altLang="zh-CN" sz="1700" i="0" dirty="0">
                <a:effectLst/>
                <a:latin typeface="Arial Narrow" panose="020B0606020202030204" pitchFamily="34" charset="0"/>
              </a:rPr>
              <a:t>., Phys. Rev. Lett. 116, 102502 (2016).</a:t>
            </a:r>
            <a:endParaRPr lang="en-US" altLang="zh-CN" sz="1700" i="0" dirty="0">
              <a:effectLst/>
              <a:latin typeface="Arial Narrow" panose="020B0606020202030204" pitchFamily="34" charset="0"/>
            </a:endParaRPr>
          </a:p>
        </p:txBody>
      </p:sp>
      <p:sp>
        <p:nvSpPr>
          <p:cNvPr id="7" name="TextBox 6">
            <a:extLst>
              <a:ext uri="{FF2B5EF4-FFF2-40B4-BE49-F238E27FC236}">
                <a16:creationId xmlns:a16="http://schemas.microsoft.com/office/drawing/2014/main" id="{2DCBCFB5-8BF7-41D0-AE34-1B81EB40EC20}"/>
              </a:ext>
            </a:extLst>
          </p:cNvPr>
          <p:cNvSpPr txBox="1"/>
          <p:nvPr/>
        </p:nvSpPr>
        <p:spPr>
          <a:xfrm>
            <a:off x="152401" y="3302605"/>
            <a:ext cx="2743200" cy="1754326"/>
          </a:xfrm>
          <a:prstGeom prst="rect">
            <a:avLst/>
          </a:prstGeom>
          <a:noFill/>
        </p:spPr>
        <p:txBody>
          <a:bodyPr wrap="square">
            <a:spAutoFit/>
          </a:bodyPr>
          <a:lstStyle/>
          <a:p>
            <a:r>
              <a:rPr lang="en-US" altLang="zh-CN" dirty="0">
                <a:solidFill>
                  <a:schemeClr val="accent2"/>
                </a:solidFill>
              </a:rPr>
              <a:t>Comment: obtaining branching ratios from decay measurements is common, and for lifetimes, you just take literature values.</a:t>
            </a:r>
            <a:endParaRPr lang="en-US" dirty="0">
              <a:solidFill>
                <a:schemeClr val="accent2"/>
              </a:solidFill>
            </a:endParaRPr>
          </a:p>
        </p:txBody>
      </p:sp>
      <p:pic>
        <p:nvPicPr>
          <p:cNvPr id="8" name="Picture 7">
            <a:extLst>
              <a:ext uri="{FF2B5EF4-FFF2-40B4-BE49-F238E27FC236}">
                <a16:creationId xmlns:a16="http://schemas.microsoft.com/office/drawing/2014/main" id="{CD956180-2F5C-4268-9CC8-EFC8345F9218}"/>
              </a:ext>
            </a:extLst>
          </p:cNvPr>
          <p:cNvPicPr>
            <a:picLocks noChangeAspect="1"/>
          </p:cNvPicPr>
          <p:nvPr/>
        </p:nvPicPr>
        <p:blipFill>
          <a:blip r:embed="rId4"/>
          <a:stretch>
            <a:fillRect/>
          </a:stretch>
        </p:blipFill>
        <p:spPr>
          <a:xfrm>
            <a:off x="351534" y="2438929"/>
            <a:ext cx="710050" cy="761471"/>
          </a:xfrm>
          <a:prstGeom prst="rect">
            <a:avLst/>
          </a:prstGeom>
        </p:spPr>
      </p:pic>
    </p:spTree>
    <p:extLst>
      <p:ext uri="{BB962C8B-B14F-4D97-AF65-F5344CB8AC3E}">
        <p14:creationId xmlns:p14="http://schemas.microsoft.com/office/powerpoint/2010/main" val="87473494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F95432-A368-40C9-B8E6-D980360B3ADE}"/>
              </a:ext>
            </a:extLst>
          </p:cNvPr>
          <p:cNvSpPr>
            <a:spLocks noGrp="1"/>
          </p:cNvSpPr>
          <p:nvPr>
            <p:ph type="title"/>
          </p:nvPr>
        </p:nvSpPr>
        <p:spPr>
          <a:xfrm>
            <a:off x="76200" y="316396"/>
            <a:ext cx="8991600" cy="424506"/>
          </a:xfrm>
        </p:spPr>
        <p:txBody>
          <a:bodyPr/>
          <a:lstStyle/>
          <a:p>
            <a:r>
              <a:rPr lang="en-US" altLang="zh-CN" dirty="0"/>
              <a:t>Doppler Shift Lifetimes (DSL) @ TRIUMF</a:t>
            </a:r>
            <a:endParaRPr lang="en-US" dirty="0"/>
          </a:p>
        </p:txBody>
      </p:sp>
      <p:sp>
        <p:nvSpPr>
          <p:cNvPr id="4" name="Footer Placeholder 3">
            <a:extLst>
              <a:ext uri="{FF2B5EF4-FFF2-40B4-BE49-F238E27FC236}">
                <a16:creationId xmlns:a16="http://schemas.microsoft.com/office/drawing/2014/main" id="{1AE087E9-143C-45CE-A7F4-BB59F1E0BC0B}"/>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5D68AFDF-4C2D-4D0E-BC41-A41DEFCCC57C}"/>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58</a:t>
            </a:fld>
            <a:r>
              <a:rPr lang="en-US" dirty="0"/>
              <a:t> / 80</a:t>
            </a:r>
          </a:p>
        </p:txBody>
      </p:sp>
      <p:pic>
        <p:nvPicPr>
          <p:cNvPr id="6" name="Content Placeholder 15">
            <a:extLst>
              <a:ext uri="{FF2B5EF4-FFF2-40B4-BE49-F238E27FC236}">
                <a16:creationId xmlns:a16="http://schemas.microsoft.com/office/drawing/2014/main" id="{56F72A26-1EA5-4589-BDED-DA6728D3D067}"/>
              </a:ext>
            </a:extLst>
          </p:cNvPr>
          <p:cNvPicPr>
            <a:picLocks noGrp="1" noChangeAspect="1"/>
          </p:cNvPicPr>
          <p:nvPr>
            <p:ph idx="1"/>
          </p:nvPr>
        </p:nvPicPr>
        <p:blipFill>
          <a:blip r:embed="rId3"/>
          <a:stretch>
            <a:fillRect/>
          </a:stretch>
        </p:blipFill>
        <p:spPr>
          <a:xfrm>
            <a:off x="762000" y="1140941"/>
            <a:ext cx="7620000" cy="3411279"/>
          </a:xfrm>
          <a:prstGeom prst="rect">
            <a:avLst/>
          </a:prstGeom>
        </p:spPr>
      </p:pic>
      <p:sp>
        <p:nvSpPr>
          <p:cNvPr id="8" name="TextBox 7">
            <a:extLst>
              <a:ext uri="{FF2B5EF4-FFF2-40B4-BE49-F238E27FC236}">
                <a16:creationId xmlns:a16="http://schemas.microsoft.com/office/drawing/2014/main" id="{01D15A2B-5A90-4738-A20C-C11515079D2D}"/>
              </a:ext>
            </a:extLst>
          </p:cNvPr>
          <p:cNvSpPr txBox="1"/>
          <p:nvPr/>
        </p:nvSpPr>
        <p:spPr>
          <a:xfrm>
            <a:off x="94735" y="4589383"/>
            <a:ext cx="4477265" cy="1354217"/>
          </a:xfrm>
          <a:prstGeom prst="rect">
            <a:avLst/>
          </a:prstGeom>
          <a:noFill/>
        </p:spPr>
        <p:txBody>
          <a:bodyPr wrap="square">
            <a:spAutoFit/>
          </a:bodyPr>
          <a:lstStyle/>
          <a:p>
            <a:r>
              <a:rPr lang="en-US" dirty="0">
                <a:solidFill>
                  <a:srgbClr val="008000"/>
                </a:solidFill>
                <a:latin typeface="Arial Narrow" panose="020B0606020202030204" pitchFamily="34" charset="0"/>
              </a:rPr>
              <a:t>L. J. Sun </a:t>
            </a:r>
            <a:r>
              <a:rPr lang="en-US" i="1" dirty="0">
                <a:solidFill>
                  <a:srgbClr val="008000"/>
                </a:solidFill>
                <a:latin typeface="Arial Narrow" panose="020B0606020202030204" pitchFamily="34" charset="0"/>
              </a:rPr>
              <a:t>et al</a:t>
            </a:r>
            <a:r>
              <a:rPr lang="en-US" dirty="0">
                <a:solidFill>
                  <a:srgbClr val="008000"/>
                </a:solidFill>
                <a:latin typeface="Arial Narrow" panose="020B0606020202030204" pitchFamily="34" charset="0"/>
              </a:rPr>
              <a:t>., Phys. Lett. B 839, 137801 (2023).</a:t>
            </a:r>
          </a:p>
          <a:p>
            <a:pPr>
              <a:spcBef>
                <a:spcPts val="1200"/>
              </a:spcBef>
            </a:pPr>
            <a:r>
              <a:rPr lang="en-US" dirty="0">
                <a:solidFill>
                  <a:srgbClr val="008000"/>
                </a:solidFill>
                <a:latin typeface="Arial Narrow" panose="020B0606020202030204" pitchFamily="34" charset="0"/>
                <a:ea typeface="Cambria" panose="02040503050406030204" pitchFamily="18" charset="0"/>
              </a:rPr>
              <a:t>L. J. Sun, B. Davids, C. Wrede. TRIUMF S2373.</a:t>
            </a:r>
          </a:p>
          <a:p>
            <a:r>
              <a:rPr lang="en-US" dirty="0">
                <a:latin typeface="Cambria" panose="02040503050406030204" pitchFamily="18" charset="0"/>
                <a:ea typeface="Cambria" panose="02040503050406030204" pitchFamily="18" charset="0"/>
              </a:rPr>
              <a:t>Approved with high priority by EEC.</a:t>
            </a:r>
          </a:p>
          <a:p>
            <a:r>
              <a:rPr lang="en-US" dirty="0">
                <a:latin typeface="Cambria" panose="02040503050406030204" pitchFamily="18" charset="0"/>
                <a:ea typeface="Cambria" panose="02040503050406030204" pitchFamily="18" charset="0"/>
              </a:rPr>
              <a:t>14</a:t>
            </a:r>
            <a:r>
              <a:rPr lang="en-US" altLang="zh-CN" dirty="0">
                <a:latin typeface="Cambria" panose="02040503050406030204" pitchFamily="18" charset="0"/>
                <a:ea typeface="Cambria" panose="02040503050406030204" pitchFamily="18" charset="0"/>
              </a:rPr>
              <a:t>× higher efficiency</a:t>
            </a:r>
            <a:endParaRPr lang="en-US"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33752383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96ACBC7-6B4E-47D1-9877-D255E2DACA3D}"/>
              </a:ext>
            </a:extLst>
          </p:cNvPr>
          <p:cNvSpPr>
            <a:spLocks noGrp="1"/>
          </p:cNvSpPr>
          <p:nvPr>
            <p:ph type="title"/>
          </p:nvPr>
        </p:nvSpPr>
        <p:spPr>
          <a:xfrm>
            <a:off x="76200" y="316396"/>
            <a:ext cx="8991600" cy="424506"/>
          </a:xfrm>
        </p:spPr>
        <p:txBody>
          <a:bodyPr/>
          <a:lstStyle/>
          <a:p>
            <a:r>
              <a:rPr lang="en-US" altLang="zh-CN" dirty="0">
                <a:latin typeface="Arial" pitchFamily="34" charset="0"/>
                <a:ea typeface="ＭＳ Ｐゴシック"/>
              </a:rPr>
              <a:t>Lifetimes of </a:t>
            </a:r>
            <a:r>
              <a:rPr lang="en-US" altLang="zh-CN" baseline="30000" dirty="0">
                <a:latin typeface="Arial" pitchFamily="34" charset="0"/>
                <a:ea typeface="ＭＳ Ｐゴシック"/>
              </a:rPr>
              <a:t>31</a:t>
            </a:r>
            <a:r>
              <a:rPr lang="en-US" altLang="zh-CN" dirty="0">
                <a:latin typeface="Arial" pitchFamily="34" charset="0"/>
                <a:ea typeface="ＭＳ Ｐゴシック"/>
              </a:rPr>
              <a:t>S Excited States</a:t>
            </a:r>
            <a:endParaRPr lang="en-US" dirty="0"/>
          </a:p>
        </p:txBody>
      </p:sp>
      <p:sp>
        <p:nvSpPr>
          <p:cNvPr id="4" name="Footer Placeholder 3">
            <a:extLst>
              <a:ext uri="{FF2B5EF4-FFF2-40B4-BE49-F238E27FC236}">
                <a16:creationId xmlns:a16="http://schemas.microsoft.com/office/drawing/2014/main" id="{AF73CE74-CBC6-4DEE-BA36-CC0265C7E68B}"/>
              </a:ext>
            </a:extLst>
          </p:cNvPr>
          <p:cNvSpPr>
            <a:spLocks noGrp="1"/>
          </p:cNvSpPr>
          <p:nvPr>
            <p:ph type="ftr" sz="quarter" idx="10"/>
          </p:nvPr>
        </p:nvSpPr>
        <p:spPr/>
        <p:txBody>
          <a:bodyPr/>
          <a:lstStyle/>
          <a:p>
            <a:pPr>
              <a:defRPr/>
            </a:pPr>
            <a:r>
              <a:rPr lang="en-US" dirty="0"/>
              <a:t>Lijie Sun, LECM2024 @ Knoxville</a:t>
            </a:r>
            <a:endParaRPr lang="nl-NL" dirty="0"/>
          </a:p>
        </p:txBody>
      </p:sp>
      <p:sp>
        <p:nvSpPr>
          <p:cNvPr id="5" name="Slide Number Placeholder 4">
            <a:extLst>
              <a:ext uri="{FF2B5EF4-FFF2-40B4-BE49-F238E27FC236}">
                <a16:creationId xmlns:a16="http://schemas.microsoft.com/office/drawing/2014/main" id="{FC999E5D-EED3-4A63-A591-89C5332B2454}"/>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59</a:t>
            </a:fld>
            <a:r>
              <a:rPr lang="en-US" dirty="0"/>
              <a:t> / 16</a:t>
            </a:r>
          </a:p>
        </p:txBody>
      </p:sp>
      <p:graphicFrame>
        <p:nvGraphicFramePr>
          <p:cNvPr id="6" name="Table 2">
            <a:extLst>
              <a:ext uri="{FF2B5EF4-FFF2-40B4-BE49-F238E27FC236}">
                <a16:creationId xmlns:a16="http://schemas.microsoft.com/office/drawing/2014/main" id="{E90DB1AF-FDF0-40CD-B475-EF78BE11ECFA}"/>
              </a:ext>
            </a:extLst>
          </p:cNvPr>
          <p:cNvGraphicFramePr>
            <a:graphicFrameLocks noGrp="1"/>
          </p:cNvGraphicFramePr>
          <p:nvPr>
            <p:ph idx="1"/>
            <p:extLst>
              <p:ext uri="{D42A27DB-BD31-4B8C-83A1-F6EECF244321}">
                <p14:modId xmlns:p14="http://schemas.microsoft.com/office/powerpoint/2010/main" val="143547405"/>
              </p:ext>
            </p:extLst>
          </p:nvPr>
        </p:nvGraphicFramePr>
        <p:xfrm>
          <a:off x="304800" y="1066800"/>
          <a:ext cx="8577775" cy="4571998"/>
        </p:xfrm>
        <a:graphic>
          <a:graphicData uri="http://schemas.openxmlformats.org/drawingml/2006/table">
            <a:tbl>
              <a:tblPr firstRow="1" bandRow="1">
                <a:tableStyleId>{5C22544A-7EE6-4342-B048-85BDC9FD1C3A}</a:tableStyleId>
              </a:tblPr>
              <a:tblGrid>
                <a:gridCol w="986039">
                  <a:extLst>
                    <a:ext uri="{9D8B030D-6E8A-4147-A177-3AD203B41FA5}">
                      <a16:colId xmlns:a16="http://schemas.microsoft.com/office/drawing/2014/main" val="290580839"/>
                    </a:ext>
                  </a:extLst>
                </a:gridCol>
                <a:gridCol w="25400">
                  <a:extLst>
                    <a:ext uri="{9D8B030D-6E8A-4147-A177-3AD203B41FA5}">
                      <a16:colId xmlns:a16="http://schemas.microsoft.com/office/drawing/2014/main" val="211411915"/>
                    </a:ext>
                  </a:extLst>
                </a:gridCol>
                <a:gridCol w="965916">
                  <a:extLst>
                    <a:ext uri="{9D8B030D-6E8A-4147-A177-3AD203B41FA5}">
                      <a16:colId xmlns:a16="http://schemas.microsoft.com/office/drawing/2014/main" val="2567915445"/>
                    </a:ext>
                  </a:extLst>
                </a:gridCol>
                <a:gridCol w="3300210">
                  <a:extLst>
                    <a:ext uri="{9D8B030D-6E8A-4147-A177-3AD203B41FA5}">
                      <a16:colId xmlns:a16="http://schemas.microsoft.com/office/drawing/2014/main" val="3338739867"/>
                    </a:ext>
                  </a:extLst>
                </a:gridCol>
                <a:gridCol w="3300210">
                  <a:extLst>
                    <a:ext uri="{9D8B030D-6E8A-4147-A177-3AD203B41FA5}">
                      <a16:colId xmlns:a16="http://schemas.microsoft.com/office/drawing/2014/main" val="2499904838"/>
                    </a:ext>
                  </a:extLst>
                </a:gridCol>
              </a:tblGrid>
              <a:tr h="508000">
                <a:tc>
                  <a:txBody>
                    <a:bodyPr/>
                    <a:lstStyle/>
                    <a:p>
                      <a:pPr algn="ctr"/>
                      <a:r>
                        <a:rPr lang="en-US" altLang="zh-CN" sz="1800" b="0" i="1" dirty="0">
                          <a:solidFill>
                            <a:schemeClr val="tx1"/>
                          </a:solidFill>
                          <a:latin typeface="Cambria" panose="02040503050406030204" pitchFamily="18" charset="0"/>
                          <a:ea typeface="Cambria" panose="02040503050406030204" pitchFamily="18" charset="0"/>
                        </a:rPr>
                        <a:t>J</a:t>
                      </a:r>
                      <a:r>
                        <a:rPr lang="en-US" altLang="zh-CN" sz="1800" b="0" i="1" baseline="30000" dirty="0">
                          <a:solidFill>
                            <a:schemeClr val="tx1"/>
                          </a:solidFill>
                          <a:latin typeface="Cambria" panose="02040503050406030204" pitchFamily="18" charset="0"/>
                          <a:ea typeface="Cambria" panose="02040503050406030204" pitchFamily="18" charset="0"/>
                        </a:rPr>
                        <a:t>π</a:t>
                      </a: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a:r>
                        <a:rPr lang="en-US" altLang="zh-CN" sz="1800" b="0" i="1" dirty="0">
                          <a:solidFill>
                            <a:schemeClr val="tx1"/>
                          </a:solidFill>
                          <a:latin typeface="Cambria" panose="02040503050406030204" pitchFamily="18" charset="0"/>
                          <a:ea typeface="Cambria" panose="02040503050406030204" pitchFamily="18" charset="0"/>
                        </a:rPr>
                        <a:t>E</a:t>
                      </a:r>
                      <a:r>
                        <a:rPr lang="en-US" altLang="zh-CN" sz="1800" b="0" i="1" baseline="-25000" dirty="0">
                          <a:solidFill>
                            <a:schemeClr val="tx1"/>
                          </a:solidFill>
                          <a:latin typeface="Cambria" panose="02040503050406030204" pitchFamily="18" charset="0"/>
                          <a:ea typeface="Cambria" panose="02040503050406030204" pitchFamily="18" charset="0"/>
                        </a:rPr>
                        <a:t>x</a:t>
                      </a:r>
                      <a:r>
                        <a:rPr lang="en-US" altLang="zh-CN" sz="1800" b="0" dirty="0">
                          <a:solidFill>
                            <a:schemeClr val="tx1"/>
                          </a:solidFill>
                          <a:latin typeface="Cambria" panose="02040503050406030204" pitchFamily="18" charset="0"/>
                          <a:ea typeface="Cambria" panose="02040503050406030204" pitchFamily="18" charset="0"/>
                        </a:rPr>
                        <a:t> (keV)</a:t>
                      </a: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r>
                        <a:rPr lang="en-US" altLang="zh-CN" sz="1800" b="0" baseline="30000" dirty="0">
                          <a:solidFill>
                            <a:schemeClr val="tx1"/>
                          </a:solidFill>
                          <a:latin typeface="Cambria" panose="02040503050406030204" pitchFamily="18" charset="0"/>
                          <a:ea typeface="Cambria" panose="02040503050406030204" pitchFamily="18" charset="0"/>
                        </a:rPr>
                        <a:t>31</a:t>
                      </a:r>
                      <a:r>
                        <a:rPr lang="en-US" altLang="zh-CN" sz="1800" b="0" dirty="0">
                          <a:solidFill>
                            <a:schemeClr val="tx1"/>
                          </a:solidFill>
                          <a:latin typeface="Cambria" panose="02040503050406030204" pitchFamily="18" charset="0"/>
                          <a:ea typeface="Cambria" panose="02040503050406030204" pitchFamily="18" charset="0"/>
                        </a:rPr>
                        <a:t>S state</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en-US" altLang="zh-CN" sz="1800" b="0" i="1" dirty="0">
                          <a:solidFill>
                            <a:schemeClr val="tx1"/>
                          </a:solidFill>
                          <a:latin typeface="Cambria" panose="02040503050406030204" pitchFamily="18" charset="0"/>
                          <a:ea typeface="Cambria" panose="02040503050406030204" pitchFamily="18" charset="0"/>
                        </a:rPr>
                        <a:t>τ</a:t>
                      </a:r>
                      <a:r>
                        <a:rPr lang="en-US" altLang="zh-CN" sz="1800" b="0" dirty="0">
                          <a:solidFill>
                            <a:schemeClr val="tx1"/>
                          </a:solidFill>
                          <a:latin typeface="Cambria" panose="02040503050406030204" pitchFamily="18" charset="0"/>
                          <a:ea typeface="Cambria" panose="02040503050406030204" pitchFamily="18" charset="0"/>
                        </a:rPr>
                        <a:t> (fs) [ENSDF] </a:t>
                      </a:r>
                      <a:endParaRPr lang="zh-CN" altLang="en-US" sz="1800" b="0" dirty="0">
                        <a:solidFill>
                          <a:schemeClr val="tx1"/>
                        </a:solidFill>
                        <a:latin typeface="Cambria" panose="02040503050406030204" pitchFamily="18" charset="0"/>
                      </a:endParaRP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800" b="0" i="1" dirty="0">
                          <a:solidFill>
                            <a:schemeClr val="tx1"/>
                          </a:solidFill>
                          <a:latin typeface="Cambria" panose="02040503050406030204" pitchFamily="18" charset="0"/>
                          <a:ea typeface="Cambria" panose="02040503050406030204" pitchFamily="18" charset="0"/>
                        </a:rPr>
                        <a:t>τ</a:t>
                      </a:r>
                      <a:r>
                        <a:rPr lang="en-US" altLang="zh-CN" sz="1800" b="0" dirty="0">
                          <a:solidFill>
                            <a:schemeClr val="tx1"/>
                          </a:solidFill>
                          <a:latin typeface="Cambria" panose="02040503050406030204" pitchFamily="18" charset="0"/>
                          <a:ea typeface="Cambria" panose="02040503050406030204" pitchFamily="18" charset="0"/>
                        </a:rPr>
                        <a:t> (fs) [S1582]</a:t>
                      </a:r>
                      <a:endParaRPr lang="zh-CN" altLang="en-US" sz="1800" b="0" dirty="0">
                        <a:solidFill>
                          <a:schemeClr val="tx1"/>
                        </a:solidFill>
                        <a:latin typeface="Cambria" panose="02040503050406030204" pitchFamily="18" charset="0"/>
                      </a:endParaRP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37425525"/>
                  </a:ext>
                </a:extLst>
              </a:tr>
              <a:tr h="677333">
                <a:tc gridSpan="2">
                  <a:txBody>
                    <a:bodyPr/>
                    <a:lstStyle/>
                    <a:p>
                      <a:pPr algn="ctr"/>
                      <a:r>
                        <a:rPr lang="en-US" altLang="zh-CN" sz="1800" b="0" dirty="0">
                          <a:solidFill>
                            <a:schemeClr val="tx1"/>
                          </a:solidFill>
                          <a:latin typeface="Cambria" panose="02040503050406030204" pitchFamily="18" charset="0"/>
                        </a:rPr>
                        <a:t>3/2</a:t>
                      </a:r>
                      <a:r>
                        <a:rPr lang="en-US" altLang="zh-CN" sz="1800" b="0" baseline="30000" dirty="0">
                          <a:solidFill>
                            <a:schemeClr val="tx1"/>
                          </a:solidFill>
                          <a:latin typeface="Cambria" panose="02040503050406030204" pitchFamily="18" charset="0"/>
                        </a:rPr>
                        <a:t>+</a:t>
                      </a:r>
                      <a:endParaRPr lang="zh-CN" altLang="en-US" sz="1800" b="0" baseline="30000" dirty="0">
                        <a:solidFill>
                          <a:schemeClr val="tx1"/>
                        </a:solidFill>
                        <a:latin typeface="Cambria" panose="02040503050406030204" pitchFamily="18" charset="0"/>
                      </a:endParaRPr>
                    </a:p>
                  </a:txBody>
                  <a:tcPr marL="0" marR="0" marT="0" marB="0" anchor="ctr">
                    <a:lnT w="12700" cap="flat" cmpd="sng" algn="ctr">
                      <a:solidFill>
                        <a:schemeClr val="tx1"/>
                      </a:solidFill>
                      <a:prstDash val="solid"/>
                      <a:round/>
                      <a:headEnd type="none" w="med" len="med"/>
                      <a:tailEnd type="none" w="med" len="med"/>
                    </a:lnT>
                    <a:lnB w="12700" cap="flat" cmpd="sng" algn="ctr">
                      <a:solidFill>
                        <a:srgbClr val="A5A480"/>
                      </a:solidFill>
                      <a:prstDash val="solid"/>
                      <a:round/>
                      <a:headEnd type="none" w="med" len="med"/>
                      <a:tailEnd type="none" w="med" len="med"/>
                    </a:lnB>
                    <a:noFill/>
                  </a:tcPr>
                </a:tc>
                <a:tc hMerge="1">
                  <a:txBody>
                    <a:bodyPr/>
                    <a:lstStyle/>
                    <a:p>
                      <a:endParaRPr lang="en-US"/>
                    </a:p>
                  </a:txBody>
                  <a:tcPr/>
                </a:tc>
                <a:tc>
                  <a:txBody>
                    <a:bodyPr/>
                    <a:lstStyle/>
                    <a:p>
                      <a:pPr algn="ctr"/>
                      <a:r>
                        <a:rPr lang="en-US" altLang="zh-CN" sz="1800" b="0" dirty="0">
                          <a:solidFill>
                            <a:schemeClr val="tx1"/>
                          </a:solidFill>
                          <a:latin typeface="Cambria" panose="02040503050406030204" pitchFamily="18" charset="0"/>
                          <a:ea typeface="Cambria" panose="02040503050406030204" pitchFamily="18" charset="0"/>
                        </a:rPr>
                        <a:t>1248</a:t>
                      </a:r>
                      <a:endParaRPr lang="zh-CN" altLang="en-US" sz="1800" b="0" dirty="0">
                        <a:solidFill>
                          <a:schemeClr val="tx1"/>
                        </a:solidFill>
                        <a:latin typeface="Cambria" panose="02040503050406030204" pitchFamily="18" charset="0"/>
                      </a:endParaRPr>
                    </a:p>
                  </a:txBody>
                  <a:tcPr marL="0" marR="0" marT="0" marB="0" anchor="ctr">
                    <a:lnT w="12700" cap="flat" cmpd="sng" algn="ctr">
                      <a:solidFill>
                        <a:schemeClr val="tx1"/>
                      </a:solidFill>
                      <a:prstDash val="solid"/>
                      <a:round/>
                      <a:headEnd type="none" w="med" len="med"/>
                      <a:tailEnd type="none" w="med" len="med"/>
                    </a:lnT>
                    <a:lnB w="12700" cap="flat" cmpd="sng" algn="ctr">
                      <a:solidFill>
                        <a:srgbClr val="A5A480"/>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800" b="0" dirty="0">
                          <a:solidFill>
                            <a:schemeClr val="tx1"/>
                          </a:solidFill>
                          <a:latin typeface="Cambria" panose="02040503050406030204" pitchFamily="18" charset="0"/>
                        </a:rPr>
                        <a:t>720(180)</a:t>
                      </a:r>
                      <a:endParaRPr lang="zh-CN" altLang="en-US" sz="1800" b="0" dirty="0">
                        <a:solidFill>
                          <a:schemeClr val="tx1"/>
                        </a:solidFill>
                        <a:latin typeface="Cambria" panose="02040503050406030204" pitchFamily="18" charset="0"/>
                      </a:endParaRPr>
                    </a:p>
                  </a:txBody>
                  <a:tcPr marL="0" marR="0" marT="0" marB="0" anchor="ctr">
                    <a:lnT w="12700" cap="flat" cmpd="sng" algn="ctr">
                      <a:solidFill>
                        <a:schemeClr val="tx1"/>
                      </a:solidFill>
                      <a:prstDash val="solid"/>
                      <a:round/>
                      <a:headEnd type="none" w="med" len="med"/>
                      <a:tailEnd type="none" w="med" len="med"/>
                    </a:lnT>
                    <a:lnB w="12700" cap="flat" cmpd="sng" algn="ctr">
                      <a:solidFill>
                        <a:srgbClr val="A5A480"/>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700" b="0" dirty="0">
                        <a:solidFill>
                          <a:schemeClr val="tx1"/>
                        </a:solidFill>
                        <a:latin typeface="Cambria" panose="02040503050406030204" pitchFamily="18" charset="0"/>
                      </a:endParaRPr>
                    </a:p>
                  </a:txBody>
                  <a:tcPr marL="0" marR="0" marT="0" marB="0" anchor="ctr">
                    <a:lnT w="12700" cap="flat" cmpd="sng" algn="ctr">
                      <a:solidFill>
                        <a:schemeClr val="tx1"/>
                      </a:solidFill>
                      <a:prstDash val="solid"/>
                      <a:round/>
                      <a:headEnd type="none" w="med" len="med"/>
                      <a:tailEnd type="none" w="med" len="med"/>
                    </a:lnT>
                    <a:lnB w="12700" cap="flat" cmpd="sng" algn="ctr">
                      <a:solidFill>
                        <a:srgbClr val="A5A480"/>
                      </a:solidFill>
                      <a:prstDash val="solid"/>
                      <a:round/>
                      <a:headEnd type="none" w="med" len="med"/>
                      <a:tailEnd type="none" w="med" len="med"/>
                    </a:lnB>
                    <a:noFill/>
                  </a:tcPr>
                </a:tc>
                <a:extLst>
                  <a:ext uri="{0D108BD9-81ED-4DB2-BD59-A6C34878D82A}">
                    <a16:rowId xmlns:a16="http://schemas.microsoft.com/office/drawing/2014/main" val="1461705104"/>
                  </a:ext>
                </a:extLst>
              </a:tr>
              <a:tr h="677333">
                <a:tc gridSpan="2">
                  <a:txBody>
                    <a:bodyPr/>
                    <a:lstStyle/>
                    <a:p>
                      <a:pPr algn="ctr"/>
                      <a:r>
                        <a:rPr lang="en-US" altLang="zh-CN" sz="1800" b="0" dirty="0">
                          <a:solidFill>
                            <a:schemeClr val="tx1"/>
                          </a:solidFill>
                          <a:latin typeface="Cambria" panose="02040503050406030204" pitchFamily="18" charset="0"/>
                        </a:rPr>
                        <a:t>5/2</a:t>
                      </a:r>
                      <a:r>
                        <a:rPr lang="en-US" altLang="zh-CN" sz="1800" b="0" baseline="30000" dirty="0">
                          <a:solidFill>
                            <a:schemeClr val="tx1"/>
                          </a:solidFill>
                          <a:latin typeface="Cambria" panose="02040503050406030204" pitchFamily="18" charset="0"/>
                        </a:rPr>
                        <a:t>+</a:t>
                      </a:r>
                      <a:endParaRPr lang="zh-CN" altLang="en-US" sz="1800" b="0" baseline="30000" dirty="0">
                        <a:solidFill>
                          <a:schemeClr val="tx1"/>
                        </a:solidFill>
                        <a:latin typeface="Cambria" panose="02040503050406030204" pitchFamily="18" charset="0"/>
                      </a:endParaRPr>
                    </a:p>
                  </a:txBody>
                  <a:tcPr marL="0" marR="0" marT="0" marB="0" anchor="ctr">
                    <a:lnT w="12700" cap="flat" cmpd="sng" algn="ctr">
                      <a:solidFill>
                        <a:srgbClr val="A5A480"/>
                      </a:solidFill>
                      <a:prstDash val="solid"/>
                      <a:round/>
                      <a:headEnd type="none" w="med" len="med"/>
                      <a:tailEnd type="none" w="med" len="med"/>
                    </a:lnT>
                    <a:lnB w="12700" cap="flat" cmpd="sng" algn="ctr">
                      <a:solidFill>
                        <a:srgbClr val="A5A480"/>
                      </a:solidFill>
                      <a:prstDash val="solid"/>
                      <a:round/>
                      <a:headEnd type="none" w="med" len="med"/>
                      <a:tailEnd type="none" w="med" len="med"/>
                    </a:lnB>
                    <a:noFill/>
                  </a:tcPr>
                </a:tc>
                <a:tc hMerge="1">
                  <a:txBody>
                    <a:bodyPr/>
                    <a:lstStyle/>
                    <a:p>
                      <a:endParaRPr lang="en-US"/>
                    </a:p>
                  </a:txBody>
                  <a:tcPr/>
                </a:tc>
                <a:tc>
                  <a:txBody>
                    <a:bodyPr/>
                    <a:lstStyle/>
                    <a:p>
                      <a:pPr algn="ctr"/>
                      <a:r>
                        <a:rPr lang="en-US" altLang="zh-CN" sz="1800" b="0" dirty="0">
                          <a:solidFill>
                            <a:schemeClr val="tx1"/>
                          </a:solidFill>
                          <a:latin typeface="Cambria" panose="02040503050406030204" pitchFamily="18" charset="0"/>
                          <a:ea typeface="Cambria" panose="02040503050406030204" pitchFamily="18" charset="0"/>
                        </a:rPr>
                        <a:t>2234</a:t>
                      </a:r>
                      <a:endParaRPr lang="zh-CN" altLang="en-US" sz="1800" b="0" dirty="0">
                        <a:solidFill>
                          <a:schemeClr val="tx1"/>
                        </a:solidFill>
                        <a:latin typeface="Cambria" panose="02040503050406030204" pitchFamily="18" charset="0"/>
                      </a:endParaRPr>
                    </a:p>
                  </a:txBody>
                  <a:tcPr marL="0" marR="0" marT="0" marB="0" anchor="ctr">
                    <a:lnT w="12700" cap="flat" cmpd="sng" algn="ctr">
                      <a:solidFill>
                        <a:srgbClr val="A5A480"/>
                      </a:solidFill>
                      <a:prstDash val="solid"/>
                      <a:round/>
                      <a:headEnd type="none" w="med" len="med"/>
                      <a:tailEnd type="none" w="med" len="med"/>
                    </a:lnT>
                    <a:lnB w="12700" cap="flat" cmpd="sng" algn="ctr">
                      <a:solidFill>
                        <a:srgbClr val="A5A480"/>
                      </a:solidFill>
                      <a:prstDash val="solid"/>
                      <a:round/>
                      <a:headEnd type="none" w="med" len="med"/>
                      <a:tailEnd type="none" w="med" len="med"/>
                    </a:lnB>
                    <a:noFill/>
                  </a:tcPr>
                </a:tc>
                <a:tc>
                  <a:txBody>
                    <a:bodyPr/>
                    <a:lstStyle/>
                    <a:p>
                      <a:pPr algn="ctr"/>
                      <a:r>
                        <a:rPr lang="en-US" altLang="zh-CN" sz="1800" b="0" dirty="0">
                          <a:solidFill>
                            <a:schemeClr val="tx1"/>
                          </a:solidFill>
                          <a:latin typeface="Cambria" panose="02040503050406030204" pitchFamily="18" charset="0"/>
                        </a:rPr>
                        <a:t>320(80)</a:t>
                      </a:r>
                      <a:endParaRPr lang="zh-CN" altLang="en-US" sz="1800" b="0" dirty="0">
                        <a:solidFill>
                          <a:schemeClr val="tx1"/>
                        </a:solidFill>
                        <a:latin typeface="Cambria" panose="02040503050406030204" pitchFamily="18" charset="0"/>
                      </a:endParaRPr>
                    </a:p>
                  </a:txBody>
                  <a:tcPr marL="0" marR="0" marT="0" marB="0" anchor="ctr">
                    <a:lnT w="12700" cap="flat" cmpd="sng" algn="ctr">
                      <a:solidFill>
                        <a:srgbClr val="A5A480"/>
                      </a:solidFill>
                      <a:prstDash val="solid"/>
                      <a:round/>
                      <a:headEnd type="none" w="med" len="med"/>
                      <a:tailEnd type="none" w="med" len="med"/>
                    </a:lnT>
                    <a:lnB w="12700" cap="flat" cmpd="sng" algn="ctr">
                      <a:solidFill>
                        <a:srgbClr val="A5A480"/>
                      </a:solidFill>
                      <a:prstDash val="solid"/>
                      <a:round/>
                      <a:headEnd type="none" w="med" len="med"/>
                      <a:tailEnd type="none" w="med" len="med"/>
                    </a:lnB>
                    <a:noFill/>
                  </a:tcPr>
                </a:tc>
                <a:tc>
                  <a:txBody>
                    <a:bodyPr/>
                    <a:lstStyle/>
                    <a:p>
                      <a:pPr algn="ctr"/>
                      <a:endParaRPr lang="zh-CN" altLang="en-US" sz="1700" b="0" dirty="0">
                        <a:solidFill>
                          <a:schemeClr val="tx1"/>
                        </a:solidFill>
                        <a:latin typeface="Cambria" panose="02040503050406030204" pitchFamily="18" charset="0"/>
                      </a:endParaRPr>
                    </a:p>
                  </a:txBody>
                  <a:tcPr marL="0" marR="0" marT="0" marB="0" anchor="ctr">
                    <a:lnT w="12700" cap="flat" cmpd="sng" algn="ctr">
                      <a:solidFill>
                        <a:srgbClr val="A5A480"/>
                      </a:solidFill>
                      <a:prstDash val="solid"/>
                      <a:round/>
                      <a:headEnd type="none" w="med" len="med"/>
                      <a:tailEnd type="none" w="med" len="med"/>
                    </a:lnT>
                    <a:lnB w="12700" cap="flat" cmpd="sng" algn="ctr">
                      <a:solidFill>
                        <a:srgbClr val="A5A480"/>
                      </a:solidFill>
                      <a:prstDash val="solid"/>
                      <a:round/>
                      <a:headEnd type="none" w="med" len="med"/>
                      <a:tailEnd type="none" w="med" len="med"/>
                    </a:lnB>
                    <a:noFill/>
                  </a:tcPr>
                </a:tc>
                <a:extLst>
                  <a:ext uri="{0D108BD9-81ED-4DB2-BD59-A6C34878D82A}">
                    <a16:rowId xmlns:a16="http://schemas.microsoft.com/office/drawing/2014/main" val="209434191"/>
                  </a:ext>
                </a:extLst>
              </a:tr>
              <a:tr h="677333">
                <a:tc gridSpan="2">
                  <a:txBody>
                    <a:bodyPr/>
                    <a:lstStyle/>
                    <a:p>
                      <a:pPr algn="ctr"/>
                      <a:r>
                        <a:rPr lang="en-US" altLang="zh-CN" sz="1800" b="0" dirty="0">
                          <a:solidFill>
                            <a:schemeClr val="tx1"/>
                          </a:solidFill>
                          <a:latin typeface="Cambria" panose="02040503050406030204" pitchFamily="18" charset="0"/>
                        </a:rPr>
                        <a:t>1/2</a:t>
                      </a:r>
                      <a:r>
                        <a:rPr lang="en-US" altLang="zh-CN" sz="1800" b="0" baseline="30000" dirty="0">
                          <a:solidFill>
                            <a:schemeClr val="tx1"/>
                          </a:solidFill>
                          <a:latin typeface="Cambria" panose="02040503050406030204" pitchFamily="18" charset="0"/>
                        </a:rPr>
                        <a:t>+</a:t>
                      </a:r>
                      <a:endParaRPr lang="zh-CN" altLang="en-US" sz="1800" b="0" baseline="30000" dirty="0">
                        <a:solidFill>
                          <a:schemeClr val="tx1"/>
                        </a:solidFill>
                        <a:latin typeface="Cambria" panose="02040503050406030204" pitchFamily="18" charset="0"/>
                      </a:endParaRPr>
                    </a:p>
                  </a:txBody>
                  <a:tcPr marL="0" marR="0" marT="0" marB="0" anchor="ctr">
                    <a:lnT w="12700" cap="flat" cmpd="sng" algn="ctr">
                      <a:solidFill>
                        <a:srgbClr val="A5A480"/>
                      </a:solidFill>
                      <a:prstDash val="solid"/>
                      <a:round/>
                      <a:headEnd type="none" w="med" len="med"/>
                      <a:tailEnd type="none" w="med" len="med"/>
                    </a:lnT>
                    <a:lnB w="12700" cap="flat" cmpd="sng" algn="ctr">
                      <a:solidFill>
                        <a:srgbClr val="A5A480"/>
                      </a:solidFill>
                      <a:prstDash val="solid"/>
                      <a:round/>
                      <a:headEnd type="none" w="med" len="med"/>
                      <a:tailEnd type="none" w="med" len="med"/>
                    </a:lnB>
                    <a:noFill/>
                  </a:tcPr>
                </a:tc>
                <a:tc hMerge="1">
                  <a:txBody>
                    <a:bodyPr/>
                    <a:lstStyle/>
                    <a:p>
                      <a:endParaRPr lang="en-US"/>
                    </a:p>
                  </a:txBody>
                  <a:tcPr/>
                </a:tc>
                <a:tc>
                  <a:txBody>
                    <a:bodyPr/>
                    <a:lstStyle/>
                    <a:p>
                      <a:pPr algn="ctr"/>
                      <a:r>
                        <a:rPr lang="en-US" altLang="zh-CN" sz="1800" b="0" dirty="0">
                          <a:solidFill>
                            <a:schemeClr val="tx1"/>
                          </a:solidFill>
                          <a:latin typeface="Cambria" panose="02040503050406030204" pitchFamily="18" charset="0"/>
                          <a:ea typeface="Cambria" panose="02040503050406030204" pitchFamily="18" charset="0"/>
                        </a:rPr>
                        <a:t>3076</a:t>
                      </a:r>
                      <a:endParaRPr lang="zh-CN" altLang="en-US" sz="1800" b="0" dirty="0">
                        <a:solidFill>
                          <a:schemeClr val="tx1"/>
                        </a:solidFill>
                        <a:latin typeface="Cambria" panose="02040503050406030204" pitchFamily="18" charset="0"/>
                      </a:endParaRPr>
                    </a:p>
                  </a:txBody>
                  <a:tcPr marL="0" marR="0" marT="0" marB="0" anchor="ctr">
                    <a:lnT w="12700" cap="flat" cmpd="sng" algn="ctr">
                      <a:solidFill>
                        <a:srgbClr val="A5A480"/>
                      </a:solidFill>
                      <a:prstDash val="solid"/>
                      <a:round/>
                      <a:headEnd type="none" w="med" len="med"/>
                      <a:tailEnd type="none" w="med" len="med"/>
                    </a:lnT>
                    <a:lnB w="12700" cap="flat" cmpd="sng" algn="ctr">
                      <a:solidFill>
                        <a:srgbClr val="A5A480"/>
                      </a:solidFill>
                      <a:prstDash val="solid"/>
                      <a:round/>
                      <a:headEnd type="none" w="med" len="med"/>
                      <a:tailEnd type="none" w="med" len="med"/>
                    </a:lnB>
                    <a:noFill/>
                  </a:tcPr>
                </a:tc>
                <a:tc>
                  <a:txBody>
                    <a:bodyPr/>
                    <a:lstStyle/>
                    <a:p>
                      <a:pPr algn="ctr" fontAlgn="ctr"/>
                      <a:r>
                        <a:rPr lang="en-US" altLang="zh-CN" sz="1800" b="0" i="0" u="none" strike="noStrike" dirty="0">
                          <a:solidFill>
                            <a:schemeClr val="tx1"/>
                          </a:solidFill>
                          <a:effectLst/>
                          <a:latin typeface="Cambria" panose="02040503050406030204" pitchFamily="18" charset="0"/>
                          <a:ea typeface="等线" panose="02010600030101010101" pitchFamily="2" charset="-122"/>
                          <a:cs typeface="Times New Roman" panose="02020603050405020304" pitchFamily="18" charset="0"/>
                        </a:rPr>
                        <a:t>Unknown</a:t>
                      </a:r>
                      <a:endParaRPr lang="zh-CN" altLang="en-US" sz="1800" b="0" i="0" u="none" strike="noStrike" dirty="0">
                        <a:solidFill>
                          <a:schemeClr val="tx1"/>
                        </a:solidFill>
                        <a:effectLst/>
                        <a:latin typeface="Cambria" panose="02040503050406030204" pitchFamily="18" charset="0"/>
                        <a:ea typeface="等线" panose="02010600030101010101" pitchFamily="2" charset="-122"/>
                        <a:cs typeface="Times New Roman" panose="02020603050405020304" pitchFamily="18" charset="0"/>
                      </a:endParaRPr>
                    </a:p>
                  </a:txBody>
                  <a:tcPr marL="0" marR="0" marT="0" marB="0" anchor="ctr">
                    <a:lnT w="12700" cap="flat" cmpd="sng" algn="ctr">
                      <a:solidFill>
                        <a:srgbClr val="A5A480"/>
                      </a:solidFill>
                      <a:prstDash val="solid"/>
                      <a:round/>
                      <a:headEnd type="none" w="med" len="med"/>
                      <a:tailEnd type="none" w="med" len="med"/>
                    </a:lnT>
                    <a:lnB w="12700" cap="flat" cmpd="sng" algn="ctr">
                      <a:solidFill>
                        <a:srgbClr val="A5A480"/>
                      </a:solidFill>
                      <a:prstDash val="solid"/>
                      <a:round/>
                      <a:headEnd type="none" w="med" len="med"/>
                      <a:tailEnd type="none" w="med" len="med"/>
                    </a:lnB>
                    <a:noFill/>
                  </a:tcPr>
                </a:tc>
                <a:tc>
                  <a:txBody>
                    <a:bodyPr/>
                    <a:lstStyle/>
                    <a:p>
                      <a:pPr algn="ctr" fontAlgn="ctr"/>
                      <a:endParaRPr lang="zh-CN" altLang="en-US" sz="1700" b="0" i="0" u="none" strike="noStrike" dirty="0">
                        <a:solidFill>
                          <a:schemeClr val="tx1"/>
                        </a:solidFill>
                        <a:effectLst/>
                        <a:latin typeface="Cambria" panose="02040503050406030204" pitchFamily="18" charset="0"/>
                        <a:ea typeface="等线" panose="02010600030101010101" pitchFamily="2" charset="-122"/>
                        <a:cs typeface="Times New Roman" panose="02020603050405020304" pitchFamily="18" charset="0"/>
                      </a:endParaRPr>
                    </a:p>
                  </a:txBody>
                  <a:tcPr marL="0" marR="0" marT="0" marB="0" anchor="ctr">
                    <a:lnT w="12700" cap="flat" cmpd="sng" algn="ctr">
                      <a:solidFill>
                        <a:srgbClr val="A5A480"/>
                      </a:solidFill>
                      <a:prstDash val="solid"/>
                      <a:round/>
                      <a:headEnd type="none" w="med" len="med"/>
                      <a:tailEnd type="none" w="med" len="med"/>
                    </a:lnT>
                    <a:lnB w="12700" cap="flat" cmpd="sng" algn="ctr">
                      <a:solidFill>
                        <a:srgbClr val="A5A480"/>
                      </a:solidFill>
                      <a:prstDash val="solid"/>
                      <a:round/>
                      <a:headEnd type="none" w="med" len="med"/>
                      <a:tailEnd type="none" w="med" len="med"/>
                    </a:lnB>
                    <a:noFill/>
                  </a:tcPr>
                </a:tc>
                <a:extLst>
                  <a:ext uri="{0D108BD9-81ED-4DB2-BD59-A6C34878D82A}">
                    <a16:rowId xmlns:a16="http://schemas.microsoft.com/office/drawing/2014/main" val="1034236601"/>
                  </a:ext>
                </a:extLst>
              </a:tr>
              <a:tr h="677333">
                <a:tc gridSpan="2">
                  <a:txBody>
                    <a:bodyPr/>
                    <a:lstStyle/>
                    <a:p>
                      <a:pPr algn="ctr"/>
                      <a:r>
                        <a:rPr lang="en-US" altLang="zh-CN" sz="1800" b="0" dirty="0">
                          <a:solidFill>
                            <a:schemeClr val="tx1"/>
                          </a:solidFill>
                          <a:latin typeface="Cambria" panose="02040503050406030204" pitchFamily="18" charset="0"/>
                          <a:ea typeface="Cambria" panose="02040503050406030204" pitchFamily="18" charset="0"/>
                        </a:rPr>
                        <a:t>3/2</a:t>
                      </a:r>
                      <a:r>
                        <a:rPr lang="en-US" altLang="zh-CN" sz="1800" b="0" baseline="30000" dirty="0">
                          <a:solidFill>
                            <a:schemeClr val="tx1"/>
                          </a:solidFill>
                          <a:latin typeface="Cambria" panose="02040503050406030204" pitchFamily="18" charset="0"/>
                          <a:ea typeface="Cambria" panose="02040503050406030204" pitchFamily="18" charset="0"/>
                        </a:rPr>
                        <a:t>+</a:t>
                      </a:r>
                    </a:p>
                  </a:txBody>
                  <a:tcPr marL="0" marR="0" marT="0" marB="0" anchor="ctr">
                    <a:lnT w="12700" cap="flat" cmpd="sng" algn="ctr">
                      <a:solidFill>
                        <a:srgbClr val="A5A480"/>
                      </a:solidFill>
                      <a:prstDash val="solid"/>
                      <a:round/>
                      <a:headEnd type="none" w="med" len="med"/>
                      <a:tailEnd type="none" w="med" len="med"/>
                    </a:lnT>
                    <a:lnB w="12700" cap="flat" cmpd="sng" algn="ctr">
                      <a:solidFill>
                        <a:srgbClr val="A5A480"/>
                      </a:solidFill>
                      <a:prstDash val="solid"/>
                      <a:round/>
                      <a:headEnd type="none" w="med" len="med"/>
                      <a:tailEnd type="none" w="med" len="med"/>
                    </a:lnB>
                    <a:noFill/>
                  </a:tcPr>
                </a:tc>
                <a:tc hMerge="1">
                  <a:txBody>
                    <a:bodyPr/>
                    <a:lstStyle/>
                    <a:p>
                      <a:endParaRPr lang="en-US"/>
                    </a:p>
                  </a:txBody>
                  <a:tcPr/>
                </a:tc>
                <a:tc>
                  <a:txBody>
                    <a:bodyPr/>
                    <a:lstStyle/>
                    <a:p>
                      <a:pPr algn="ctr"/>
                      <a:r>
                        <a:rPr lang="en-US" altLang="zh-CN" sz="1800" b="0" dirty="0">
                          <a:solidFill>
                            <a:schemeClr val="tx1"/>
                          </a:solidFill>
                          <a:latin typeface="Cambria" panose="02040503050406030204" pitchFamily="18" charset="0"/>
                          <a:ea typeface="Cambria" panose="02040503050406030204" pitchFamily="18" charset="0"/>
                        </a:rPr>
                        <a:t>3435</a:t>
                      </a:r>
                    </a:p>
                  </a:txBody>
                  <a:tcPr marL="0" marR="0" marT="0" marB="0" anchor="ctr">
                    <a:lnT w="12700" cap="flat" cmpd="sng" algn="ctr">
                      <a:solidFill>
                        <a:srgbClr val="A5A480"/>
                      </a:solidFill>
                      <a:prstDash val="solid"/>
                      <a:round/>
                      <a:headEnd type="none" w="med" len="med"/>
                      <a:tailEnd type="none" w="med" len="med"/>
                    </a:lnT>
                    <a:lnB w="12700" cap="flat" cmpd="sng" algn="ctr">
                      <a:solidFill>
                        <a:srgbClr val="A5A480"/>
                      </a:solidFill>
                      <a:prstDash val="solid"/>
                      <a:round/>
                      <a:headEnd type="none" w="med" len="med"/>
                      <a:tailEnd type="none" w="med" len="med"/>
                    </a:lnB>
                    <a:noFill/>
                  </a:tcPr>
                </a:tc>
                <a:tc>
                  <a:txBody>
                    <a:bodyPr/>
                    <a:lstStyle/>
                    <a:p>
                      <a:pPr marL="0" marR="0" lvl="0" indent="0" algn="ctr" defTabSz="685622" rtl="0" eaLnBrk="1" fontAlgn="ctr"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Cambria" panose="02040503050406030204" pitchFamily="18" charset="0"/>
                          <a:ea typeface="等线" panose="02010600030101010101" pitchFamily="2" charset="-122"/>
                          <a:cs typeface="Times New Roman" panose="02020603050405020304" pitchFamily="18" charset="0"/>
                        </a:rPr>
                        <a:t>Unknown</a:t>
                      </a:r>
                      <a:endParaRPr kumimoji="0" lang="zh-CN" altLang="en-US" sz="1800" b="0" i="0" u="none" strike="noStrike" kern="1200" cap="none" spc="0" normalizeH="0" baseline="0" noProof="0" dirty="0">
                        <a:ln>
                          <a:noFill/>
                        </a:ln>
                        <a:solidFill>
                          <a:prstClr val="black"/>
                        </a:solidFill>
                        <a:effectLst/>
                        <a:uLnTx/>
                        <a:uFillTx/>
                        <a:latin typeface="Cambria" panose="02040503050406030204" pitchFamily="18" charset="0"/>
                        <a:ea typeface="等线" panose="02010600030101010101" pitchFamily="2" charset="-122"/>
                        <a:cs typeface="Times New Roman" panose="02020603050405020304" pitchFamily="18" charset="0"/>
                      </a:endParaRPr>
                    </a:p>
                  </a:txBody>
                  <a:tcPr marL="0" marR="0" marT="0" marB="0" anchor="ctr">
                    <a:lnT w="12700" cap="flat" cmpd="sng" algn="ctr">
                      <a:solidFill>
                        <a:srgbClr val="A5A480"/>
                      </a:solidFill>
                      <a:prstDash val="solid"/>
                      <a:round/>
                      <a:headEnd type="none" w="med" len="med"/>
                      <a:tailEnd type="none" w="med" len="med"/>
                    </a:lnT>
                    <a:lnB w="12700" cap="flat" cmpd="sng" algn="ctr">
                      <a:solidFill>
                        <a:srgbClr val="A5A480"/>
                      </a:solidFill>
                      <a:prstDash val="solid"/>
                      <a:round/>
                      <a:headEnd type="none" w="med" len="med"/>
                      <a:tailEnd type="none" w="med" len="med"/>
                    </a:lnB>
                    <a:noFill/>
                  </a:tcPr>
                </a:tc>
                <a:tc>
                  <a:txBody>
                    <a:bodyPr/>
                    <a:lstStyle/>
                    <a:p>
                      <a:pPr algn="ctr" fontAlgn="ctr"/>
                      <a:endParaRPr lang="zh-CN" altLang="en-US" sz="1700" b="0" i="0" u="none" strike="noStrike" dirty="0">
                        <a:solidFill>
                          <a:schemeClr val="tx1"/>
                        </a:solidFill>
                        <a:effectLst/>
                        <a:latin typeface="Cambria" panose="02040503050406030204" pitchFamily="18" charset="0"/>
                        <a:ea typeface="等线" panose="02010600030101010101" pitchFamily="2" charset="-122"/>
                        <a:cs typeface="Times New Roman" panose="02020603050405020304" pitchFamily="18" charset="0"/>
                      </a:endParaRPr>
                    </a:p>
                  </a:txBody>
                  <a:tcPr marL="0" marR="0" marT="0" marB="0" anchor="ctr">
                    <a:lnT w="12700" cap="flat" cmpd="sng" algn="ctr">
                      <a:solidFill>
                        <a:srgbClr val="A5A480"/>
                      </a:solidFill>
                      <a:prstDash val="solid"/>
                      <a:round/>
                      <a:headEnd type="none" w="med" len="med"/>
                      <a:tailEnd type="none" w="med" len="med"/>
                    </a:lnT>
                    <a:lnB w="12700" cap="flat" cmpd="sng" algn="ctr">
                      <a:solidFill>
                        <a:srgbClr val="A5A480"/>
                      </a:solidFill>
                      <a:prstDash val="solid"/>
                      <a:round/>
                      <a:headEnd type="none" w="med" len="med"/>
                      <a:tailEnd type="none" w="med" len="med"/>
                    </a:lnB>
                    <a:noFill/>
                  </a:tcPr>
                </a:tc>
                <a:extLst>
                  <a:ext uri="{0D108BD9-81ED-4DB2-BD59-A6C34878D82A}">
                    <a16:rowId xmlns:a16="http://schemas.microsoft.com/office/drawing/2014/main" val="3728458243"/>
                  </a:ext>
                </a:extLst>
              </a:tr>
              <a:tr h="677333">
                <a:tc gridSpan="2">
                  <a:txBody>
                    <a:bodyPr/>
                    <a:lstStyle/>
                    <a:p>
                      <a:pPr algn="ctr"/>
                      <a:r>
                        <a:rPr lang="en-US" altLang="zh-CN" sz="1800" b="0" dirty="0">
                          <a:solidFill>
                            <a:schemeClr val="tx1"/>
                          </a:solidFill>
                          <a:latin typeface="Cambria" panose="02040503050406030204" pitchFamily="18" charset="0"/>
                        </a:rPr>
                        <a:t>(3/2)</a:t>
                      </a:r>
                      <a:r>
                        <a:rPr lang="en-US" altLang="zh-CN" sz="1800" b="0" baseline="30000" dirty="0">
                          <a:solidFill>
                            <a:schemeClr val="tx1"/>
                          </a:solidFill>
                          <a:latin typeface="Cambria" panose="02040503050406030204" pitchFamily="18" charset="0"/>
                        </a:rPr>
                        <a:t>–</a:t>
                      </a:r>
                      <a:endParaRPr lang="zh-CN" altLang="en-US" sz="1800" b="0" baseline="30000" dirty="0">
                        <a:solidFill>
                          <a:schemeClr val="tx1"/>
                        </a:solidFill>
                        <a:latin typeface="Cambria" panose="02040503050406030204" pitchFamily="18" charset="0"/>
                      </a:endParaRPr>
                    </a:p>
                  </a:txBody>
                  <a:tcPr marL="0" marR="0" marT="0" marB="0" anchor="ctr">
                    <a:lnT w="12700" cap="flat" cmpd="sng" algn="ctr">
                      <a:solidFill>
                        <a:srgbClr val="A5A480"/>
                      </a:solidFill>
                      <a:prstDash val="solid"/>
                      <a:round/>
                      <a:headEnd type="none" w="med" len="med"/>
                      <a:tailEnd type="none" w="med" len="med"/>
                    </a:lnT>
                    <a:lnB w="12700" cap="flat" cmpd="sng" algn="ctr">
                      <a:solidFill>
                        <a:srgbClr val="A5A480"/>
                      </a:solidFill>
                      <a:prstDash val="solid"/>
                      <a:round/>
                      <a:headEnd type="none" w="med" len="med"/>
                      <a:tailEnd type="none" w="med" len="med"/>
                    </a:lnB>
                    <a:noFill/>
                  </a:tcPr>
                </a:tc>
                <a:tc hMerge="1">
                  <a:txBody>
                    <a:bodyPr/>
                    <a:lstStyle/>
                    <a:p>
                      <a:endParaRPr lang="en-US"/>
                    </a:p>
                  </a:txBody>
                  <a:tcPr/>
                </a:tc>
                <a:tc>
                  <a:txBody>
                    <a:bodyPr/>
                    <a:lstStyle/>
                    <a:p>
                      <a:pPr algn="ctr"/>
                      <a:r>
                        <a:rPr lang="en-US" altLang="zh-CN" sz="1800" b="0" dirty="0">
                          <a:solidFill>
                            <a:schemeClr val="tx1"/>
                          </a:solidFill>
                          <a:latin typeface="Cambria" panose="02040503050406030204" pitchFamily="18" charset="0"/>
                          <a:ea typeface="Cambria" panose="02040503050406030204" pitchFamily="18" charset="0"/>
                        </a:rPr>
                        <a:t>4971</a:t>
                      </a:r>
                      <a:endParaRPr lang="zh-CN" altLang="en-US" sz="1800" b="0" dirty="0">
                        <a:solidFill>
                          <a:schemeClr val="tx1"/>
                        </a:solidFill>
                        <a:latin typeface="Cambria" panose="02040503050406030204" pitchFamily="18" charset="0"/>
                      </a:endParaRPr>
                    </a:p>
                  </a:txBody>
                  <a:tcPr marL="0" marR="0" marT="0" marB="0" anchor="ctr">
                    <a:lnT w="12700" cap="flat" cmpd="sng" algn="ctr">
                      <a:solidFill>
                        <a:srgbClr val="A5A480"/>
                      </a:solidFill>
                      <a:prstDash val="solid"/>
                      <a:round/>
                      <a:headEnd type="none" w="med" len="med"/>
                      <a:tailEnd type="none" w="med" len="med"/>
                    </a:lnT>
                    <a:lnB w="12700" cap="flat" cmpd="sng" algn="ctr">
                      <a:solidFill>
                        <a:srgbClr val="A5A480"/>
                      </a:solidFill>
                      <a:prstDash val="solid"/>
                      <a:round/>
                      <a:headEnd type="none" w="med" len="med"/>
                      <a:tailEnd type="none" w="med" len="med"/>
                    </a:lnB>
                    <a:noFill/>
                  </a:tcPr>
                </a:tc>
                <a:tc>
                  <a:txBody>
                    <a:bodyPr/>
                    <a:lstStyle/>
                    <a:p>
                      <a:pPr marL="0" marR="0" lvl="0" indent="0" algn="ctr" defTabSz="685622" rtl="0" eaLnBrk="1" fontAlgn="ctr"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Cambria" panose="02040503050406030204" pitchFamily="18" charset="0"/>
                          <a:ea typeface="等线" panose="02010600030101010101" pitchFamily="2" charset="-122"/>
                          <a:cs typeface="Times New Roman" panose="02020603050405020304" pitchFamily="18" charset="0"/>
                        </a:rPr>
                        <a:t>Unknown</a:t>
                      </a:r>
                      <a:endParaRPr kumimoji="0" lang="zh-CN" altLang="en-US" sz="1800" b="0" i="0" u="none" strike="noStrike" kern="1200" cap="none" spc="0" normalizeH="0" baseline="0" noProof="0" dirty="0">
                        <a:ln>
                          <a:noFill/>
                        </a:ln>
                        <a:solidFill>
                          <a:prstClr val="black"/>
                        </a:solidFill>
                        <a:effectLst/>
                        <a:uLnTx/>
                        <a:uFillTx/>
                        <a:latin typeface="Cambria" panose="02040503050406030204" pitchFamily="18" charset="0"/>
                        <a:ea typeface="等线" panose="02010600030101010101" pitchFamily="2" charset="-122"/>
                        <a:cs typeface="Times New Roman" panose="02020603050405020304" pitchFamily="18" charset="0"/>
                      </a:endParaRPr>
                    </a:p>
                  </a:txBody>
                  <a:tcPr marL="0" marR="0" marT="0" marB="0" anchor="ctr">
                    <a:lnT w="12700" cap="flat" cmpd="sng" algn="ctr">
                      <a:solidFill>
                        <a:srgbClr val="A5A480"/>
                      </a:solidFill>
                      <a:prstDash val="solid"/>
                      <a:round/>
                      <a:headEnd type="none" w="med" len="med"/>
                      <a:tailEnd type="none" w="med" len="med"/>
                    </a:lnT>
                    <a:lnB w="12700" cap="flat" cmpd="sng" algn="ctr">
                      <a:solidFill>
                        <a:srgbClr val="A5A480"/>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700" b="0" i="0" u="none" strike="noStrike" kern="1200" cap="none" spc="0" normalizeH="0" baseline="0" noProof="0" dirty="0">
                        <a:ln>
                          <a:noFill/>
                        </a:ln>
                        <a:solidFill>
                          <a:schemeClr val="tx1"/>
                        </a:solidFill>
                        <a:effectLst/>
                        <a:uLnTx/>
                        <a:uFillTx/>
                        <a:latin typeface="Cambria" panose="02040503050406030204" pitchFamily="18" charset="0"/>
                        <a:ea typeface="宋体" panose="02010600030101010101" pitchFamily="2" charset="-122"/>
                        <a:cs typeface="+mn-cs"/>
                      </a:endParaRPr>
                    </a:p>
                  </a:txBody>
                  <a:tcPr marL="0" marR="0" marT="0" marB="0" anchor="ctr">
                    <a:lnT w="12700" cap="flat" cmpd="sng" algn="ctr">
                      <a:solidFill>
                        <a:srgbClr val="A5A480"/>
                      </a:solidFill>
                      <a:prstDash val="solid"/>
                      <a:round/>
                      <a:headEnd type="none" w="med" len="med"/>
                      <a:tailEnd type="none" w="med" len="med"/>
                    </a:lnT>
                    <a:lnB w="12700" cap="flat" cmpd="sng" algn="ctr">
                      <a:solidFill>
                        <a:srgbClr val="A5A480"/>
                      </a:solidFill>
                      <a:prstDash val="solid"/>
                      <a:round/>
                      <a:headEnd type="none" w="med" len="med"/>
                      <a:tailEnd type="none" w="med" len="med"/>
                    </a:lnB>
                    <a:noFill/>
                  </a:tcPr>
                </a:tc>
                <a:extLst>
                  <a:ext uri="{0D108BD9-81ED-4DB2-BD59-A6C34878D82A}">
                    <a16:rowId xmlns:a16="http://schemas.microsoft.com/office/drawing/2014/main" val="924768648"/>
                  </a:ext>
                </a:extLst>
              </a:tr>
              <a:tr h="677333">
                <a:tc gridSpan="2">
                  <a:txBody>
                    <a:bodyPr/>
                    <a:lstStyle/>
                    <a:p>
                      <a:pPr marL="0" marR="0" lvl="0" indent="0" algn="ctr" defTabSz="685622" rtl="0" eaLnBrk="1" fontAlgn="auto" latinLnBrk="0" hangingPunct="1">
                        <a:lnSpc>
                          <a:spcPct val="100000"/>
                        </a:lnSpc>
                        <a:spcBef>
                          <a:spcPts val="0"/>
                        </a:spcBef>
                        <a:spcAft>
                          <a:spcPts val="0"/>
                        </a:spcAft>
                        <a:buClrTx/>
                        <a:buSzTx/>
                        <a:buFontTx/>
                        <a:buNone/>
                        <a:tabLst/>
                        <a:defRPr/>
                      </a:pPr>
                      <a:r>
                        <a:rPr lang="en-US" altLang="zh-CN" sz="1800" b="0" dirty="0">
                          <a:solidFill>
                            <a:schemeClr val="tx1"/>
                          </a:solidFill>
                          <a:latin typeface="Cambria" panose="02040503050406030204" pitchFamily="18" charset="0"/>
                        </a:rPr>
                        <a:t>1/2</a:t>
                      </a:r>
                      <a:r>
                        <a:rPr lang="en-US" altLang="zh-CN" sz="1800" b="0" baseline="30000" dirty="0">
                          <a:solidFill>
                            <a:schemeClr val="tx1"/>
                          </a:solidFill>
                          <a:latin typeface="Cambria" panose="02040503050406030204" pitchFamily="18" charset="0"/>
                        </a:rPr>
                        <a:t>+</a:t>
                      </a:r>
                      <a:endParaRPr lang="zh-CN" altLang="en-US" sz="1800" b="0" baseline="30000" dirty="0">
                        <a:solidFill>
                          <a:schemeClr val="tx1"/>
                        </a:solidFill>
                        <a:latin typeface="Cambria" panose="02040503050406030204" pitchFamily="18" charset="0"/>
                      </a:endParaRPr>
                    </a:p>
                  </a:txBody>
                  <a:tcPr marL="0" marR="0" marT="0" marB="0" anchor="ctr">
                    <a:lnT w="12700" cap="flat" cmpd="sng" algn="ctr">
                      <a:solidFill>
                        <a:srgbClr val="A5A48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tc>
                <a:tc>
                  <a:txBody>
                    <a:bodyPr/>
                    <a:lstStyle/>
                    <a:p>
                      <a:pPr algn="ctr"/>
                      <a:r>
                        <a:rPr lang="en-US" altLang="zh-CN" sz="1800" b="0" dirty="0">
                          <a:solidFill>
                            <a:schemeClr val="tx1"/>
                          </a:solidFill>
                          <a:latin typeface="Cambria" panose="02040503050406030204" pitchFamily="18" charset="0"/>
                          <a:ea typeface="Cambria" panose="02040503050406030204" pitchFamily="18" charset="0"/>
                        </a:rPr>
                        <a:t>5156</a:t>
                      </a:r>
                      <a:endParaRPr lang="zh-CN" altLang="en-US" sz="1800" b="0" dirty="0">
                        <a:solidFill>
                          <a:schemeClr val="tx1"/>
                        </a:solidFill>
                        <a:latin typeface="Cambria" panose="02040503050406030204" pitchFamily="18" charset="0"/>
                      </a:endParaRPr>
                    </a:p>
                  </a:txBody>
                  <a:tcPr marL="0" marR="0" marT="0" marB="0" anchor="ctr">
                    <a:lnT w="12700" cap="flat" cmpd="sng" algn="ctr">
                      <a:solidFill>
                        <a:srgbClr val="A5A48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685622" rtl="0" eaLnBrk="1" fontAlgn="ctr"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Cambria" panose="02040503050406030204" pitchFamily="18" charset="0"/>
                          <a:ea typeface="等线" panose="02010600030101010101" pitchFamily="2" charset="-122"/>
                          <a:cs typeface="Times New Roman" panose="02020603050405020304" pitchFamily="18" charset="0"/>
                        </a:rPr>
                        <a:t>Unknown</a:t>
                      </a:r>
                      <a:endParaRPr kumimoji="0" lang="zh-CN" altLang="en-US" sz="1800" b="0" i="0" u="none" strike="noStrike" kern="1200" cap="none" spc="0" normalizeH="0" baseline="0" noProof="0" dirty="0">
                        <a:ln>
                          <a:noFill/>
                        </a:ln>
                        <a:solidFill>
                          <a:prstClr val="black"/>
                        </a:solidFill>
                        <a:effectLst/>
                        <a:uLnTx/>
                        <a:uFillTx/>
                        <a:latin typeface="Cambria" panose="02040503050406030204" pitchFamily="18" charset="0"/>
                        <a:ea typeface="等线" panose="02010600030101010101" pitchFamily="2" charset="-122"/>
                        <a:cs typeface="Times New Roman" panose="02020603050405020304" pitchFamily="18" charset="0"/>
                      </a:endParaRPr>
                    </a:p>
                  </a:txBody>
                  <a:tcPr marL="0" marR="0" marT="0" marB="0" anchor="ctr">
                    <a:lnT w="12700" cap="flat" cmpd="sng" algn="ctr">
                      <a:solidFill>
                        <a:srgbClr val="A5A48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700" b="0" i="0" u="none" strike="noStrike" kern="1200" cap="none" spc="0" normalizeH="0" baseline="0" noProof="0" dirty="0">
                        <a:ln>
                          <a:noFill/>
                        </a:ln>
                        <a:solidFill>
                          <a:schemeClr val="tx1"/>
                        </a:solidFill>
                        <a:effectLst/>
                        <a:uLnTx/>
                        <a:uFillTx/>
                        <a:latin typeface="Cambria" panose="02040503050406030204" pitchFamily="18" charset="0"/>
                        <a:ea typeface="宋体" panose="02010600030101010101" pitchFamily="2" charset="-122"/>
                        <a:cs typeface="+mn-cs"/>
                      </a:endParaRPr>
                    </a:p>
                  </a:txBody>
                  <a:tcPr marL="0" marR="0" marT="0" marB="0" anchor="ctr">
                    <a:lnT w="12700" cap="flat" cmpd="sng" algn="ctr">
                      <a:solidFill>
                        <a:srgbClr val="A5A48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2772640"/>
                  </a:ext>
                </a:extLst>
              </a:tr>
            </a:tbl>
          </a:graphicData>
        </a:graphic>
      </p:graphicFrame>
      <p:pic>
        <p:nvPicPr>
          <p:cNvPr id="16" name="Picture 15">
            <a:extLst>
              <a:ext uri="{FF2B5EF4-FFF2-40B4-BE49-F238E27FC236}">
                <a16:creationId xmlns:a16="http://schemas.microsoft.com/office/drawing/2014/main" id="{74AFA599-8E73-45A3-8751-F588A1061D94}"/>
              </a:ext>
            </a:extLst>
          </p:cNvPr>
          <p:cNvPicPr>
            <a:picLocks noChangeAspect="1"/>
          </p:cNvPicPr>
          <p:nvPr/>
        </p:nvPicPr>
        <p:blipFill>
          <a:blip r:embed="rId3"/>
          <a:stretch>
            <a:fillRect/>
          </a:stretch>
        </p:blipFill>
        <p:spPr>
          <a:xfrm>
            <a:off x="6126480" y="1600200"/>
            <a:ext cx="2103120" cy="577409"/>
          </a:xfrm>
          <a:prstGeom prst="rect">
            <a:avLst/>
          </a:prstGeom>
        </p:spPr>
      </p:pic>
      <p:pic>
        <p:nvPicPr>
          <p:cNvPr id="18" name="Picture 17">
            <a:extLst>
              <a:ext uri="{FF2B5EF4-FFF2-40B4-BE49-F238E27FC236}">
                <a16:creationId xmlns:a16="http://schemas.microsoft.com/office/drawing/2014/main" id="{E18FD073-28F1-49B9-8D8C-A0DDE6060597}"/>
              </a:ext>
            </a:extLst>
          </p:cNvPr>
          <p:cNvPicPr>
            <a:picLocks noChangeAspect="1"/>
          </p:cNvPicPr>
          <p:nvPr/>
        </p:nvPicPr>
        <p:blipFill>
          <a:blip r:embed="rId4"/>
          <a:stretch>
            <a:fillRect/>
          </a:stretch>
        </p:blipFill>
        <p:spPr>
          <a:xfrm>
            <a:off x="6126480" y="2279562"/>
            <a:ext cx="2103120" cy="577409"/>
          </a:xfrm>
          <a:prstGeom prst="rect">
            <a:avLst/>
          </a:prstGeom>
        </p:spPr>
      </p:pic>
      <p:pic>
        <p:nvPicPr>
          <p:cNvPr id="20" name="Picture 19">
            <a:extLst>
              <a:ext uri="{FF2B5EF4-FFF2-40B4-BE49-F238E27FC236}">
                <a16:creationId xmlns:a16="http://schemas.microsoft.com/office/drawing/2014/main" id="{B31AD737-9F72-4EAB-9E20-1EDEF094C44D}"/>
              </a:ext>
            </a:extLst>
          </p:cNvPr>
          <p:cNvPicPr>
            <a:picLocks noChangeAspect="1"/>
          </p:cNvPicPr>
          <p:nvPr/>
        </p:nvPicPr>
        <p:blipFill>
          <a:blip r:embed="rId5"/>
          <a:stretch>
            <a:fillRect/>
          </a:stretch>
        </p:blipFill>
        <p:spPr>
          <a:xfrm>
            <a:off x="6126480" y="2958924"/>
            <a:ext cx="2103120" cy="577409"/>
          </a:xfrm>
          <a:prstGeom prst="rect">
            <a:avLst/>
          </a:prstGeom>
        </p:spPr>
      </p:pic>
      <p:pic>
        <p:nvPicPr>
          <p:cNvPr id="22" name="Picture 21">
            <a:extLst>
              <a:ext uri="{FF2B5EF4-FFF2-40B4-BE49-F238E27FC236}">
                <a16:creationId xmlns:a16="http://schemas.microsoft.com/office/drawing/2014/main" id="{F9FF7106-8581-4B44-8BFB-5A7233DB0044}"/>
              </a:ext>
            </a:extLst>
          </p:cNvPr>
          <p:cNvPicPr>
            <a:picLocks noChangeAspect="1"/>
          </p:cNvPicPr>
          <p:nvPr/>
        </p:nvPicPr>
        <p:blipFill>
          <a:blip r:embed="rId6"/>
          <a:stretch>
            <a:fillRect/>
          </a:stretch>
        </p:blipFill>
        <p:spPr>
          <a:xfrm>
            <a:off x="6126480" y="3638286"/>
            <a:ext cx="2103120" cy="577409"/>
          </a:xfrm>
          <a:prstGeom prst="rect">
            <a:avLst/>
          </a:prstGeom>
        </p:spPr>
      </p:pic>
      <p:pic>
        <p:nvPicPr>
          <p:cNvPr id="26" name="Picture 25">
            <a:extLst>
              <a:ext uri="{FF2B5EF4-FFF2-40B4-BE49-F238E27FC236}">
                <a16:creationId xmlns:a16="http://schemas.microsoft.com/office/drawing/2014/main" id="{4EA643F5-766C-4090-917B-4A6289943B22}"/>
              </a:ext>
            </a:extLst>
          </p:cNvPr>
          <p:cNvPicPr>
            <a:picLocks noChangeAspect="1"/>
          </p:cNvPicPr>
          <p:nvPr/>
        </p:nvPicPr>
        <p:blipFill>
          <a:blip r:embed="rId7"/>
          <a:stretch>
            <a:fillRect/>
          </a:stretch>
        </p:blipFill>
        <p:spPr>
          <a:xfrm>
            <a:off x="6126480" y="4997009"/>
            <a:ext cx="2103120" cy="577409"/>
          </a:xfrm>
          <a:prstGeom prst="rect">
            <a:avLst/>
          </a:prstGeom>
        </p:spPr>
      </p:pic>
      <p:pic>
        <p:nvPicPr>
          <p:cNvPr id="30" name="Picture 29">
            <a:extLst>
              <a:ext uri="{FF2B5EF4-FFF2-40B4-BE49-F238E27FC236}">
                <a16:creationId xmlns:a16="http://schemas.microsoft.com/office/drawing/2014/main" id="{C1749878-D930-4954-9A66-DB53C91D40F6}"/>
              </a:ext>
            </a:extLst>
          </p:cNvPr>
          <p:cNvPicPr>
            <a:picLocks noChangeAspect="1"/>
          </p:cNvPicPr>
          <p:nvPr/>
        </p:nvPicPr>
        <p:blipFill>
          <a:blip r:embed="rId8"/>
          <a:stretch>
            <a:fillRect/>
          </a:stretch>
        </p:blipFill>
        <p:spPr>
          <a:xfrm>
            <a:off x="6126480" y="4317648"/>
            <a:ext cx="2103120" cy="577409"/>
          </a:xfrm>
          <a:prstGeom prst="rect">
            <a:avLst/>
          </a:prstGeom>
        </p:spPr>
      </p:pic>
      <p:sp>
        <p:nvSpPr>
          <p:cNvPr id="12" name="TextBox 11">
            <a:extLst>
              <a:ext uri="{FF2B5EF4-FFF2-40B4-BE49-F238E27FC236}">
                <a16:creationId xmlns:a16="http://schemas.microsoft.com/office/drawing/2014/main" id="{10651BB9-E297-44E0-AC0B-7B474893F962}"/>
              </a:ext>
            </a:extLst>
          </p:cNvPr>
          <p:cNvSpPr txBox="1"/>
          <p:nvPr/>
        </p:nvSpPr>
        <p:spPr>
          <a:xfrm>
            <a:off x="2572049" y="5702036"/>
            <a:ext cx="2973891" cy="353943"/>
          </a:xfrm>
          <a:prstGeom prst="rect">
            <a:avLst/>
          </a:prstGeom>
          <a:noFill/>
        </p:spPr>
        <p:txBody>
          <a:bodyPr wrap="none">
            <a:spAutoFit/>
          </a:bodyPr>
          <a:lstStyle/>
          <a:p>
            <a:r>
              <a:rPr lang="en-US" sz="1700" dirty="0">
                <a:latin typeface="Arial Narrow" panose="020B0606020202030204" pitchFamily="34" charset="0"/>
              </a:rPr>
              <a:t>J. Chen </a:t>
            </a:r>
            <a:r>
              <a:rPr lang="en-US" altLang="zh-CN" sz="1700" i="1" dirty="0">
                <a:latin typeface="Arial Narrow" panose="020B0606020202030204" pitchFamily="34" charset="0"/>
              </a:rPr>
              <a:t>et al</a:t>
            </a:r>
            <a:r>
              <a:rPr lang="en-US" altLang="zh-CN" sz="1700" dirty="0">
                <a:latin typeface="Arial Narrow" panose="020B0606020202030204" pitchFamily="34" charset="0"/>
              </a:rPr>
              <a:t>.</a:t>
            </a:r>
            <a:r>
              <a:rPr lang="en-US" sz="1700" dirty="0">
                <a:latin typeface="Arial Narrow" panose="020B0606020202030204" pitchFamily="34" charset="0"/>
              </a:rPr>
              <a:t>, </a:t>
            </a:r>
            <a:r>
              <a:rPr lang="en-US" altLang="zh-CN" sz="1700" dirty="0">
                <a:latin typeface="Arial Narrow" panose="020B0606020202030204" pitchFamily="34" charset="0"/>
              </a:rPr>
              <a:t>NDS </a:t>
            </a:r>
            <a:r>
              <a:rPr lang="en-US" sz="1700" dirty="0">
                <a:latin typeface="Arial Narrow" panose="020B0606020202030204" pitchFamily="34" charset="0"/>
              </a:rPr>
              <a:t>184, 29 (2022).</a:t>
            </a:r>
          </a:p>
        </p:txBody>
      </p:sp>
      <p:sp>
        <p:nvSpPr>
          <p:cNvPr id="13" name="TextBox 12">
            <a:extLst>
              <a:ext uri="{FF2B5EF4-FFF2-40B4-BE49-F238E27FC236}">
                <a16:creationId xmlns:a16="http://schemas.microsoft.com/office/drawing/2014/main" id="{FA3F0115-8D46-4AE8-994C-5717BD03B6B6}"/>
              </a:ext>
            </a:extLst>
          </p:cNvPr>
          <p:cNvSpPr txBox="1"/>
          <p:nvPr/>
        </p:nvSpPr>
        <p:spPr>
          <a:xfrm>
            <a:off x="5620049" y="5702036"/>
            <a:ext cx="3422732" cy="353943"/>
          </a:xfrm>
          <a:prstGeom prst="rect">
            <a:avLst/>
          </a:prstGeom>
          <a:noFill/>
        </p:spPr>
        <p:txBody>
          <a:bodyPr wrap="none">
            <a:spAutoFit/>
          </a:bodyPr>
          <a:lstStyle/>
          <a:p>
            <a:r>
              <a:rPr lang="en-US" altLang="zh-CN" sz="1700" dirty="0">
                <a:solidFill>
                  <a:srgbClr val="008000"/>
                </a:solidFill>
                <a:latin typeface="Arial Narrow" panose="020B0606020202030204" pitchFamily="34" charset="0"/>
              </a:rPr>
              <a:t>L. J. Sun </a:t>
            </a:r>
            <a:r>
              <a:rPr lang="en-US" altLang="zh-CN" sz="1700" i="1" dirty="0">
                <a:solidFill>
                  <a:srgbClr val="008000"/>
                </a:solidFill>
                <a:latin typeface="Arial Narrow" panose="020B0606020202030204" pitchFamily="34" charset="0"/>
              </a:rPr>
              <a:t>et al</a:t>
            </a:r>
            <a:r>
              <a:rPr lang="en-US" altLang="zh-CN" sz="1700" dirty="0">
                <a:solidFill>
                  <a:srgbClr val="008000"/>
                </a:solidFill>
                <a:latin typeface="Arial Narrow" panose="020B0606020202030204" pitchFamily="34" charset="0"/>
              </a:rPr>
              <a:t>., PLB 839, 137801 (2023).</a:t>
            </a:r>
            <a:endParaRPr lang="zh-CN" altLang="en-US" sz="1700" dirty="0">
              <a:solidFill>
                <a:srgbClr val="008000"/>
              </a:solidFill>
              <a:latin typeface="Arial Narrow" panose="020B0606020202030204" pitchFamily="34" charset="0"/>
            </a:endParaRPr>
          </a:p>
        </p:txBody>
      </p:sp>
    </p:spTree>
    <p:extLst>
      <p:ext uri="{BB962C8B-B14F-4D97-AF65-F5344CB8AC3E}">
        <p14:creationId xmlns:p14="http://schemas.microsoft.com/office/powerpoint/2010/main" val="22325800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78149AA-CFE2-40B3-94BF-F1662A864688}"/>
              </a:ext>
            </a:extLst>
          </p:cNvPr>
          <p:cNvSpPr>
            <a:spLocks noGrp="1"/>
          </p:cNvSpPr>
          <p:nvPr>
            <p:ph type="title"/>
          </p:nvPr>
        </p:nvSpPr>
        <p:spPr>
          <a:xfrm>
            <a:off x="76200" y="316396"/>
            <a:ext cx="8991600" cy="424506"/>
          </a:xfrm>
        </p:spPr>
        <p:txBody>
          <a:bodyPr/>
          <a:lstStyle/>
          <a:p>
            <a:r>
              <a:rPr lang="en-US" dirty="0"/>
              <a:t>Decay Scheme</a:t>
            </a:r>
          </a:p>
        </p:txBody>
      </p:sp>
      <p:sp>
        <p:nvSpPr>
          <p:cNvPr id="4" name="Footer Placeholder 3">
            <a:extLst>
              <a:ext uri="{FF2B5EF4-FFF2-40B4-BE49-F238E27FC236}">
                <a16:creationId xmlns:a16="http://schemas.microsoft.com/office/drawing/2014/main" id="{8E363A69-11DF-4811-8E5C-551ED248AB54}"/>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31D8CA9F-2174-46E7-8233-07E3FD12CD03}"/>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6</a:t>
            </a:fld>
            <a:r>
              <a:rPr lang="en-US" dirty="0"/>
              <a:t> / 80</a:t>
            </a:r>
          </a:p>
        </p:txBody>
      </p:sp>
      <p:pic>
        <p:nvPicPr>
          <p:cNvPr id="9" name="Content Placeholder 8">
            <a:extLst>
              <a:ext uri="{FF2B5EF4-FFF2-40B4-BE49-F238E27FC236}">
                <a16:creationId xmlns:a16="http://schemas.microsoft.com/office/drawing/2014/main" id="{06B79FA3-FD1D-4433-8490-4E0F298A424D}"/>
              </a:ext>
            </a:extLst>
          </p:cNvPr>
          <p:cNvPicPr>
            <a:picLocks noGrp="1" noChangeAspect="1"/>
          </p:cNvPicPr>
          <p:nvPr>
            <p:ph idx="1"/>
          </p:nvPr>
        </p:nvPicPr>
        <p:blipFill>
          <a:blip r:embed="rId3"/>
          <a:stretch>
            <a:fillRect/>
          </a:stretch>
        </p:blipFill>
        <p:spPr>
          <a:xfrm>
            <a:off x="493935" y="1066800"/>
            <a:ext cx="8156130" cy="4937125"/>
          </a:xfrm>
        </p:spPr>
      </p:pic>
    </p:spTree>
    <p:extLst>
      <p:ext uri="{BB962C8B-B14F-4D97-AF65-F5344CB8AC3E}">
        <p14:creationId xmlns:p14="http://schemas.microsoft.com/office/powerpoint/2010/main" val="35014890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6837218-66D1-4A7A-B621-ACAAF0A5FAD5}"/>
              </a:ext>
            </a:extLst>
          </p:cNvPr>
          <p:cNvSpPr>
            <a:spLocks noGrp="1"/>
          </p:cNvSpPr>
          <p:nvPr>
            <p:ph type="title"/>
          </p:nvPr>
        </p:nvSpPr>
        <p:spPr>
          <a:xfrm>
            <a:off x="76200" y="316396"/>
            <a:ext cx="8991600" cy="424506"/>
          </a:xfrm>
        </p:spPr>
        <p:txBody>
          <a:bodyPr/>
          <a:lstStyle/>
          <a:p>
            <a:r>
              <a:rPr lang="en-US" dirty="0"/>
              <a:t>Bayesian Uncertainty Quantification</a:t>
            </a:r>
          </a:p>
        </p:txBody>
      </p:sp>
      <p:sp>
        <p:nvSpPr>
          <p:cNvPr id="4" name="Footer Placeholder 3">
            <a:extLst>
              <a:ext uri="{FF2B5EF4-FFF2-40B4-BE49-F238E27FC236}">
                <a16:creationId xmlns:a16="http://schemas.microsoft.com/office/drawing/2014/main" id="{2465589F-280F-4558-91B0-8FF8927BD488}"/>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C0521D69-22E2-443D-8D7B-AAFF0180B604}"/>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60</a:t>
            </a:fld>
            <a:r>
              <a:rPr lang="en-US" dirty="0"/>
              <a:t> / 80</a:t>
            </a:r>
          </a:p>
        </p:txBody>
      </p:sp>
      <p:sp>
        <p:nvSpPr>
          <p:cNvPr id="6" name="Left Brace 5">
            <a:extLst>
              <a:ext uri="{FF2B5EF4-FFF2-40B4-BE49-F238E27FC236}">
                <a16:creationId xmlns:a16="http://schemas.microsoft.com/office/drawing/2014/main" id="{CD4A1002-8984-4E95-B9D2-3CFEB20387BE}"/>
              </a:ext>
            </a:extLst>
          </p:cNvPr>
          <p:cNvSpPr/>
          <p:nvPr/>
        </p:nvSpPr>
        <p:spPr>
          <a:xfrm>
            <a:off x="1259203" y="1143000"/>
            <a:ext cx="274320" cy="2194560"/>
          </a:xfrm>
          <a:prstGeom prst="leftBrace">
            <a:avLst/>
          </a:prstGeom>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7" name="TextBox 6">
            <a:extLst>
              <a:ext uri="{FF2B5EF4-FFF2-40B4-BE49-F238E27FC236}">
                <a16:creationId xmlns:a16="http://schemas.microsoft.com/office/drawing/2014/main" id="{D147D970-5F41-4ECC-894F-43FEE14BCD4F}"/>
              </a:ext>
            </a:extLst>
          </p:cNvPr>
          <p:cNvSpPr txBox="1"/>
          <p:nvPr/>
        </p:nvSpPr>
        <p:spPr>
          <a:xfrm>
            <a:off x="534906" y="2055614"/>
            <a:ext cx="723275" cy="369332"/>
          </a:xfrm>
          <a:prstGeom prst="rect">
            <a:avLst/>
          </a:prstGeom>
          <a:noFill/>
        </p:spPr>
        <p:txBody>
          <a:bodyPr wrap="none" rtlCol="0">
            <a:spAutoFit/>
          </a:bodyPr>
          <a:lstStyle/>
          <a:p>
            <a:r>
              <a:rPr lang="en-US" altLang="zh-CN" dirty="0">
                <a:solidFill>
                  <a:srgbClr val="FF0000"/>
                </a:solidFill>
                <a:latin typeface="Cambria" panose="02040503050406030204" pitchFamily="18" charset="0"/>
                <a:ea typeface="Cambria" panose="02040503050406030204" pitchFamily="18" charset="0"/>
              </a:rPr>
              <a:t>Input</a:t>
            </a:r>
            <a:endParaRPr lang="en-US" dirty="0">
              <a:solidFill>
                <a:srgbClr val="FF0000"/>
              </a:solidFill>
              <a:latin typeface="Cambria" panose="02040503050406030204" pitchFamily="18" charset="0"/>
              <a:ea typeface="Cambria" panose="02040503050406030204" pitchFamily="18" charset="0"/>
            </a:endParaRPr>
          </a:p>
        </p:txBody>
      </p:sp>
      <p:sp>
        <p:nvSpPr>
          <p:cNvPr id="8" name="Left Brace 7">
            <a:extLst>
              <a:ext uri="{FF2B5EF4-FFF2-40B4-BE49-F238E27FC236}">
                <a16:creationId xmlns:a16="http://schemas.microsoft.com/office/drawing/2014/main" id="{165067D9-D4D3-4EB7-B0BB-95918828240A}"/>
              </a:ext>
            </a:extLst>
          </p:cNvPr>
          <p:cNvSpPr/>
          <p:nvPr/>
        </p:nvSpPr>
        <p:spPr>
          <a:xfrm>
            <a:off x="1253127" y="3374727"/>
            <a:ext cx="274320" cy="2194560"/>
          </a:xfrm>
          <a:prstGeom prst="leftBrace">
            <a:avLst/>
          </a:prstGeom>
        </p:spPr>
        <p:style>
          <a:lnRef idx="1">
            <a:schemeClr val="accent3"/>
          </a:lnRef>
          <a:fillRef idx="0">
            <a:schemeClr val="accent3"/>
          </a:fillRef>
          <a:effectRef idx="0">
            <a:schemeClr val="accent3"/>
          </a:effectRef>
          <a:fontRef idx="minor">
            <a:schemeClr val="tx1"/>
          </a:fontRef>
        </p:style>
        <p:txBody>
          <a:bodyPr rtlCol="0" anchor="ctr"/>
          <a:lstStyle/>
          <a:p>
            <a:pPr algn="ctr"/>
            <a:endParaRPr lang="en-US"/>
          </a:p>
        </p:txBody>
      </p:sp>
      <p:sp>
        <p:nvSpPr>
          <p:cNvPr id="9" name="TextBox 8">
            <a:extLst>
              <a:ext uri="{FF2B5EF4-FFF2-40B4-BE49-F238E27FC236}">
                <a16:creationId xmlns:a16="http://schemas.microsoft.com/office/drawing/2014/main" id="{C50FC007-4013-43E8-AF12-C4C16B9A45BA}"/>
              </a:ext>
            </a:extLst>
          </p:cNvPr>
          <p:cNvSpPr txBox="1"/>
          <p:nvPr/>
        </p:nvSpPr>
        <p:spPr>
          <a:xfrm>
            <a:off x="363350" y="4287341"/>
            <a:ext cx="877163" cy="369332"/>
          </a:xfrm>
          <a:prstGeom prst="rect">
            <a:avLst/>
          </a:prstGeom>
          <a:noFill/>
        </p:spPr>
        <p:txBody>
          <a:bodyPr wrap="none" rtlCol="0">
            <a:spAutoFit/>
          </a:bodyPr>
          <a:lstStyle/>
          <a:p>
            <a:r>
              <a:rPr lang="en-US" altLang="zh-CN" dirty="0">
                <a:solidFill>
                  <a:srgbClr val="0000FF"/>
                </a:solidFill>
                <a:latin typeface="Cambria" panose="02040503050406030204" pitchFamily="18" charset="0"/>
                <a:ea typeface="Cambria" panose="02040503050406030204" pitchFamily="18" charset="0"/>
              </a:rPr>
              <a:t>Output</a:t>
            </a:r>
            <a:endParaRPr lang="en-US" dirty="0">
              <a:solidFill>
                <a:srgbClr val="0000FF"/>
              </a:solidFill>
              <a:latin typeface="Cambria" panose="02040503050406030204" pitchFamily="18" charset="0"/>
              <a:ea typeface="Cambria" panose="02040503050406030204" pitchFamily="18" charset="0"/>
            </a:endParaRPr>
          </a:p>
        </p:txBody>
      </p:sp>
      <p:pic>
        <p:nvPicPr>
          <p:cNvPr id="10" name="Content Placeholder 12">
            <a:extLst>
              <a:ext uri="{FF2B5EF4-FFF2-40B4-BE49-F238E27FC236}">
                <a16:creationId xmlns:a16="http://schemas.microsoft.com/office/drawing/2014/main" id="{6E7DE0C0-D24E-4CCB-A3E0-EA366EC282C8}"/>
              </a:ext>
            </a:extLst>
          </p:cNvPr>
          <p:cNvPicPr>
            <a:picLocks noGrp="1" noChangeAspect="1"/>
          </p:cNvPicPr>
          <p:nvPr>
            <p:ph idx="1"/>
          </p:nvPr>
        </p:nvPicPr>
        <p:blipFill>
          <a:blip r:embed="rId3"/>
          <a:stretch>
            <a:fillRect/>
          </a:stretch>
        </p:blipFill>
        <p:spPr>
          <a:xfrm>
            <a:off x="1540061" y="1066802"/>
            <a:ext cx="5669280" cy="4615850"/>
          </a:xfrm>
        </p:spPr>
      </p:pic>
      <p:sp>
        <p:nvSpPr>
          <p:cNvPr id="11" name="TextBox 10">
            <a:extLst>
              <a:ext uri="{FF2B5EF4-FFF2-40B4-BE49-F238E27FC236}">
                <a16:creationId xmlns:a16="http://schemas.microsoft.com/office/drawing/2014/main" id="{13C5B2C2-4E9C-4EF1-9EEE-ED44FE9B3163}"/>
              </a:ext>
            </a:extLst>
          </p:cNvPr>
          <p:cNvSpPr txBox="1"/>
          <p:nvPr/>
        </p:nvSpPr>
        <p:spPr>
          <a:xfrm>
            <a:off x="4806274" y="5682652"/>
            <a:ext cx="4347665" cy="369332"/>
          </a:xfrm>
          <a:prstGeom prst="rect">
            <a:avLst/>
          </a:prstGeom>
          <a:noFill/>
        </p:spPr>
        <p:txBody>
          <a:bodyPr wrap="none">
            <a:spAutoFit/>
          </a:bodyPr>
          <a:lstStyle/>
          <a:p>
            <a:r>
              <a:rPr lang="en-US" dirty="0">
                <a:solidFill>
                  <a:srgbClr val="008000"/>
                </a:solidFill>
                <a:latin typeface="Arial Narrow" panose="020B0606020202030204" pitchFamily="34" charset="0"/>
              </a:rPr>
              <a:t>L. J. Sun </a:t>
            </a:r>
            <a:r>
              <a:rPr lang="en-US" i="1" dirty="0">
                <a:solidFill>
                  <a:srgbClr val="008000"/>
                </a:solidFill>
                <a:latin typeface="Arial Narrow" panose="020B0606020202030204" pitchFamily="34" charset="0"/>
              </a:rPr>
              <a:t>et al</a:t>
            </a:r>
            <a:r>
              <a:rPr lang="en-US" dirty="0">
                <a:solidFill>
                  <a:srgbClr val="008000"/>
                </a:solidFill>
                <a:latin typeface="Arial Narrow" panose="020B0606020202030204" pitchFamily="34" charset="0"/>
              </a:rPr>
              <a:t>., Phys. Lett. B 839, 137801 (2023).</a:t>
            </a:r>
          </a:p>
        </p:txBody>
      </p:sp>
      <p:sp>
        <p:nvSpPr>
          <p:cNvPr id="2" name="TextBox 1">
            <a:extLst>
              <a:ext uri="{FF2B5EF4-FFF2-40B4-BE49-F238E27FC236}">
                <a16:creationId xmlns:a16="http://schemas.microsoft.com/office/drawing/2014/main" id="{935E95AD-784A-4EF2-8622-D7ED0652A1CD}"/>
              </a:ext>
            </a:extLst>
          </p:cNvPr>
          <p:cNvSpPr txBox="1"/>
          <p:nvPr/>
        </p:nvSpPr>
        <p:spPr>
          <a:xfrm>
            <a:off x="4419600" y="6627168"/>
            <a:ext cx="1223412" cy="230832"/>
          </a:xfrm>
          <a:prstGeom prst="rect">
            <a:avLst/>
          </a:prstGeom>
          <a:noFill/>
        </p:spPr>
        <p:txBody>
          <a:bodyPr wrap="none" rtlCol="0">
            <a:spAutoFit/>
          </a:bodyPr>
          <a:lstStyle/>
          <a:p>
            <a:r>
              <a:rPr lang="en-US" sz="900" b="0" i="0" dirty="0">
                <a:effectLst/>
                <a:latin typeface="Times New Roman" panose="02020603050405020304" pitchFamily="18" charset="0"/>
              </a:rPr>
              <a:t>FRIB Theory Alliance</a:t>
            </a:r>
            <a:endParaRPr lang="en-US" sz="900" dirty="0"/>
          </a:p>
        </p:txBody>
      </p:sp>
    </p:spTree>
    <p:extLst>
      <p:ext uri="{BB962C8B-B14F-4D97-AF65-F5344CB8AC3E}">
        <p14:creationId xmlns:p14="http://schemas.microsoft.com/office/powerpoint/2010/main" val="156184250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0A782C0-1C90-46AA-B9A5-8B65412341DA}"/>
              </a:ext>
            </a:extLst>
          </p:cNvPr>
          <p:cNvSpPr>
            <a:spLocks noGrp="1"/>
          </p:cNvSpPr>
          <p:nvPr>
            <p:ph type="title"/>
          </p:nvPr>
        </p:nvSpPr>
        <p:spPr>
          <a:xfrm>
            <a:off x="76200" y="316396"/>
            <a:ext cx="8991600" cy="424506"/>
          </a:xfrm>
        </p:spPr>
        <p:txBody>
          <a:bodyPr/>
          <a:lstStyle/>
          <a:p>
            <a:r>
              <a:rPr lang="en-US" dirty="0"/>
              <a:t>Credible Interval</a:t>
            </a:r>
          </a:p>
        </p:txBody>
      </p:sp>
      <p:sp>
        <p:nvSpPr>
          <p:cNvPr id="4" name="Footer Placeholder 3">
            <a:extLst>
              <a:ext uri="{FF2B5EF4-FFF2-40B4-BE49-F238E27FC236}">
                <a16:creationId xmlns:a16="http://schemas.microsoft.com/office/drawing/2014/main" id="{5C939074-3B65-446D-893C-DD44ACFE813A}"/>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D6822DBF-19C7-49A8-ADE1-8765B13C769C}"/>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61</a:t>
            </a:fld>
            <a:r>
              <a:rPr lang="en-US" dirty="0"/>
              <a:t> / 80</a:t>
            </a:r>
          </a:p>
        </p:txBody>
      </p:sp>
      <p:pic>
        <p:nvPicPr>
          <p:cNvPr id="6" name="Content Placeholder 5">
            <a:extLst>
              <a:ext uri="{FF2B5EF4-FFF2-40B4-BE49-F238E27FC236}">
                <a16:creationId xmlns:a16="http://schemas.microsoft.com/office/drawing/2014/main" id="{03D5FD16-629F-4104-B907-AAE628340CF4}"/>
              </a:ext>
            </a:extLst>
          </p:cNvPr>
          <p:cNvPicPr>
            <a:picLocks noGrp="1" noChangeAspect="1"/>
          </p:cNvPicPr>
          <p:nvPr>
            <p:ph idx="1"/>
          </p:nvPr>
        </p:nvPicPr>
        <p:blipFill>
          <a:blip r:embed="rId3" cstate="hqprint">
            <a:extLst>
              <a:ext uri="{28A0092B-C50C-407E-A947-70E740481C1C}">
                <a14:useLocalDpi xmlns:a14="http://schemas.microsoft.com/office/drawing/2010/main"/>
              </a:ext>
            </a:extLst>
          </a:blip>
          <a:stretch>
            <a:fillRect/>
          </a:stretch>
        </p:blipFill>
        <p:spPr>
          <a:xfrm>
            <a:off x="233272" y="1089598"/>
            <a:ext cx="4573002" cy="1524334"/>
          </a:xfrm>
          <a:prstGeom prst="rect">
            <a:avLst/>
          </a:prstGeom>
        </p:spPr>
      </p:pic>
      <p:pic>
        <p:nvPicPr>
          <p:cNvPr id="7" name="Content Placeholder 6">
            <a:extLst>
              <a:ext uri="{FF2B5EF4-FFF2-40B4-BE49-F238E27FC236}">
                <a16:creationId xmlns:a16="http://schemas.microsoft.com/office/drawing/2014/main" id="{E22903B3-525D-4AC2-8079-681451AD367D}"/>
              </a:ext>
            </a:extLst>
          </p:cNvPr>
          <p:cNvPicPr>
            <a:picLocks noChangeAspect="1"/>
          </p:cNvPicPr>
          <p:nvPr/>
        </p:nvPicPr>
        <p:blipFill>
          <a:blip r:embed="rId4"/>
          <a:stretch>
            <a:fillRect/>
          </a:stretch>
        </p:blipFill>
        <p:spPr bwMode="auto">
          <a:xfrm>
            <a:off x="533400" y="2615207"/>
            <a:ext cx="4038600" cy="3028950"/>
          </a:xfrm>
          <a:prstGeom prst="rect">
            <a:avLst/>
          </a:prstGeom>
          <a:noFill/>
          <a:ln w="9525">
            <a:noFill/>
            <a:miter lim="800000"/>
            <a:headEnd/>
            <a:tailEnd/>
          </a:ln>
        </p:spPr>
      </p:pic>
      <p:sp>
        <p:nvSpPr>
          <p:cNvPr id="10" name="TextBox 9">
            <a:extLst>
              <a:ext uri="{FF2B5EF4-FFF2-40B4-BE49-F238E27FC236}">
                <a16:creationId xmlns:a16="http://schemas.microsoft.com/office/drawing/2014/main" id="{B2E8DFD0-BDEB-4838-8B8D-244F1B9C1105}"/>
              </a:ext>
            </a:extLst>
          </p:cNvPr>
          <p:cNvSpPr txBox="1"/>
          <p:nvPr/>
        </p:nvSpPr>
        <p:spPr>
          <a:xfrm>
            <a:off x="71935" y="5682652"/>
            <a:ext cx="4347665" cy="369332"/>
          </a:xfrm>
          <a:prstGeom prst="rect">
            <a:avLst/>
          </a:prstGeom>
          <a:noFill/>
        </p:spPr>
        <p:txBody>
          <a:bodyPr wrap="none">
            <a:spAutoFit/>
          </a:bodyPr>
          <a:lstStyle/>
          <a:p>
            <a:r>
              <a:rPr lang="en-US" dirty="0">
                <a:solidFill>
                  <a:srgbClr val="008000"/>
                </a:solidFill>
                <a:latin typeface="Arial Narrow" panose="020B0606020202030204" pitchFamily="34" charset="0"/>
              </a:rPr>
              <a:t>L. J. Sun </a:t>
            </a:r>
            <a:r>
              <a:rPr lang="en-US" i="1" dirty="0">
                <a:solidFill>
                  <a:srgbClr val="008000"/>
                </a:solidFill>
                <a:latin typeface="Arial Narrow" panose="020B0606020202030204" pitchFamily="34" charset="0"/>
              </a:rPr>
              <a:t>et al</a:t>
            </a:r>
            <a:r>
              <a:rPr lang="en-US" dirty="0">
                <a:solidFill>
                  <a:srgbClr val="008000"/>
                </a:solidFill>
                <a:latin typeface="Arial Narrow" panose="020B0606020202030204" pitchFamily="34" charset="0"/>
              </a:rPr>
              <a:t>., Phys. Lett. B 839, 137801 (2023).</a:t>
            </a:r>
          </a:p>
        </p:txBody>
      </p:sp>
      <p:sp>
        <p:nvSpPr>
          <p:cNvPr id="12" name="TextBox 11">
            <a:extLst>
              <a:ext uri="{FF2B5EF4-FFF2-40B4-BE49-F238E27FC236}">
                <a16:creationId xmlns:a16="http://schemas.microsoft.com/office/drawing/2014/main" id="{F2E3DCE8-5A92-4EC9-B580-C5BEDD835DC4}"/>
              </a:ext>
            </a:extLst>
          </p:cNvPr>
          <p:cNvSpPr txBox="1"/>
          <p:nvPr/>
        </p:nvSpPr>
        <p:spPr>
          <a:xfrm>
            <a:off x="3784793" y="1137880"/>
            <a:ext cx="1728487" cy="369332"/>
          </a:xfrm>
          <a:prstGeom prst="rect">
            <a:avLst/>
          </a:prstGeom>
          <a:noFill/>
        </p:spPr>
        <p:txBody>
          <a:bodyPr wrap="none">
            <a:spAutoFit/>
          </a:bodyPr>
          <a:lstStyle/>
          <a:p>
            <a:r>
              <a:rPr lang="en-US" dirty="0">
                <a:latin typeface="Cambria" panose="02040503050406030204" pitchFamily="18" charset="0"/>
                <a:ea typeface="Cambria" panose="02040503050406030204" pitchFamily="18" charset="0"/>
              </a:rPr>
              <a:t>TRIUMF S2373 </a:t>
            </a:r>
            <a:endParaRPr lang="en-US" dirty="0"/>
          </a:p>
        </p:txBody>
      </p:sp>
      <p:pic>
        <p:nvPicPr>
          <p:cNvPr id="15" name="Content Placeholder 8">
            <a:extLst>
              <a:ext uri="{FF2B5EF4-FFF2-40B4-BE49-F238E27FC236}">
                <a16:creationId xmlns:a16="http://schemas.microsoft.com/office/drawing/2014/main" id="{C9ECC9E4-7AC0-4974-9DB0-41AF29BDCA6E}"/>
              </a:ext>
            </a:extLst>
          </p:cNvPr>
          <p:cNvPicPr>
            <a:picLocks noChangeAspect="1"/>
          </p:cNvPicPr>
          <p:nvPr/>
        </p:nvPicPr>
        <p:blipFill>
          <a:blip r:embed="rId5"/>
          <a:stretch>
            <a:fillRect/>
          </a:stretch>
        </p:blipFill>
        <p:spPr bwMode="auto">
          <a:xfrm>
            <a:off x="6305114" y="1058908"/>
            <a:ext cx="2762686" cy="2683598"/>
          </a:xfrm>
          <a:prstGeom prst="rect">
            <a:avLst/>
          </a:prstGeom>
          <a:noFill/>
          <a:ln w="9525">
            <a:noFill/>
            <a:miter lim="800000"/>
            <a:headEnd/>
            <a:tailEnd/>
          </a:ln>
        </p:spPr>
      </p:pic>
      <p:pic>
        <p:nvPicPr>
          <p:cNvPr id="16" name="Content Placeholder 6">
            <a:extLst>
              <a:ext uri="{FF2B5EF4-FFF2-40B4-BE49-F238E27FC236}">
                <a16:creationId xmlns:a16="http://schemas.microsoft.com/office/drawing/2014/main" id="{B7FBF602-F904-465E-A407-61620BD6CB99}"/>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bwMode="auto">
          <a:xfrm>
            <a:off x="6275596" y="3713862"/>
            <a:ext cx="2402015" cy="2305938"/>
          </a:xfrm>
          <a:prstGeom prst="rect">
            <a:avLst/>
          </a:prstGeom>
          <a:noFill/>
          <a:ln w="9525">
            <a:noFill/>
            <a:miter lim="800000"/>
            <a:headEnd/>
            <a:tailEnd/>
          </a:ln>
        </p:spPr>
      </p:pic>
      <p:sp>
        <p:nvSpPr>
          <p:cNvPr id="2" name="TextBox 1">
            <a:extLst>
              <a:ext uri="{FF2B5EF4-FFF2-40B4-BE49-F238E27FC236}">
                <a16:creationId xmlns:a16="http://schemas.microsoft.com/office/drawing/2014/main" id="{036F6048-927E-4F71-BFC3-80AE819606B1}"/>
              </a:ext>
            </a:extLst>
          </p:cNvPr>
          <p:cNvSpPr txBox="1"/>
          <p:nvPr/>
        </p:nvSpPr>
        <p:spPr>
          <a:xfrm>
            <a:off x="4571999" y="6627168"/>
            <a:ext cx="1535998" cy="230832"/>
          </a:xfrm>
          <a:prstGeom prst="rect">
            <a:avLst/>
          </a:prstGeom>
          <a:noFill/>
        </p:spPr>
        <p:txBody>
          <a:bodyPr wrap="none" rtlCol="0">
            <a:spAutoFit/>
          </a:bodyPr>
          <a:lstStyle/>
          <a:p>
            <a:r>
              <a:rPr lang="en-US" altLang="zh-CN" sz="900" b="0" i="0" u="none" strike="noStrike" baseline="0" dirty="0">
                <a:latin typeface="NimbusRomNo9L-Regu"/>
              </a:rPr>
              <a:t>MC uncertainty propagation </a:t>
            </a:r>
            <a:endParaRPr lang="en-US" sz="900" dirty="0"/>
          </a:p>
        </p:txBody>
      </p:sp>
    </p:spTree>
    <p:extLst>
      <p:ext uri="{BB962C8B-B14F-4D97-AF65-F5344CB8AC3E}">
        <p14:creationId xmlns:p14="http://schemas.microsoft.com/office/powerpoint/2010/main" val="58667865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0A782C0-1C90-46AA-B9A5-8B65412341DA}"/>
              </a:ext>
            </a:extLst>
          </p:cNvPr>
          <p:cNvSpPr>
            <a:spLocks noGrp="1"/>
          </p:cNvSpPr>
          <p:nvPr>
            <p:ph type="title"/>
          </p:nvPr>
        </p:nvSpPr>
        <p:spPr>
          <a:xfrm>
            <a:off x="76200" y="316396"/>
            <a:ext cx="8991600" cy="424506"/>
          </a:xfrm>
        </p:spPr>
        <p:txBody>
          <a:bodyPr/>
          <a:lstStyle/>
          <a:p>
            <a:r>
              <a:rPr lang="en-US" dirty="0"/>
              <a:t>Credible Interval</a:t>
            </a:r>
          </a:p>
        </p:txBody>
      </p:sp>
      <p:sp>
        <p:nvSpPr>
          <p:cNvPr id="4" name="Footer Placeholder 3">
            <a:extLst>
              <a:ext uri="{FF2B5EF4-FFF2-40B4-BE49-F238E27FC236}">
                <a16:creationId xmlns:a16="http://schemas.microsoft.com/office/drawing/2014/main" id="{5C939074-3B65-446D-893C-DD44ACFE813A}"/>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D6822DBF-19C7-49A8-ADE1-8765B13C769C}"/>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62</a:t>
            </a:fld>
            <a:r>
              <a:rPr lang="en-US" dirty="0"/>
              <a:t> / 80</a:t>
            </a:r>
          </a:p>
        </p:txBody>
      </p:sp>
      <p:pic>
        <p:nvPicPr>
          <p:cNvPr id="6" name="Content Placeholder 5">
            <a:extLst>
              <a:ext uri="{FF2B5EF4-FFF2-40B4-BE49-F238E27FC236}">
                <a16:creationId xmlns:a16="http://schemas.microsoft.com/office/drawing/2014/main" id="{03D5FD16-629F-4104-B907-AAE628340CF4}"/>
              </a:ext>
            </a:extLst>
          </p:cNvPr>
          <p:cNvPicPr>
            <a:picLocks noGrp="1" noChangeAspect="1"/>
          </p:cNvPicPr>
          <p:nvPr>
            <p:ph idx="1"/>
          </p:nvPr>
        </p:nvPicPr>
        <p:blipFill>
          <a:blip r:embed="rId3" cstate="hqprint">
            <a:extLst>
              <a:ext uri="{28A0092B-C50C-407E-A947-70E740481C1C}">
                <a14:useLocalDpi xmlns:a14="http://schemas.microsoft.com/office/drawing/2010/main"/>
              </a:ext>
            </a:extLst>
          </a:blip>
          <a:stretch>
            <a:fillRect/>
          </a:stretch>
        </p:blipFill>
        <p:spPr>
          <a:xfrm>
            <a:off x="233272" y="1089598"/>
            <a:ext cx="4573002" cy="1524334"/>
          </a:xfrm>
          <a:prstGeom prst="rect">
            <a:avLst/>
          </a:prstGeom>
        </p:spPr>
      </p:pic>
      <p:pic>
        <p:nvPicPr>
          <p:cNvPr id="7" name="Content Placeholder 6">
            <a:extLst>
              <a:ext uri="{FF2B5EF4-FFF2-40B4-BE49-F238E27FC236}">
                <a16:creationId xmlns:a16="http://schemas.microsoft.com/office/drawing/2014/main" id="{E22903B3-525D-4AC2-8079-681451AD367D}"/>
              </a:ext>
            </a:extLst>
          </p:cNvPr>
          <p:cNvPicPr>
            <a:picLocks noChangeAspect="1"/>
          </p:cNvPicPr>
          <p:nvPr/>
        </p:nvPicPr>
        <p:blipFill>
          <a:blip r:embed="rId4"/>
          <a:stretch>
            <a:fillRect/>
          </a:stretch>
        </p:blipFill>
        <p:spPr bwMode="auto">
          <a:xfrm>
            <a:off x="533400" y="2615207"/>
            <a:ext cx="4038600" cy="3028950"/>
          </a:xfrm>
          <a:prstGeom prst="rect">
            <a:avLst/>
          </a:prstGeom>
          <a:noFill/>
          <a:ln w="9525">
            <a:noFill/>
            <a:miter lim="800000"/>
            <a:headEnd/>
            <a:tailEnd/>
          </a:ln>
        </p:spPr>
      </p:pic>
      <p:pic>
        <p:nvPicPr>
          <p:cNvPr id="8" name="Content Placeholder 8">
            <a:extLst>
              <a:ext uri="{FF2B5EF4-FFF2-40B4-BE49-F238E27FC236}">
                <a16:creationId xmlns:a16="http://schemas.microsoft.com/office/drawing/2014/main" id="{28E342E9-2AB6-4DDA-A5A1-7B1E616FC42A}"/>
              </a:ext>
            </a:extLst>
          </p:cNvPr>
          <p:cNvPicPr>
            <a:picLocks noChangeAspect="1"/>
          </p:cNvPicPr>
          <p:nvPr/>
        </p:nvPicPr>
        <p:blipFill>
          <a:blip r:embed="rId5"/>
          <a:stretch>
            <a:fillRect/>
          </a:stretch>
        </p:blipFill>
        <p:spPr bwMode="auto">
          <a:xfrm>
            <a:off x="6305114" y="1058908"/>
            <a:ext cx="2762686" cy="2683598"/>
          </a:xfrm>
          <a:prstGeom prst="rect">
            <a:avLst/>
          </a:prstGeom>
          <a:noFill/>
          <a:ln w="9525">
            <a:noFill/>
            <a:miter lim="800000"/>
            <a:headEnd/>
            <a:tailEnd/>
          </a:ln>
        </p:spPr>
      </p:pic>
      <p:sp>
        <p:nvSpPr>
          <p:cNvPr id="10" name="TextBox 9">
            <a:extLst>
              <a:ext uri="{FF2B5EF4-FFF2-40B4-BE49-F238E27FC236}">
                <a16:creationId xmlns:a16="http://schemas.microsoft.com/office/drawing/2014/main" id="{B2E8DFD0-BDEB-4838-8B8D-244F1B9C1105}"/>
              </a:ext>
            </a:extLst>
          </p:cNvPr>
          <p:cNvSpPr txBox="1"/>
          <p:nvPr/>
        </p:nvSpPr>
        <p:spPr>
          <a:xfrm>
            <a:off x="71935" y="5682652"/>
            <a:ext cx="4347665" cy="369332"/>
          </a:xfrm>
          <a:prstGeom prst="rect">
            <a:avLst/>
          </a:prstGeom>
          <a:noFill/>
        </p:spPr>
        <p:txBody>
          <a:bodyPr wrap="none">
            <a:spAutoFit/>
          </a:bodyPr>
          <a:lstStyle/>
          <a:p>
            <a:r>
              <a:rPr lang="en-US" dirty="0">
                <a:solidFill>
                  <a:srgbClr val="008000"/>
                </a:solidFill>
                <a:latin typeface="Arial Narrow" panose="020B0606020202030204" pitchFamily="34" charset="0"/>
              </a:rPr>
              <a:t>L. J. Sun </a:t>
            </a:r>
            <a:r>
              <a:rPr lang="en-US" i="1" dirty="0">
                <a:solidFill>
                  <a:srgbClr val="008000"/>
                </a:solidFill>
                <a:latin typeface="Arial Narrow" panose="020B0606020202030204" pitchFamily="34" charset="0"/>
              </a:rPr>
              <a:t>et al</a:t>
            </a:r>
            <a:r>
              <a:rPr lang="en-US" dirty="0">
                <a:solidFill>
                  <a:srgbClr val="008000"/>
                </a:solidFill>
                <a:latin typeface="Arial Narrow" panose="020B0606020202030204" pitchFamily="34" charset="0"/>
              </a:rPr>
              <a:t>., Phys. Lett. B 839, 137801 (2023).</a:t>
            </a:r>
          </a:p>
        </p:txBody>
      </p:sp>
      <p:pic>
        <p:nvPicPr>
          <p:cNvPr id="14" name="Content Placeholder 6">
            <a:extLst>
              <a:ext uri="{FF2B5EF4-FFF2-40B4-BE49-F238E27FC236}">
                <a16:creationId xmlns:a16="http://schemas.microsoft.com/office/drawing/2014/main" id="{E37FF8B1-563A-4DEB-AE71-05F049FA0FDD}"/>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bwMode="auto">
          <a:xfrm>
            <a:off x="6275596" y="3713862"/>
            <a:ext cx="2402015" cy="2305938"/>
          </a:xfrm>
          <a:prstGeom prst="rect">
            <a:avLst/>
          </a:prstGeom>
          <a:noFill/>
          <a:ln w="9525">
            <a:noFill/>
            <a:miter lim="800000"/>
            <a:headEnd/>
            <a:tailEnd/>
          </a:ln>
        </p:spPr>
      </p:pic>
      <p:sp>
        <p:nvSpPr>
          <p:cNvPr id="12" name="TextBox 11">
            <a:extLst>
              <a:ext uri="{FF2B5EF4-FFF2-40B4-BE49-F238E27FC236}">
                <a16:creationId xmlns:a16="http://schemas.microsoft.com/office/drawing/2014/main" id="{F2E3DCE8-5A92-4EC9-B580-C5BEDD835DC4}"/>
              </a:ext>
            </a:extLst>
          </p:cNvPr>
          <p:cNvSpPr txBox="1"/>
          <p:nvPr/>
        </p:nvSpPr>
        <p:spPr>
          <a:xfrm>
            <a:off x="3784793" y="1137880"/>
            <a:ext cx="1728487" cy="369332"/>
          </a:xfrm>
          <a:prstGeom prst="rect">
            <a:avLst/>
          </a:prstGeom>
          <a:noFill/>
        </p:spPr>
        <p:txBody>
          <a:bodyPr wrap="none">
            <a:spAutoFit/>
          </a:bodyPr>
          <a:lstStyle/>
          <a:p>
            <a:r>
              <a:rPr lang="en-US" dirty="0">
                <a:latin typeface="Cambria" panose="02040503050406030204" pitchFamily="18" charset="0"/>
                <a:ea typeface="Cambria" panose="02040503050406030204" pitchFamily="18" charset="0"/>
              </a:rPr>
              <a:t>TRIUMF S2373 </a:t>
            </a:r>
            <a:endParaRPr lang="en-US" dirty="0"/>
          </a:p>
        </p:txBody>
      </p:sp>
      <p:sp>
        <p:nvSpPr>
          <p:cNvPr id="15" name="TextBox 14">
            <a:extLst>
              <a:ext uri="{FF2B5EF4-FFF2-40B4-BE49-F238E27FC236}">
                <a16:creationId xmlns:a16="http://schemas.microsoft.com/office/drawing/2014/main" id="{2A98A1D7-40EE-4324-913B-CDCF5E8FC719}"/>
              </a:ext>
            </a:extLst>
          </p:cNvPr>
          <p:cNvSpPr txBox="1"/>
          <p:nvPr/>
        </p:nvSpPr>
        <p:spPr>
          <a:xfrm>
            <a:off x="4337749" y="3464509"/>
            <a:ext cx="1932196" cy="2585323"/>
          </a:xfrm>
          <a:prstGeom prst="rect">
            <a:avLst/>
          </a:prstGeom>
          <a:noFill/>
        </p:spPr>
        <p:txBody>
          <a:bodyPr wrap="square">
            <a:spAutoFit/>
          </a:bodyPr>
          <a:lstStyle/>
          <a:p>
            <a:r>
              <a:rPr lang="en-US" altLang="zh-CN" dirty="0">
                <a:solidFill>
                  <a:schemeClr val="accent2"/>
                </a:solidFill>
              </a:rPr>
              <a:t>Comment: Decay experiments for branching ratios, and Doppler shift experiments for lifetimes.</a:t>
            </a:r>
          </a:p>
          <a:p>
            <a:r>
              <a:rPr lang="en-US" altLang="zh-CN" dirty="0">
                <a:solidFill>
                  <a:schemeClr val="accent2"/>
                </a:solidFill>
              </a:rPr>
              <a:t>Is that all you can do?</a:t>
            </a:r>
            <a:endParaRPr lang="en-US" dirty="0">
              <a:solidFill>
                <a:schemeClr val="accent2"/>
              </a:solidFill>
            </a:endParaRPr>
          </a:p>
        </p:txBody>
      </p:sp>
      <p:pic>
        <p:nvPicPr>
          <p:cNvPr id="16" name="Picture 15">
            <a:extLst>
              <a:ext uri="{FF2B5EF4-FFF2-40B4-BE49-F238E27FC236}">
                <a16:creationId xmlns:a16="http://schemas.microsoft.com/office/drawing/2014/main" id="{84C302C7-B727-4395-89D7-08945EB7A660}"/>
              </a:ext>
            </a:extLst>
          </p:cNvPr>
          <p:cNvPicPr>
            <a:picLocks noChangeAspect="1"/>
          </p:cNvPicPr>
          <p:nvPr/>
        </p:nvPicPr>
        <p:blipFill>
          <a:blip r:embed="rId7"/>
          <a:stretch>
            <a:fillRect/>
          </a:stretch>
        </p:blipFill>
        <p:spPr>
          <a:xfrm>
            <a:off x="4890570" y="2632020"/>
            <a:ext cx="710050" cy="761471"/>
          </a:xfrm>
          <a:prstGeom prst="rect">
            <a:avLst/>
          </a:prstGeom>
        </p:spPr>
      </p:pic>
    </p:spTree>
    <p:extLst>
      <p:ext uri="{BB962C8B-B14F-4D97-AF65-F5344CB8AC3E}">
        <p14:creationId xmlns:p14="http://schemas.microsoft.com/office/powerpoint/2010/main" val="331192340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9895007-F911-4516-8108-31872195F603}"/>
              </a:ext>
            </a:extLst>
          </p:cNvPr>
          <p:cNvSpPr>
            <a:spLocks noGrp="1"/>
          </p:cNvSpPr>
          <p:nvPr>
            <p:ph type="title"/>
          </p:nvPr>
        </p:nvSpPr>
        <p:spPr>
          <a:xfrm>
            <a:off x="76200" y="316396"/>
            <a:ext cx="8991600" cy="424506"/>
          </a:xfrm>
        </p:spPr>
        <p:txBody>
          <a:bodyPr/>
          <a:lstStyle/>
          <a:p>
            <a:r>
              <a:rPr lang="en-US" dirty="0"/>
              <a:t>Particle</a:t>
            </a:r>
            <a:r>
              <a:rPr lang="fr-FR" dirty="0"/>
              <a:t> X-ray </a:t>
            </a:r>
            <a:r>
              <a:rPr lang="en-US" dirty="0"/>
              <a:t>Coincidence</a:t>
            </a:r>
            <a:r>
              <a:rPr lang="fr-FR" dirty="0"/>
              <a:t> Technique (PXCT)</a:t>
            </a:r>
            <a:endParaRPr lang="en-US" dirty="0"/>
          </a:p>
        </p:txBody>
      </p:sp>
      <p:sp>
        <p:nvSpPr>
          <p:cNvPr id="4" name="Footer Placeholder 3">
            <a:extLst>
              <a:ext uri="{FF2B5EF4-FFF2-40B4-BE49-F238E27FC236}">
                <a16:creationId xmlns:a16="http://schemas.microsoft.com/office/drawing/2014/main" id="{DD9A26E4-D9C7-4360-8DBD-BA7153CD88B8}"/>
              </a:ext>
            </a:extLst>
          </p:cNvPr>
          <p:cNvSpPr>
            <a:spLocks noGrp="1"/>
          </p:cNvSpPr>
          <p:nvPr>
            <p:ph type="ftr" sz="quarter" idx="10"/>
          </p:nvPr>
        </p:nvSpPr>
        <p:spPr/>
        <p:txBody>
          <a:bodyPr/>
          <a:lstStyle/>
          <a:p>
            <a:pPr>
              <a:defRPr/>
            </a:pPr>
            <a:r>
              <a:rPr lang="en-US" dirty="0"/>
              <a:t>Lijie Sun, LECM2024 @ Knoxville</a:t>
            </a:r>
            <a:endParaRPr lang="nl-NL" dirty="0"/>
          </a:p>
        </p:txBody>
      </p:sp>
      <p:sp>
        <p:nvSpPr>
          <p:cNvPr id="5" name="Slide Number Placeholder 4">
            <a:extLst>
              <a:ext uri="{FF2B5EF4-FFF2-40B4-BE49-F238E27FC236}">
                <a16:creationId xmlns:a16="http://schemas.microsoft.com/office/drawing/2014/main" id="{1A16ABDB-10A3-441E-9CC1-ECDBC4C13E11}"/>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63</a:t>
            </a:fld>
            <a:r>
              <a:rPr lang="en-US" dirty="0"/>
              <a:t> / 16</a:t>
            </a:r>
          </a:p>
        </p:txBody>
      </p:sp>
      <p:pic>
        <p:nvPicPr>
          <p:cNvPr id="6" name="Content Placeholder 5">
            <a:extLst>
              <a:ext uri="{FF2B5EF4-FFF2-40B4-BE49-F238E27FC236}">
                <a16:creationId xmlns:a16="http://schemas.microsoft.com/office/drawing/2014/main" id="{8F165D01-ABEC-44A8-99B4-189A23F094B2}"/>
              </a:ext>
            </a:extLst>
          </p:cNvPr>
          <p:cNvPicPr>
            <a:picLocks noGrp="1" noChangeAspect="1"/>
          </p:cNvPicPr>
          <p:nvPr>
            <p:ph idx="1"/>
          </p:nvPr>
        </p:nvPicPr>
        <p:blipFill rotWithShape="1">
          <a:blip r:embed="rId3"/>
          <a:srcRect b="24444"/>
          <a:stretch/>
        </p:blipFill>
        <p:spPr>
          <a:xfrm>
            <a:off x="91440" y="1066800"/>
            <a:ext cx="3670150" cy="4937125"/>
          </a:xfrm>
          <a:prstGeom prst="rect">
            <a:avLst/>
          </a:prstGeom>
        </p:spPr>
      </p:pic>
    </p:spTree>
    <p:extLst>
      <p:ext uri="{BB962C8B-B14F-4D97-AF65-F5344CB8AC3E}">
        <p14:creationId xmlns:p14="http://schemas.microsoft.com/office/powerpoint/2010/main" val="225779142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E3CDE4-5479-472B-997D-0CF00576F18D}"/>
              </a:ext>
            </a:extLst>
          </p:cNvPr>
          <p:cNvSpPr>
            <a:spLocks noGrp="1"/>
          </p:cNvSpPr>
          <p:nvPr>
            <p:ph type="title"/>
          </p:nvPr>
        </p:nvSpPr>
        <p:spPr>
          <a:xfrm>
            <a:off x="76200" y="316396"/>
            <a:ext cx="8991600" cy="424506"/>
          </a:xfrm>
        </p:spPr>
        <p:txBody>
          <a:bodyPr/>
          <a:lstStyle/>
          <a:p>
            <a:r>
              <a:rPr lang="en-US" dirty="0"/>
              <a:t>Particle</a:t>
            </a:r>
            <a:r>
              <a:rPr lang="fr-FR" dirty="0"/>
              <a:t> X-ray </a:t>
            </a:r>
            <a:r>
              <a:rPr lang="en-US" dirty="0"/>
              <a:t>Coincidence</a:t>
            </a:r>
            <a:r>
              <a:rPr lang="fr-FR" dirty="0"/>
              <a:t> Technique (PXCT)</a:t>
            </a:r>
            <a:endParaRPr lang="en-US" dirty="0"/>
          </a:p>
        </p:txBody>
      </p:sp>
      <p:sp>
        <p:nvSpPr>
          <p:cNvPr id="4" name="Footer Placeholder 3">
            <a:extLst>
              <a:ext uri="{FF2B5EF4-FFF2-40B4-BE49-F238E27FC236}">
                <a16:creationId xmlns:a16="http://schemas.microsoft.com/office/drawing/2014/main" id="{96FCC75D-A090-4130-8BBB-32B826440BD3}"/>
              </a:ext>
            </a:extLst>
          </p:cNvPr>
          <p:cNvSpPr>
            <a:spLocks noGrp="1"/>
          </p:cNvSpPr>
          <p:nvPr>
            <p:ph type="ftr" sz="quarter" idx="10"/>
          </p:nvPr>
        </p:nvSpPr>
        <p:spPr/>
        <p:txBody>
          <a:bodyPr/>
          <a:lstStyle/>
          <a:p>
            <a:pPr>
              <a:defRPr/>
            </a:pPr>
            <a:r>
              <a:rPr lang="en-US" dirty="0"/>
              <a:t>Lijie Sun, LECM2024 @ Knoxville</a:t>
            </a:r>
            <a:endParaRPr lang="nl-NL" dirty="0"/>
          </a:p>
        </p:txBody>
      </p:sp>
      <p:sp>
        <p:nvSpPr>
          <p:cNvPr id="5" name="Slide Number Placeholder 4">
            <a:extLst>
              <a:ext uri="{FF2B5EF4-FFF2-40B4-BE49-F238E27FC236}">
                <a16:creationId xmlns:a16="http://schemas.microsoft.com/office/drawing/2014/main" id="{92A1F7BC-C933-448F-8B7C-459A79D8B29D}"/>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64</a:t>
            </a:fld>
            <a:r>
              <a:rPr lang="en-US" dirty="0"/>
              <a:t> / 16</a:t>
            </a:r>
          </a:p>
        </p:txBody>
      </p:sp>
      <p:pic>
        <p:nvPicPr>
          <p:cNvPr id="6" name="Content Placeholder 5">
            <a:extLst>
              <a:ext uri="{FF2B5EF4-FFF2-40B4-BE49-F238E27FC236}">
                <a16:creationId xmlns:a16="http://schemas.microsoft.com/office/drawing/2014/main" id="{85229708-E906-4AA8-976B-6D5202C460D2}"/>
              </a:ext>
            </a:extLst>
          </p:cNvPr>
          <p:cNvPicPr>
            <a:picLocks noGrp="1" noChangeAspect="1"/>
          </p:cNvPicPr>
          <p:nvPr>
            <p:ph idx="1"/>
          </p:nvPr>
        </p:nvPicPr>
        <p:blipFill rotWithShape="1">
          <a:blip r:embed="rId3"/>
          <a:srcRect b="24444"/>
          <a:stretch/>
        </p:blipFill>
        <p:spPr>
          <a:xfrm>
            <a:off x="91440" y="1066800"/>
            <a:ext cx="3670150" cy="4937125"/>
          </a:xfrm>
          <a:prstGeom prst="rect">
            <a:avLst/>
          </a:prstGeom>
        </p:spPr>
      </p:pic>
    </p:spTree>
    <p:extLst>
      <p:ext uri="{BB962C8B-B14F-4D97-AF65-F5344CB8AC3E}">
        <p14:creationId xmlns:p14="http://schemas.microsoft.com/office/powerpoint/2010/main" val="241188152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7FCB4BA-4F40-4D80-BE7C-8DAD31A779CF}"/>
              </a:ext>
            </a:extLst>
          </p:cNvPr>
          <p:cNvSpPr>
            <a:spLocks noGrp="1"/>
          </p:cNvSpPr>
          <p:nvPr>
            <p:ph type="title"/>
          </p:nvPr>
        </p:nvSpPr>
        <p:spPr>
          <a:xfrm>
            <a:off x="76200" y="316396"/>
            <a:ext cx="8991600" cy="424506"/>
          </a:xfrm>
        </p:spPr>
        <p:txBody>
          <a:bodyPr/>
          <a:lstStyle/>
          <a:p>
            <a:r>
              <a:rPr lang="en-US" dirty="0"/>
              <a:t>Particle</a:t>
            </a:r>
            <a:r>
              <a:rPr lang="fr-FR" dirty="0"/>
              <a:t> X-ray </a:t>
            </a:r>
            <a:r>
              <a:rPr lang="en-US" dirty="0"/>
              <a:t>Coincidence</a:t>
            </a:r>
            <a:r>
              <a:rPr lang="fr-FR" dirty="0"/>
              <a:t> Technique (PXCT)</a:t>
            </a:r>
            <a:endParaRPr lang="en-US" dirty="0"/>
          </a:p>
        </p:txBody>
      </p:sp>
      <p:sp>
        <p:nvSpPr>
          <p:cNvPr id="4" name="Footer Placeholder 3">
            <a:extLst>
              <a:ext uri="{FF2B5EF4-FFF2-40B4-BE49-F238E27FC236}">
                <a16:creationId xmlns:a16="http://schemas.microsoft.com/office/drawing/2014/main" id="{B47C9689-0811-4567-A93C-7162FE2C9466}"/>
              </a:ext>
            </a:extLst>
          </p:cNvPr>
          <p:cNvSpPr>
            <a:spLocks noGrp="1"/>
          </p:cNvSpPr>
          <p:nvPr>
            <p:ph type="ftr" sz="quarter" idx="10"/>
          </p:nvPr>
        </p:nvSpPr>
        <p:spPr/>
        <p:txBody>
          <a:bodyPr/>
          <a:lstStyle/>
          <a:p>
            <a:pPr>
              <a:defRPr/>
            </a:pPr>
            <a:r>
              <a:rPr lang="en-US" dirty="0"/>
              <a:t>Lijie Sun, LECM2024 @ Knoxville</a:t>
            </a:r>
            <a:endParaRPr lang="nl-NL" dirty="0"/>
          </a:p>
        </p:txBody>
      </p:sp>
      <p:sp>
        <p:nvSpPr>
          <p:cNvPr id="5" name="Slide Number Placeholder 4">
            <a:extLst>
              <a:ext uri="{FF2B5EF4-FFF2-40B4-BE49-F238E27FC236}">
                <a16:creationId xmlns:a16="http://schemas.microsoft.com/office/drawing/2014/main" id="{F3110677-7903-4197-BB3C-8681FC47EE23}"/>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65</a:t>
            </a:fld>
            <a:r>
              <a:rPr lang="en-US" dirty="0"/>
              <a:t> / 16</a:t>
            </a:r>
          </a:p>
        </p:txBody>
      </p:sp>
      <p:pic>
        <p:nvPicPr>
          <p:cNvPr id="6" name="Content Placeholder 5">
            <a:extLst>
              <a:ext uri="{FF2B5EF4-FFF2-40B4-BE49-F238E27FC236}">
                <a16:creationId xmlns:a16="http://schemas.microsoft.com/office/drawing/2014/main" id="{DF29796F-B744-4224-829C-10D7631B3CF6}"/>
              </a:ext>
            </a:extLst>
          </p:cNvPr>
          <p:cNvPicPr>
            <a:picLocks noGrp="1" noChangeAspect="1"/>
          </p:cNvPicPr>
          <p:nvPr>
            <p:ph idx="1"/>
          </p:nvPr>
        </p:nvPicPr>
        <p:blipFill rotWithShape="1">
          <a:blip r:embed="rId3"/>
          <a:srcRect b="24444"/>
          <a:stretch/>
        </p:blipFill>
        <p:spPr>
          <a:xfrm>
            <a:off x="91440" y="1066800"/>
            <a:ext cx="3670150" cy="4937125"/>
          </a:xfrm>
          <a:prstGeom prst="rect">
            <a:avLst/>
          </a:prstGeom>
        </p:spPr>
      </p:pic>
    </p:spTree>
    <p:extLst>
      <p:ext uri="{BB962C8B-B14F-4D97-AF65-F5344CB8AC3E}">
        <p14:creationId xmlns:p14="http://schemas.microsoft.com/office/powerpoint/2010/main" val="195337720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69C95A7-C6E6-4BE8-B8D8-C165FB270B3E}"/>
              </a:ext>
            </a:extLst>
          </p:cNvPr>
          <p:cNvSpPr>
            <a:spLocks noGrp="1"/>
          </p:cNvSpPr>
          <p:nvPr>
            <p:ph type="title"/>
          </p:nvPr>
        </p:nvSpPr>
        <p:spPr>
          <a:xfrm>
            <a:off x="76200" y="316396"/>
            <a:ext cx="8991600" cy="424506"/>
          </a:xfrm>
        </p:spPr>
        <p:txBody>
          <a:bodyPr/>
          <a:lstStyle/>
          <a:p>
            <a:r>
              <a:rPr lang="en-US" dirty="0"/>
              <a:t>Particle</a:t>
            </a:r>
            <a:r>
              <a:rPr lang="fr-FR" dirty="0"/>
              <a:t> X-ray </a:t>
            </a:r>
            <a:r>
              <a:rPr lang="en-US" dirty="0"/>
              <a:t>Coincidence</a:t>
            </a:r>
            <a:r>
              <a:rPr lang="fr-FR" dirty="0"/>
              <a:t> Technique (PXCT)</a:t>
            </a:r>
            <a:endParaRPr lang="en-US" dirty="0"/>
          </a:p>
        </p:txBody>
      </p:sp>
      <p:sp>
        <p:nvSpPr>
          <p:cNvPr id="4" name="Footer Placeholder 3">
            <a:extLst>
              <a:ext uri="{FF2B5EF4-FFF2-40B4-BE49-F238E27FC236}">
                <a16:creationId xmlns:a16="http://schemas.microsoft.com/office/drawing/2014/main" id="{BDFC05EA-D8AB-43F7-8412-B443178CC44F}"/>
              </a:ext>
            </a:extLst>
          </p:cNvPr>
          <p:cNvSpPr>
            <a:spLocks noGrp="1"/>
          </p:cNvSpPr>
          <p:nvPr>
            <p:ph type="ftr" sz="quarter" idx="10"/>
          </p:nvPr>
        </p:nvSpPr>
        <p:spPr/>
        <p:txBody>
          <a:bodyPr/>
          <a:lstStyle/>
          <a:p>
            <a:pPr>
              <a:defRPr/>
            </a:pPr>
            <a:r>
              <a:rPr lang="en-US" dirty="0"/>
              <a:t>Lijie Sun, LECM2024 @ Knoxville</a:t>
            </a:r>
            <a:endParaRPr lang="nl-NL" dirty="0"/>
          </a:p>
        </p:txBody>
      </p:sp>
      <p:sp>
        <p:nvSpPr>
          <p:cNvPr id="5" name="Slide Number Placeholder 4">
            <a:extLst>
              <a:ext uri="{FF2B5EF4-FFF2-40B4-BE49-F238E27FC236}">
                <a16:creationId xmlns:a16="http://schemas.microsoft.com/office/drawing/2014/main" id="{8AE1C7F3-DB0C-49E3-A700-FE8235A8810A}"/>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66</a:t>
            </a:fld>
            <a:r>
              <a:rPr lang="en-US" dirty="0"/>
              <a:t> / 16</a:t>
            </a:r>
          </a:p>
        </p:txBody>
      </p:sp>
      <p:pic>
        <p:nvPicPr>
          <p:cNvPr id="6" name="Content Placeholder 5">
            <a:extLst>
              <a:ext uri="{FF2B5EF4-FFF2-40B4-BE49-F238E27FC236}">
                <a16:creationId xmlns:a16="http://schemas.microsoft.com/office/drawing/2014/main" id="{9EC8FA62-E4AC-453C-98B8-36AFC92503F5}"/>
              </a:ext>
            </a:extLst>
          </p:cNvPr>
          <p:cNvPicPr>
            <a:picLocks noGrp="1" noChangeAspect="1"/>
          </p:cNvPicPr>
          <p:nvPr>
            <p:ph idx="1"/>
          </p:nvPr>
        </p:nvPicPr>
        <p:blipFill rotWithShape="1">
          <a:blip r:embed="rId3"/>
          <a:srcRect b="24444"/>
          <a:stretch/>
        </p:blipFill>
        <p:spPr>
          <a:xfrm>
            <a:off x="91440" y="1066800"/>
            <a:ext cx="3670150" cy="4937125"/>
          </a:xfrm>
          <a:prstGeom prst="rect">
            <a:avLst/>
          </a:prstGeom>
        </p:spPr>
      </p:pic>
    </p:spTree>
    <p:extLst>
      <p:ext uri="{BB962C8B-B14F-4D97-AF65-F5344CB8AC3E}">
        <p14:creationId xmlns:p14="http://schemas.microsoft.com/office/powerpoint/2010/main" val="343359893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DB02CF3-FC5C-4513-9755-152BD55394AB}"/>
              </a:ext>
            </a:extLst>
          </p:cNvPr>
          <p:cNvSpPr>
            <a:spLocks noGrp="1"/>
          </p:cNvSpPr>
          <p:nvPr>
            <p:ph type="title"/>
          </p:nvPr>
        </p:nvSpPr>
        <p:spPr>
          <a:xfrm>
            <a:off x="76200" y="316396"/>
            <a:ext cx="8991600" cy="424506"/>
          </a:xfrm>
        </p:spPr>
        <p:txBody>
          <a:bodyPr/>
          <a:lstStyle/>
          <a:p>
            <a:r>
              <a:rPr lang="en-US" dirty="0"/>
              <a:t>Particle</a:t>
            </a:r>
            <a:r>
              <a:rPr lang="fr-FR" dirty="0"/>
              <a:t> X-ray </a:t>
            </a:r>
            <a:r>
              <a:rPr lang="en-US" dirty="0"/>
              <a:t>Coincidence</a:t>
            </a:r>
            <a:r>
              <a:rPr lang="fr-FR" dirty="0"/>
              <a:t> Technique (PXCT)</a:t>
            </a:r>
            <a:endParaRPr lang="en-US" dirty="0"/>
          </a:p>
        </p:txBody>
      </p:sp>
      <p:sp>
        <p:nvSpPr>
          <p:cNvPr id="4" name="Footer Placeholder 3">
            <a:extLst>
              <a:ext uri="{FF2B5EF4-FFF2-40B4-BE49-F238E27FC236}">
                <a16:creationId xmlns:a16="http://schemas.microsoft.com/office/drawing/2014/main" id="{A0FE206D-CC36-404A-9192-669567AF8AB7}"/>
              </a:ext>
            </a:extLst>
          </p:cNvPr>
          <p:cNvSpPr>
            <a:spLocks noGrp="1"/>
          </p:cNvSpPr>
          <p:nvPr>
            <p:ph type="ftr" sz="quarter" idx="10"/>
          </p:nvPr>
        </p:nvSpPr>
        <p:spPr/>
        <p:txBody>
          <a:bodyPr/>
          <a:lstStyle/>
          <a:p>
            <a:pPr>
              <a:defRPr/>
            </a:pPr>
            <a:r>
              <a:rPr lang="en-US" dirty="0"/>
              <a:t>Lijie Sun, LECM2024 @ Knoxville</a:t>
            </a:r>
            <a:endParaRPr lang="nl-NL" dirty="0"/>
          </a:p>
        </p:txBody>
      </p:sp>
      <p:sp>
        <p:nvSpPr>
          <p:cNvPr id="5" name="Slide Number Placeholder 4">
            <a:extLst>
              <a:ext uri="{FF2B5EF4-FFF2-40B4-BE49-F238E27FC236}">
                <a16:creationId xmlns:a16="http://schemas.microsoft.com/office/drawing/2014/main" id="{5B47B78D-04E2-4C24-AF56-61F448171131}"/>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67</a:t>
            </a:fld>
            <a:r>
              <a:rPr lang="en-US" dirty="0"/>
              <a:t> / 16</a:t>
            </a:r>
          </a:p>
        </p:txBody>
      </p:sp>
      <p:pic>
        <p:nvPicPr>
          <p:cNvPr id="6" name="Content Placeholder 5">
            <a:extLst>
              <a:ext uri="{FF2B5EF4-FFF2-40B4-BE49-F238E27FC236}">
                <a16:creationId xmlns:a16="http://schemas.microsoft.com/office/drawing/2014/main" id="{C15428DC-2545-4352-A3B1-C91088E84B1B}"/>
              </a:ext>
            </a:extLst>
          </p:cNvPr>
          <p:cNvPicPr>
            <a:picLocks noGrp="1" noChangeAspect="1"/>
          </p:cNvPicPr>
          <p:nvPr>
            <p:ph idx="1"/>
          </p:nvPr>
        </p:nvPicPr>
        <p:blipFill rotWithShape="1">
          <a:blip r:embed="rId3"/>
          <a:srcRect b="24444"/>
          <a:stretch/>
        </p:blipFill>
        <p:spPr>
          <a:xfrm>
            <a:off x="91440" y="1066800"/>
            <a:ext cx="3670150" cy="4937125"/>
          </a:xfrm>
          <a:prstGeom prst="rect">
            <a:avLst/>
          </a:prstGeom>
        </p:spPr>
      </p:pic>
    </p:spTree>
    <p:extLst>
      <p:ext uri="{BB962C8B-B14F-4D97-AF65-F5344CB8AC3E}">
        <p14:creationId xmlns:p14="http://schemas.microsoft.com/office/powerpoint/2010/main" val="127268919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356B37-F01A-4C5C-99D7-60378AE742BE}"/>
              </a:ext>
            </a:extLst>
          </p:cNvPr>
          <p:cNvSpPr>
            <a:spLocks noGrp="1"/>
          </p:cNvSpPr>
          <p:nvPr>
            <p:ph type="title"/>
          </p:nvPr>
        </p:nvSpPr>
        <p:spPr>
          <a:xfrm>
            <a:off x="76200" y="316396"/>
            <a:ext cx="8991600" cy="424506"/>
          </a:xfrm>
        </p:spPr>
        <p:txBody>
          <a:bodyPr/>
          <a:lstStyle/>
          <a:p>
            <a:r>
              <a:rPr lang="en-US" dirty="0"/>
              <a:t>Particle</a:t>
            </a:r>
            <a:r>
              <a:rPr lang="fr-FR" dirty="0"/>
              <a:t> X-ray </a:t>
            </a:r>
            <a:r>
              <a:rPr lang="en-US" dirty="0"/>
              <a:t>Coincidence</a:t>
            </a:r>
            <a:r>
              <a:rPr lang="fr-FR" dirty="0"/>
              <a:t> Technique (PXCT)</a:t>
            </a:r>
            <a:endParaRPr lang="en-US" dirty="0"/>
          </a:p>
        </p:txBody>
      </p:sp>
      <p:sp>
        <p:nvSpPr>
          <p:cNvPr id="4" name="Footer Placeholder 3">
            <a:extLst>
              <a:ext uri="{FF2B5EF4-FFF2-40B4-BE49-F238E27FC236}">
                <a16:creationId xmlns:a16="http://schemas.microsoft.com/office/drawing/2014/main" id="{14910635-3EAC-4D11-8A0C-23C85C58602F}"/>
              </a:ext>
            </a:extLst>
          </p:cNvPr>
          <p:cNvSpPr>
            <a:spLocks noGrp="1"/>
          </p:cNvSpPr>
          <p:nvPr>
            <p:ph type="ftr" sz="quarter" idx="10"/>
          </p:nvPr>
        </p:nvSpPr>
        <p:spPr/>
        <p:txBody>
          <a:bodyPr/>
          <a:lstStyle/>
          <a:p>
            <a:pPr>
              <a:defRPr/>
            </a:pPr>
            <a:r>
              <a:rPr lang="en-US" dirty="0"/>
              <a:t>Lijie Sun, LECM2024 @ Knoxville</a:t>
            </a:r>
            <a:endParaRPr lang="nl-NL" dirty="0"/>
          </a:p>
        </p:txBody>
      </p:sp>
      <p:sp>
        <p:nvSpPr>
          <p:cNvPr id="5" name="Slide Number Placeholder 4">
            <a:extLst>
              <a:ext uri="{FF2B5EF4-FFF2-40B4-BE49-F238E27FC236}">
                <a16:creationId xmlns:a16="http://schemas.microsoft.com/office/drawing/2014/main" id="{6ECB8543-A020-4E45-9F27-22F1965C7796}"/>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68</a:t>
            </a:fld>
            <a:r>
              <a:rPr lang="en-US" dirty="0"/>
              <a:t> / 16</a:t>
            </a:r>
          </a:p>
        </p:txBody>
      </p:sp>
      <p:pic>
        <p:nvPicPr>
          <p:cNvPr id="11" name="Content Placeholder 10">
            <a:extLst>
              <a:ext uri="{FF2B5EF4-FFF2-40B4-BE49-F238E27FC236}">
                <a16:creationId xmlns:a16="http://schemas.microsoft.com/office/drawing/2014/main" id="{B4CE6EDD-0398-4FC5-B84C-A99571CC71C1}"/>
              </a:ext>
            </a:extLst>
          </p:cNvPr>
          <p:cNvPicPr>
            <a:picLocks noGrp="1" noChangeAspect="1"/>
          </p:cNvPicPr>
          <p:nvPr>
            <p:ph idx="1"/>
          </p:nvPr>
        </p:nvPicPr>
        <p:blipFill rotWithShape="1">
          <a:blip r:embed="rId3"/>
          <a:srcRect b="24445"/>
          <a:stretch/>
        </p:blipFill>
        <p:spPr>
          <a:xfrm>
            <a:off x="91440" y="1066800"/>
            <a:ext cx="3670198" cy="4937125"/>
          </a:xfrm>
          <a:prstGeom prst="rect">
            <a:avLst/>
          </a:prstGeom>
        </p:spPr>
      </p:pic>
    </p:spTree>
    <p:extLst>
      <p:ext uri="{BB962C8B-B14F-4D97-AF65-F5344CB8AC3E}">
        <p14:creationId xmlns:p14="http://schemas.microsoft.com/office/powerpoint/2010/main" val="415297418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356B37-F01A-4C5C-99D7-60378AE742BE}"/>
              </a:ext>
            </a:extLst>
          </p:cNvPr>
          <p:cNvSpPr>
            <a:spLocks noGrp="1"/>
          </p:cNvSpPr>
          <p:nvPr>
            <p:ph type="title"/>
          </p:nvPr>
        </p:nvSpPr>
        <p:spPr>
          <a:xfrm>
            <a:off x="76200" y="316396"/>
            <a:ext cx="8991600" cy="424506"/>
          </a:xfrm>
        </p:spPr>
        <p:txBody>
          <a:bodyPr/>
          <a:lstStyle/>
          <a:p>
            <a:r>
              <a:rPr lang="en-US" dirty="0"/>
              <a:t>Particle</a:t>
            </a:r>
            <a:r>
              <a:rPr lang="fr-FR" dirty="0"/>
              <a:t> X-ray </a:t>
            </a:r>
            <a:r>
              <a:rPr lang="en-US" dirty="0"/>
              <a:t>Coincidence</a:t>
            </a:r>
            <a:r>
              <a:rPr lang="fr-FR" dirty="0"/>
              <a:t> Technique (PXCT)</a:t>
            </a:r>
            <a:endParaRPr lang="en-US" dirty="0"/>
          </a:p>
        </p:txBody>
      </p:sp>
      <p:sp>
        <p:nvSpPr>
          <p:cNvPr id="4" name="Footer Placeholder 3">
            <a:extLst>
              <a:ext uri="{FF2B5EF4-FFF2-40B4-BE49-F238E27FC236}">
                <a16:creationId xmlns:a16="http://schemas.microsoft.com/office/drawing/2014/main" id="{14910635-3EAC-4D11-8A0C-23C85C58602F}"/>
              </a:ext>
            </a:extLst>
          </p:cNvPr>
          <p:cNvSpPr>
            <a:spLocks noGrp="1"/>
          </p:cNvSpPr>
          <p:nvPr>
            <p:ph type="ftr" sz="quarter" idx="10"/>
          </p:nvPr>
        </p:nvSpPr>
        <p:spPr/>
        <p:txBody>
          <a:bodyPr/>
          <a:lstStyle/>
          <a:p>
            <a:pPr>
              <a:defRPr/>
            </a:pPr>
            <a:r>
              <a:rPr lang="en-US" dirty="0"/>
              <a:t>Lijie Sun, LECM2024 @ Knoxville</a:t>
            </a:r>
            <a:endParaRPr lang="nl-NL" dirty="0"/>
          </a:p>
        </p:txBody>
      </p:sp>
      <p:sp>
        <p:nvSpPr>
          <p:cNvPr id="5" name="Slide Number Placeholder 4">
            <a:extLst>
              <a:ext uri="{FF2B5EF4-FFF2-40B4-BE49-F238E27FC236}">
                <a16:creationId xmlns:a16="http://schemas.microsoft.com/office/drawing/2014/main" id="{6ECB8543-A020-4E45-9F27-22F1965C7796}"/>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69</a:t>
            </a:fld>
            <a:r>
              <a:rPr lang="en-US" dirty="0"/>
              <a:t> / 16</a:t>
            </a:r>
          </a:p>
        </p:txBody>
      </p:sp>
      <p:pic>
        <p:nvPicPr>
          <p:cNvPr id="11" name="Content Placeholder 10">
            <a:extLst>
              <a:ext uri="{FF2B5EF4-FFF2-40B4-BE49-F238E27FC236}">
                <a16:creationId xmlns:a16="http://schemas.microsoft.com/office/drawing/2014/main" id="{B4CE6EDD-0398-4FC5-B84C-A99571CC71C1}"/>
              </a:ext>
            </a:extLst>
          </p:cNvPr>
          <p:cNvPicPr>
            <a:picLocks noGrp="1" noChangeAspect="1"/>
          </p:cNvPicPr>
          <p:nvPr>
            <p:ph idx="1"/>
          </p:nvPr>
        </p:nvPicPr>
        <p:blipFill rotWithShape="1">
          <a:blip r:embed="rId3"/>
          <a:srcRect b="24445"/>
          <a:stretch/>
        </p:blipFill>
        <p:spPr>
          <a:xfrm>
            <a:off x="91440" y="1066800"/>
            <a:ext cx="3670198" cy="4937125"/>
          </a:xfrm>
          <a:prstGeom prst="rect">
            <a:avLst/>
          </a:prstGeom>
        </p:spPr>
      </p:pic>
      <p:pic>
        <p:nvPicPr>
          <p:cNvPr id="6" name="Content Placeholder 6">
            <a:extLst>
              <a:ext uri="{FF2B5EF4-FFF2-40B4-BE49-F238E27FC236}">
                <a16:creationId xmlns:a16="http://schemas.microsoft.com/office/drawing/2014/main" id="{5E535ADF-902E-4ED2-AD6E-C59AB1C8A554}"/>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bwMode="auto">
          <a:xfrm>
            <a:off x="4929867" y="1219200"/>
            <a:ext cx="3566160" cy="1955637"/>
          </a:xfrm>
          <a:prstGeom prst="rect">
            <a:avLst/>
          </a:prstGeom>
          <a:noFill/>
          <a:ln w="9525">
            <a:noFill/>
            <a:miter lim="800000"/>
            <a:headEnd/>
            <a:tailEnd/>
          </a:ln>
        </p:spPr>
      </p:pic>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725D6BBF-439E-4526-AD19-3847058F4A0E}"/>
                  </a:ext>
                </a:extLst>
              </p:cNvPr>
              <p:cNvSpPr txBox="1"/>
              <p:nvPr/>
            </p:nvSpPr>
            <p:spPr>
              <a:xfrm>
                <a:off x="4668753" y="3871989"/>
                <a:ext cx="3560847" cy="910314"/>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altLang="zh-CN" sz="2400" i="1" smtClean="0">
                              <a:latin typeface="Cambria Math" panose="02040503050406030204" pitchFamily="18" charset="0"/>
                            </a:rPr>
                          </m:ctrlPr>
                        </m:sSubPr>
                        <m:e>
                          <m:r>
                            <a:rPr lang="zh-CN" altLang="en-US" sz="2400" i="1" smtClean="0">
                              <a:latin typeface="Cambria Math" panose="02040503050406030204" pitchFamily="18" charset="0"/>
                            </a:rPr>
                            <m:t>𝜏</m:t>
                          </m:r>
                        </m:e>
                        <m:sub>
                          <m:r>
                            <a:rPr lang="en-US" altLang="zh-CN" sz="2400" b="0" i="1" smtClean="0">
                              <a:latin typeface="Cambria Math" panose="02040503050406030204" pitchFamily="18" charset="0"/>
                            </a:rPr>
                            <m:t>𝑝</m:t>
                          </m:r>
                          <m:r>
                            <a:rPr lang="en-US" altLang="zh-CN" sz="2400" b="0" i="0" smtClean="0">
                              <a:latin typeface="Cambria Math" panose="02040503050406030204" pitchFamily="18" charset="0"/>
                            </a:rPr>
                            <m:t>−</m:t>
                          </m:r>
                          <m:r>
                            <m:rPr>
                              <m:sty m:val="p"/>
                            </m:rPr>
                            <a:rPr lang="en-US" altLang="zh-CN" sz="2400" b="0" i="0" smtClean="0">
                              <a:latin typeface="Cambria Math" panose="02040503050406030204" pitchFamily="18" charset="0"/>
                            </a:rPr>
                            <m:t>emit</m:t>
                          </m:r>
                        </m:sub>
                      </m:sSub>
                      <m:r>
                        <a:rPr lang="en-US" altLang="zh-CN" sz="2400" b="0" i="1" smtClean="0">
                          <a:latin typeface="Cambria Math" panose="02040503050406030204" pitchFamily="18" charset="0"/>
                        </a:rPr>
                        <m:t>=</m:t>
                      </m:r>
                      <m:f>
                        <m:fPr>
                          <m:ctrlPr>
                            <a:rPr lang="en-US" altLang="zh-CN" sz="2400" i="1">
                              <a:latin typeface="Cambria Math" panose="02040503050406030204" pitchFamily="18" charset="0"/>
                            </a:rPr>
                          </m:ctrlPr>
                        </m:fPr>
                        <m:num>
                          <m:sSub>
                            <m:sSubPr>
                              <m:ctrlPr>
                                <a:rPr lang="en-US" altLang="zh-CN" sz="2400" i="1">
                                  <a:latin typeface="Cambria Math" panose="02040503050406030204" pitchFamily="18" charset="0"/>
                                </a:rPr>
                              </m:ctrlPr>
                            </m:sSubPr>
                            <m:e>
                              <m:r>
                                <a:rPr lang="en-US" altLang="zh-CN" sz="2400" b="0" i="1" smtClean="0">
                                  <a:latin typeface="Cambria Math" panose="02040503050406030204" pitchFamily="18" charset="0"/>
                                </a:rPr>
                                <m:t>𝐼</m:t>
                              </m:r>
                            </m:e>
                            <m:sub>
                              <m:r>
                                <a:rPr lang="en-US" altLang="zh-CN" sz="2400" i="1">
                                  <a:latin typeface="Cambria Math" panose="02040503050406030204" pitchFamily="18" charset="0"/>
                                </a:rPr>
                                <m:t>𝐾</m:t>
                              </m:r>
                              <m:r>
                                <a:rPr lang="en-US" altLang="zh-CN" sz="2400" b="0" i="1" smtClean="0">
                                  <a:latin typeface="Cambria Math" panose="02040503050406030204" pitchFamily="18" charset="0"/>
                                </a:rPr>
                                <m:t>𝑋</m:t>
                              </m:r>
                              <m:r>
                                <a:rPr lang="en-US" altLang="zh-CN" sz="2400" b="0" i="1" smtClean="0">
                                  <a:latin typeface="Cambria Math" panose="02040503050406030204" pitchFamily="18" charset="0"/>
                                </a:rPr>
                                <m:t>(</m:t>
                              </m:r>
                              <m:r>
                                <a:rPr lang="en-US" altLang="zh-CN" sz="2400" b="0" i="1" smtClean="0">
                                  <a:latin typeface="Cambria Math" panose="02040503050406030204" pitchFamily="18" charset="0"/>
                                </a:rPr>
                                <m:t>𝑍</m:t>
                              </m:r>
                              <m:r>
                                <a:rPr lang="en-US" altLang="zh-CN" sz="2400" b="0" i="1" smtClean="0">
                                  <a:latin typeface="Cambria Math" panose="02040503050406030204" pitchFamily="18" charset="0"/>
                                </a:rPr>
                                <m:t>−1)</m:t>
                              </m:r>
                            </m:sub>
                          </m:sSub>
                        </m:num>
                        <m:den>
                          <m:sSub>
                            <m:sSubPr>
                              <m:ctrlPr>
                                <a:rPr lang="en-US" altLang="zh-CN" sz="2400" i="1">
                                  <a:latin typeface="Cambria Math" panose="02040503050406030204" pitchFamily="18" charset="0"/>
                                </a:rPr>
                              </m:ctrlPr>
                            </m:sSubPr>
                            <m:e>
                              <m:r>
                                <a:rPr lang="en-US" altLang="zh-CN" sz="2400" i="1">
                                  <a:latin typeface="Cambria Math" panose="02040503050406030204" pitchFamily="18" charset="0"/>
                                </a:rPr>
                                <m:t>𝐼</m:t>
                              </m:r>
                            </m:e>
                            <m:sub>
                              <m:r>
                                <a:rPr lang="en-US" altLang="zh-CN" sz="2400" i="1">
                                  <a:latin typeface="Cambria Math" panose="02040503050406030204" pitchFamily="18" charset="0"/>
                                </a:rPr>
                                <m:t>𝐾𝑋</m:t>
                              </m:r>
                              <m:r>
                                <a:rPr lang="en-US" altLang="zh-CN" sz="2400" i="1">
                                  <a:latin typeface="Cambria Math" panose="02040503050406030204" pitchFamily="18" charset="0"/>
                                </a:rPr>
                                <m:t>(</m:t>
                              </m:r>
                              <m:r>
                                <a:rPr lang="en-US" altLang="zh-CN" sz="2400" i="1">
                                  <a:latin typeface="Cambria Math" panose="02040503050406030204" pitchFamily="18" charset="0"/>
                                </a:rPr>
                                <m:t>𝑍</m:t>
                              </m:r>
                              <m:r>
                                <a:rPr lang="en-US" altLang="zh-CN" sz="2400" i="1">
                                  <a:latin typeface="Cambria Math" panose="02040503050406030204" pitchFamily="18" charset="0"/>
                                </a:rPr>
                                <m:t>−2)</m:t>
                              </m:r>
                            </m:sub>
                          </m:sSub>
                        </m:den>
                      </m:f>
                      <m:sSub>
                        <m:sSubPr>
                          <m:ctrlPr>
                            <a:rPr lang="en-US" altLang="zh-CN" sz="2400" i="1">
                              <a:latin typeface="Cambria Math" panose="02040503050406030204" pitchFamily="18" charset="0"/>
                            </a:rPr>
                          </m:ctrlPr>
                        </m:sSubPr>
                        <m:e>
                          <m:r>
                            <a:rPr lang="zh-CN" altLang="en-US" sz="2400" i="1">
                              <a:latin typeface="Cambria Math" panose="02040503050406030204" pitchFamily="18" charset="0"/>
                            </a:rPr>
                            <m:t>𝜏</m:t>
                          </m:r>
                        </m:e>
                        <m:sub>
                          <m:r>
                            <a:rPr lang="en-US" altLang="zh-CN" sz="2400" i="1">
                              <a:latin typeface="Cambria Math" panose="02040503050406030204" pitchFamily="18" charset="0"/>
                            </a:rPr>
                            <m:t>𝐾</m:t>
                          </m:r>
                          <m:r>
                            <m:rPr>
                              <m:sty m:val="p"/>
                            </m:rPr>
                            <a:rPr lang="en-US" altLang="zh-CN" sz="2400">
                              <a:latin typeface="Cambria Math" panose="02040503050406030204" pitchFamily="18" charset="0"/>
                            </a:rPr>
                            <m:t>shell</m:t>
                          </m:r>
                        </m:sub>
                      </m:sSub>
                    </m:oMath>
                  </m:oMathPara>
                </a14:m>
                <a:endParaRPr lang="en-US" sz="2400" dirty="0"/>
              </a:p>
            </p:txBody>
          </p:sp>
        </mc:Choice>
        <mc:Fallback xmlns="">
          <p:sp>
            <p:nvSpPr>
              <p:cNvPr id="2" name="TextBox 1">
                <a:extLst>
                  <a:ext uri="{FF2B5EF4-FFF2-40B4-BE49-F238E27FC236}">
                    <a16:creationId xmlns:a16="http://schemas.microsoft.com/office/drawing/2014/main" id="{725D6BBF-439E-4526-AD19-3847058F4A0E}"/>
                  </a:ext>
                </a:extLst>
              </p:cNvPr>
              <p:cNvSpPr txBox="1">
                <a:spLocks noRot="1" noChangeAspect="1" noMove="1" noResize="1" noEditPoints="1" noAdjustHandles="1" noChangeArrowheads="1" noChangeShapeType="1" noTextEdit="1"/>
              </p:cNvSpPr>
              <p:nvPr/>
            </p:nvSpPr>
            <p:spPr>
              <a:xfrm>
                <a:off x="4668753" y="3871989"/>
                <a:ext cx="3560847" cy="910314"/>
              </a:xfrm>
              <a:prstGeom prst="rect">
                <a:avLst/>
              </a:prstGeom>
              <a:blipFill>
                <a:blip r:embed="rId5"/>
                <a:stretch>
                  <a:fillRect/>
                </a:stretch>
              </a:blipFill>
            </p:spPr>
            <p:txBody>
              <a:bodyPr/>
              <a:lstStyle/>
              <a:p>
                <a:r>
                  <a:rPr lang="en-US">
                    <a:noFill/>
                  </a:rPr>
                  <a:t> </a:t>
                </a:r>
              </a:p>
            </p:txBody>
          </p:sp>
        </mc:Fallback>
      </mc:AlternateContent>
      <p:sp>
        <p:nvSpPr>
          <p:cNvPr id="12" name="TextBox 11">
            <a:extLst>
              <a:ext uri="{FF2B5EF4-FFF2-40B4-BE49-F238E27FC236}">
                <a16:creationId xmlns:a16="http://schemas.microsoft.com/office/drawing/2014/main" id="{92D94464-B9FB-4F50-B53A-79CE2897EB06}"/>
              </a:ext>
            </a:extLst>
          </p:cNvPr>
          <p:cNvSpPr txBox="1"/>
          <p:nvPr/>
        </p:nvSpPr>
        <p:spPr>
          <a:xfrm>
            <a:off x="5382362" y="5105400"/>
            <a:ext cx="3670198" cy="338554"/>
          </a:xfrm>
          <a:prstGeom prst="rect">
            <a:avLst/>
          </a:prstGeom>
          <a:noFill/>
        </p:spPr>
        <p:txBody>
          <a:bodyPr wrap="square">
            <a:spAutoFit/>
          </a:bodyPr>
          <a:lstStyle/>
          <a:p>
            <a:r>
              <a:rPr lang="en-US" sz="1600" dirty="0">
                <a:latin typeface="Arial Narrow" panose="020B0606020202030204" pitchFamily="34" charset="0"/>
              </a:rPr>
              <a:t>Evaluated Atomic Data Library (EADL), 1991</a:t>
            </a:r>
          </a:p>
        </p:txBody>
      </p:sp>
      <p:cxnSp>
        <p:nvCxnSpPr>
          <p:cNvPr id="14" name="Straight Arrow Connector 13">
            <a:extLst>
              <a:ext uri="{FF2B5EF4-FFF2-40B4-BE49-F238E27FC236}">
                <a16:creationId xmlns:a16="http://schemas.microsoft.com/office/drawing/2014/main" id="{2636299D-4478-4CC8-AAE5-6B9A58DC4395}"/>
              </a:ext>
            </a:extLst>
          </p:cNvPr>
          <p:cNvCxnSpPr>
            <a:cxnSpLocks/>
          </p:cNvCxnSpPr>
          <p:nvPr/>
        </p:nvCxnSpPr>
        <p:spPr>
          <a:xfrm flipV="1">
            <a:off x="7620000" y="4648200"/>
            <a:ext cx="0" cy="42013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6" name="Straight Arrow Connector 15">
            <a:extLst>
              <a:ext uri="{FF2B5EF4-FFF2-40B4-BE49-F238E27FC236}">
                <a16:creationId xmlns:a16="http://schemas.microsoft.com/office/drawing/2014/main" id="{316E7E52-0A45-4168-99E8-D85CD2352EDB}"/>
              </a:ext>
            </a:extLst>
          </p:cNvPr>
          <p:cNvCxnSpPr>
            <a:cxnSpLocks/>
          </p:cNvCxnSpPr>
          <p:nvPr/>
        </p:nvCxnSpPr>
        <p:spPr>
          <a:xfrm>
            <a:off x="6629400" y="3334503"/>
            <a:ext cx="0" cy="508474"/>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3" name="TextBox 12">
            <a:extLst>
              <a:ext uri="{FF2B5EF4-FFF2-40B4-BE49-F238E27FC236}">
                <a16:creationId xmlns:a16="http://schemas.microsoft.com/office/drawing/2014/main" id="{FEA030AA-E785-49DB-9744-CFF0B5BD615C}"/>
              </a:ext>
            </a:extLst>
          </p:cNvPr>
          <p:cNvSpPr txBox="1"/>
          <p:nvPr/>
        </p:nvSpPr>
        <p:spPr>
          <a:xfrm>
            <a:off x="5187422" y="5706077"/>
            <a:ext cx="3895618" cy="338554"/>
          </a:xfrm>
          <a:prstGeom prst="rect">
            <a:avLst/>
          </a:prstGeom>
          <a:noFill/>
        </p:spPr>
        <p:txBody>
          <a:bodyPr wrap="none">
            <a:spAutoFit/>
          </a:bodyPr>
          <a:lstStyle/>
          <a:p>
            <a:pPr marL="0" lvl="1"/>
            <a:r>
              <a:rPr lang="nb-NO" sz="1600" kern="0" dirty="0">
                <a:latin typeface="Arial Narrow" panose="020B0606020202030204" pitchFamily="34" charset="0"/>
                <a:ea typeface="ＭＳ Ｐゴシック"/>
              </a:rPr>
              <a:t>J. C. Hardy </a:t>
            </a:r>
            <a:r>
              <a:rPr lang="nb-NO" sz="1600" i="1" kern="0" dirty="0">
                <a:latin typeface="Arial Narrow" panose="020B0606020202030204" pitchFamily="34" charset="0"/>
                <a:ea typeface="ＭＳ Ｐゴシック"/>
              </a:rPr>
              <a:t>et al</a:t>
            </a:r>
            <a:r>
              <a:rPr lang="nb-NO" sz="1600" kern="0" dirty="0">
                <a:latin typeface="Arial Narrow" panose="020B0606020202030204" pitchFamily="34" charset="0"/>
                <a:ea typeface="ＭＳ Ｐゴシック"/>
              </a:rPr>
              <a:t>., Phys. Rev. Lett. 37, 133 (1976).</a:t>
            </a:r>
          </a:p>
        </p:txBody>
      </p:sp>
    </p:spTree>
    <p:extLst>
      <p:ext uri="{BB962C8B-B14F-4D97-AF65-F5344CB8AC3E}">
        <p14:creationId xmlns:p14="http://schemas.microsoft.com/office/powerpoint/2010/main" val="24175005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A11758D-34CD-4993-B27E-2F77F617AD68}"/>
              </a:ext>
            </a:extLst>
          </p:cNvPr>
          <p:cNvSpPr>
            <a:spLocks noGrp="1"/>
          </p:cNvSpPr>
          <p:nvPr>
            <p:ph type="title"/>
          </p:nvPr>
        </p:nvSpPr>
        <p:spPr>
          <a:xfrm>
            <a:off x="76200" y="316396"/>
            <a:ext cx="8991600" cy="424506"/>
          </a:xfrm>
        </p:spPr>
        <p:txBody>
          <a:bodyPr/>
          <a:lstStyle/>
          <a:p>
            <a:r>
              <a:rPr lang="en-US" dirty="0"/>
              <a:t>Decay Scheme</a:t>
            </a:r>
          </a:p>
        </p:txBody>
      </p:sp>
      <p:sp>
        <p:nvSpPr>
          <p:cNvPr id="4" name="Footer Placeholder 3">
            <a:extLst>
              <a:ext uri="{FF2B5EF4-FFF2-40B4-BE49-F238E27FC236}">
                <a16:creationId xmlns:a16="http://schemas.microsoft.com/office/drawing/2014/main" id="{28B7A4E9-DF7F-46E4-9111-02EB39B4C0E8}"/>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F1A897E3-597E-4BE2-957A-562951E6E457}"/>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7</a:t>
            </a:fld>
            <a:r>
              <a:rPr lang="en-US" dirty="0"/>
              <a:t> / 80</a:t>
            </a:r>
          </a:p>
        </p:txBody>
      </p:sp>
      <p:pic>
        <p:nvPicPr>
          <p:cNvPr id="9" name="Content Placeholder 8">
            <a:extLst>
              <a:ext uri="{FF2B5EF4-FFF2-40B4-BE49-F238E27FC236}">
                <a16:creationId xmlns:a16="http://schemas.microsoft.com/office/drawing/2014/main" id="{0862A58E-6404-40A1-902B-7B4AF33D959A}"/>
              </a:ext>
            </a:extLst>
          </p:cNvPr>
          <p:cNvPicPr>
            <a:picLocks noGrp="1" noChangeAspect="1"/>
          </p:cNvPicPr>
          <p:nvPr>
            <p:ph idx="1"/>
          </p:nvPr>
        </p:nvPicPr>
        <p:blipFill>
          <a:blip r:embed="rId2"/>
          <a:stretch>
            <a:fillRect/>
          </a:stretch>
        </p:blipFill>
        <p:spPr>
          <a:xfrm>
            <a:off x="493935" y="1066800"/>
            <a:ext cx="8156130" cy="4937125"/>
          </a:xfrm>
        </p:spPr>
      </p:pic>
    </p:spTree>
    <p:extLst>
      <p:ext uri="{BB962C8B-B14F-4D97-AF65-F5344CB8AC3E}">
        <p14:creationId xmlns:p14="http://schemas.microsoft.com/office/powerpoint/2010/main" val="214453385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538479-7F72-4EE7-97F0-A7254B2AC058}"/>
              </a:ext>
            </a:extLst>
          </p:cNvPr>
          <p:cNvSpPr>
            <a:spLocks noGrp="1"/>
          </p:cNvSpPr>
          <p:nvPr>
            <p:ph type="title"/>
          </p:nvPr>
        </p:nvSpPr>
        <p:spPr>
          <a:xfrm>
            <a:off x="76200" y="316396"/>
            <a:ext cx="8991600" cy="424506"/>
          </a:xfrm>
        </p:spPr>
        <p:txBody>
          <a:bodyPr/>
          <a:lstStyle/>
          <a:p>
            <a:r>
              <a:rPr lang="en-US" dirty="0"/>
              <a:t>Lifetimes and Branching Ratios Apparatus (LIBRA)</a:t>
            </a:r>
          </a:p>
        </p:txBody>
      </p:sp>
      <p:sp>
        <p:nvSpPr>
          <p:cNvPr id="4" name="Footer Placeholder 3">
            <a:extLst>
              <a:ext uri="{FF2B5EF4-FFF2-40B4-BE49-F238E27FC236}">
                <a16:creationId xmlns:a16="http://schemas.microsoft.com/office/drawing/2014/main" id="{03B9DD89-3B01-4ECB-B3CE-52D893F8639E}"/>
              </a:ext>
            </a:extLst>
          </p:cNvPr>
          <p:cNvSpPr>
            <a:spLocks noGrp="1"/>
          </p:cNvSpPr>
          <p:nvPr>
            <p:ph type="ftr" sz="quarter" idx="10"/>
          </p:nvPr>
        </p:nvSpPr>
        <p:spPr/>
        <p:txBody>
          <a:bodyPr/>
          <a:lstStyle/>
          <a:p>
            <a:pPr>
              <a:defRPr/>
            </a:pPr>
            <a:r>
              <a:rPr lang="en-US" dirty="0"/>
              <a:t>Lijie Sun, LECM2024 @ Knoxville</a:t>
            </a:r>
            <a:endParaRPr lang="nl-NL" dirty="0"/>
          </a:p>
        </p:txBody>
      </p:sp>
      <p:sp>
        <p:nvSpPr>
          <p:cNvPr id="5" name="Slide Number Placeholder 4">
            <a:extLst>
              <a:ext uri="{FF2B5EF4-FFF2-40B4-BE49-F238E27FC236}">
                <a16:creationId xmlns:a16="http://schemas.microsoft.com/office/drawing/2014/main" id="{D484B277-D82C-44BC-B77C-CAF855E290C4}"/>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70</a:t>
            </a:fld>
            <a:r>
              <a:rPr lang="en-US" dirty="0"/>
              <a:t> / 16</a:t>
            </a:r>
          </a:p>
        </p:txBody>
      </p:sp>
      <p:pic>
        <p:nvPicPr>
          <p:cNvPr id="9" name="Content Placeholder 8">
            <a:extLst>
              <a:ext uri="{FF2B5EF4-FFF2-40B4-BE49-F238E27FC236}">
                <a16:creationId xmlns:a16="http://schemas.microsoft.com/office/drawing/2014/main" id="{91253663-E727-42AF-9549-E14B2659700E}"/>
              </a:ext>
            </a:extLst>
          </p:cNvPr>
          <p:cNvPicPr>
            <a:picLocks noGrp="1" noChangeAspect="1"/>
          </p:cNvPicPr>
          <p:nvPr>
            <p:ph idx="1"/>
          </p:nvPr>
        </p:nvPicPr>
        <p:blipFill>
          <a:blip r:embed="rId3"/>
          <a:stretch>
            <a:fillRect/>
          </a:stretch>
        </p:blipFill>
        <p:spPr>
          <a:xfrm>
            <a:off x="634657" y="1066800"/>
            <a:ext cx="7874686" cy="4937125"/>
          </a:xfrm>
        </p:spPr>
      </p:pic>
      <p:sp>
        <p:nvSpPr>
          <p:cNvPr id="7" name="TextBox 6">
            <a:extLst>
              <a:ext uri="{FF2B5EF4-FFF2-40B4-BE49-F238E27FC236}">
                <a16:creationId xmlns:a16="http://schemas.microsoft.com/office/drawing/2014/main" id="{49322391-9592-4C87-84AA-D5EE10E3FEC2}"/>
              </a:ext>
            </a:extLst>
          </p:cNvPr>
          <p:cNvSpPr txBox="1"/>
          <p:nvPr/>
        </p:nvSpPr>
        <p:spPr>
          <a:xfrm>
            <a:off x="5410200" y="5600699"/>
            <a:ext cx="3100529" cy="381002"/>
          </a:xfrm>
          <a:prstGeom prst="rect">
            <a:avLst/>
          </a:prstGeom>
          <a:noFill/>
        </p:spPr>
        <p:txBody>
          <a:bodyPr wrap="none">
            <a:spAutoFit/>
          </a:bodyPr>
          <a:lstStyle/>
          <a:p>
            <a:pPr>
              <a:lnSpc>
                <a:spcPct val="114000"/>
              </a:lnSpc>
            </a:pPr>
            <a:r>
              <a:rPr lang="en-US" altLang="zh-CN" dirty="0">
                <a:solidFill>
                  <a:srgbClr val="008000"/>
                </a:solidFill>
                <a:latin typeface="Arial Narrow" panose="020B0606020202030204" pitchFamily="34" charset="0"/>
              </a:rPr>
              <a:t>L. J. Sun </a:t>
            </a:r>
            <a:r>
              <a:rPr lang="en-US" altLang="zh-CN" i="1" dirty="0">
                <a:solidFill>
                  <a:srgbClr val="008000"/>
                </a:solidFill>
                <a:latin typeface="Arial Narrow" panose="020B0606020202030204" pitchFamily="34" charset="0"/>
              </a:rPr>
              <a:t>et al</a:t>
            </a:r>
            <a:r>
              <a:rPr lang="en-US" altLang="zh-CN" dirty="0">
                <a:solidFill>
                  <a:srgbClr val="008000"/>
                </a:solidFill>
                <a:latin typeface="Arial Narrow" panose="020B0606020202030204" pitchFamily="34" charset="0"/>
              </a:rPr>
              <a:t>., </a:t>
            </a:r>
            <a:r>
              <a:rPr lang="en-US" altLang="zh-CN" dirty="0" err="1">
                <a:solidFill>
                  <a:srgbClr val="008000"/>
                </a:solidFill>
                <a:latin typeface="Arial Narrow" panose="020B0606020202030204" pitchFamily="34" charset="0"/>
              </a:rPr>
              <a:t>arXiv</a:t>
            </a:r>
            <a:r>
              <a:rPr lang="en-US" altLang="zh-CN" dirty="0">
                <a:solidFill>
                  <a:srgbClr val="008000"/>
                </a:solidFill>
                <a:latin typeface="Arial Narrow" panose="020B0606020202030204" pitchFamily="34" charset="0"/>
              </a:rPr>
              <a:t>: 2410.16446.</a:t>
            </a:r>
          </a:p>
        </p:txBody>
      </p:sp>
    </p:spTree>
    <p:extLst>
      <p:ext uri="{BB962C8B-B14F-4D97-AF65-F5344CB8AC3E}">
        <p14:creationId xmlns:p14="http://schemas.microsoft.com/office/powerpoint/2010/main" val="277264752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C4A7555D-6022-4210-BB90-80D85BF45150}"/>
              </a:ext>
            </a:extLst>
          </p:cNvPr>
          <p:cNvPicPr>
            <a:picLocks noGrp="1" noChangeAspect="1"/>
          </p:cNvPicPr>
          <p:nvPr>
            <p:ph idx="1"/>
          </p:nvPr>
        </p:nvPicPr>
        <p:blipFill>
          <a:blip r:embed="rId2"/>
          <a:stretch>
            <a:fillRect/>
          </a:stretch>
        </p:blipFill>
        <p:spPr>
          <a:xfrm>
            <a:off x="1028241" y="1066800"/>
            <a:ext cx="7087517" cy="4937125"/>
          </a:xfrm>
        </p:spPr>
      </p:pic>
      <p:sp>
        <p:nvSpPr>
          <p:cNvPr id="3" name="Title 2">
            <a:extLst>
              <a:ext uri="{FF2B5EF4-FFF2-40B4-BE49-F238E27FC236}">
                <a16:creationId xmlns:a16="http://schemas.microsoft.com/office/drawing/2014/main" id="{E9F492D9-F2B2-46AE-BED3-9AAF32A4EC83}"/>
              </a:ext>
            </a:extLst>
          </p:cNvPr>
          <p:cNvSpPr>
            <a:spLocks noGrp="1"/>
          </p:cNvSpPr>
          <p:nvPr>
            <p:ph type="title"/>
          </p:nvPr>
        </p:nvSpPr>
        <p:spPr>
          <a:xfrm>
            <a:off x="76200" y="316396"/>
            <a:ext cx="8991600" cy="424506"/>
          </a:xfrm>
        </p:spPr>
        <p:txBody>
          <a:bodyPr/>
          <a:lstStyle/>
          <a:p>
            <a:r>
              <a:rPr lang="en-US" dirty="0"/>
              <a:t>Lifetimes and Branching Ratios Apparatus (LIBRA)</a:t>
            </a:r>
          </a:p>
        </p:txBody>
      </p:sp>
      <p:sp>
        <p:nvSpPr>
          <p:cNvPr id="4" name="Footer Placeholder 3">
            <a:extLst>
              <a:ext uri="{FF2B5EF4-FFF2-40B4-BE49-F238E27FC236}">
                <a16:creationId xmlns:a16="http://schemas.microsoft.com/office/drawing/2014/main" id="{D8468781-2A48-480C-8743-F100AE2284BA}"/>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4C681706-C47E-439E-8FF9-37A368B38037}"/>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71</a:t>
            </a:fld>
            <a:r>
              <a:rPr lang="en-US" dirty="0"/>
              <a:t> / 80</a:t>
            </a:r>
          </a:p>
        </p:txBody>
      </p:sp>
      <p:sp>
        <p:nvSpPr>
          <p:cNvPr id="6" name="TextBox 5">
            <a:extLst>
              <a:ext uri="{FF2B5EF4-FFF2-40B4-BE49-F238E27FC236}">
                <a16:creationId xmlns:a16="http://schemas.microsoft.com/office/drawing/2014/main" id="{01823884-4A77-4CCA-8336-86DD667AA696}"/>
              </a:ext>
            </a:extLst>
          </p:cNvPr>
          <p:cNvSpPr txBox="1"/>
          <p:nvPr/>
        </p:nvSpPr>
        <p:spPr>
          <a:xfrm>
            <a:off x="5105400" y="5600699"/>
            <a:ext cx="3100529" cy="381002"/>
          </a:xfrm>
          <a:prstGeom prst="rect">
            <a:avLst/>
          </a:prstGeom>
          <a:noFill/>
        </p:spPr>
        <p:txBody>
          <a:bodyPr wrap="none">
            <a:spAutoFit/>
          </a:bodyPr>
          <a:lstStyle/>
          <a:p>
            <a:pPr>
              <a:lnSpc>
                <a:spcPct val="114000"/>
              </a:lnSpc>
            </a:pPr>
            <a:r>
              <a:rPr lang="en-US" altLang="zh-CN" dirty="0">
                <a:solidFill>
                  <a:srgbClr val="CCFFCC"/>
                </a:solidFill>
                <a:latin typeface="Arial Narrow" panose="020B0606020202030204" pitchFamily="34" charset="0"/>
              </a:rPr>
              <a:t>L. J. Sun </a:t>
            </a:r>
            <a:r>
              <a:rPr lang="en-US" altLang="zh-CN" i="1" dirty="0">
                <a:solidFill>
                  <a:srgbClr val="CCFFCC"/>
                </a:solidFill>
                <a:latin typeface="Arial Narrow" panose="020B0606020202030204" pitchFamily="34" charset="0"/>
              </a:rPr>
              <a:t>et al</a:t>
            </a:r>
            <a:r>
              <a:rPr lang="en-US" altLang="zh-CN" dirty="0">
                <a:solidFill>
                  <a:srgbClr val="CCFFCC"/>
                </a:solidFill>
                <a:latin typeface="Arial Narrow" panose="020B0606020202030204" pitchFamily="34" charset="0"/>
              </a:rPr>
              <a:t>., </a:t>
            </a:r>
            <a:r>
              <a:rPr lang="en-US" altLang="zh-CN" dirty="0" err="1">
                <a:solidFill>
                  <a:srgbClr val="CCFFCC"/>
                </a:solidFill>
                <a:latin typeface="Arial Narrow" panose="020B0606020202030204" pitchFamily="34" charset="0"/>
              </a:rPr>
              <a:t>arXiv</a:t>
            </a:r>
            <a:r>
              <a:rPr lang="en-US" altLang="zh-CN" dirty="0">
                <a:solidFill>
                  <a:srgbClr val="CCFFCC"/>
                </a:solidFill>
                <a:latin typeface="Arial Narrow" panose="020B0606020202030204" pitchFamily="34" charset="0"/>
              </a:rPr>
              <a:t>: 2410.16446.</a:t>
            </a:r>
          </a:p>
        </p:txBody>
      </p:sp>
    </p:spTree>
    <p:extLst>
      <p:ext uri="{BB962C8B-B14F-4D97-AF65-F5344CB8AC3E}">
        <p14:creationId xmlns:p14="http://schemas.microsoft.com/office/powerpoint/2010/main" val="327656900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9E685AD-E2C5-4801-99A0-F580FF43158A}"/>
              </a:ext>
            </a:extLst>
          </p:cNvPr>
          <p:cNvSpPr>
            <a:spLocks noGrp="1"/>
          </p:cNvSpPr>
          <p:nvPr>
            <p:ph type="title"/>
          </p:nvPr>
        </p:nvSpPr>
        <p:spPr>
          <a:xfrm>
            <a:off x="76200" y="316396"/>
            <a:ext cx="8991600" cy="424506"/>
          </a:xfrm>
        </p:spPr>
        <p:txBody>
          <a:bodyPr/>
          <a:lstStyle/>
          <a:p>
            <a:r>
              <a:rPr lang="en-US" altLang="zh-CN" baseline="30000" dirty="0"/>
              <a:t>59</a:t>
            </a:r>
            <a:r>
              <a:rPr lang="en-US" altLang="zh-CN" dirty="0"/>
              <a:t>Cu(</a:t>
            </a:r>
            <a:r>
              <a:rPr lang="en-US" altLang="zh-CN" i="1" dirty="0"/>
              <a:t>p</a:t>
            </a:r>
            <a:r>
              <a:rPr lang="en-US" altLang="zh-CN" dirty="0"/>
              <a:t>,</a:t>
            </a:r>
            <a:r>
              <a:rPr lang="el-GR" altLang="zh-CN" i="1" dirty="0"/>
              <a:t>γ</a:t>
            </a:r>
            <a:r>
              <a:rPr lang="el-GR" altLang="zh-CN" dirty="0"/>
              <a:t>)</a:t>
            </a:r>
            <a:r>
              <a:rPr lang="el-GR" altLang="zh-CN" baseline="30000" dirty="0"/>
              <a:t>60</a:t>
            </a:r>
            <a:r>
              <a:rPr lang="en-US" altLang="zh-CN" dirty="0"/>
              <a:t>Zn vs </a:t>
            </a:r>
            <a:r>
              <a:rPr lang="en-US" altLang="zh-CN" baseline="30000" dirty="0"/>
              <a:t>59</a:t>
            </a:r>
            <a:r>
              <a:rPr lang="en-US" altLang="zh-CN" dirty="0"/>
              <a:t>Cu(</a:t>
            </a:r>
            <a:r>
              <a:rPr lang="en-US" altLang="zh-CN" i="1" dirty="0"/>
              <a:t>p</a:t>
            </a:r>
            <a:r>
              <a:rPr lang="en-US" altLang="zh-CN" dirty="0"/>
              <a:t>,</a:t>
            </a:r>
            <a:r>
              <a:rPr lang="el-GR" altLang="zh-CN" i="1" dirty="0"/>
              <a:t>α</a:t>
            </a:r>
            <a:r>
              <a:rPr lang="el-GR" altLang="zh-CN" dirty="0"/>
              <a:t>)</a:t>
            </a:r>
            <a:r>
              <a:rPr lang="el-GR" altLang="zh-CN" baseline="30000" dirty="0"/>
              <a:t>56</a:t>
            </a:r>
            <a:r>
              <a:rPr lang="en-US" altLang="zh-CN" dirty="0"/>
              <a:t>Ni</a:t>
            </a:r>
            <a:endParaRPr lang="en-US" dirty="0"/>
          </a:p>
        </p:txBody>
      </p:sp>
      <p:sp>
        <p:nvSpPr>
          <p:cNvPr id="4" name="Footer Placeholder 3">
            <a:extLst>
              <a:ext uri="{FF2B5EF4-FFF2-40B4-BE49-F238E27FC236}">
                <a16:creationId xmlns:a16="http://schemas.microsoft.com/office/drawing/2014/main" id="{E153E8C6-53C7-4D11-9288-153FD1F82332}"/>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AED10A06-93B8-4B41-92D1-8CA801F1CA62}"/>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72</a:t>
            </a:fld>
            <a:r>
              <a:rPr lang="en-US" dirty="0"/>
              <a:t> / 80</a:t>
            </a:r>
          </a:p>
        </p:txBody>
      </p:sp>
      <p:pic>
        <p:nvPicPr>
          <p:cNvPr id="6" name="Content Placeholder 6">
            <a:extLst>
              <a:ext uri="{FF2B5EF4-FFF2-40B4-BE49-F238E27FC236}">
                <a16:creationId xmlns:a16="http://schemas.microsoft.com/office/drawing/2014/main" id="{4C596E77-F675-4BC5-B0F5-5EFDF2985E45}"/>
              </a:ext>
            </a:extLst>
          </p:cNvPr>
          <p:cNvPicPr>
            <a:picLocks noChangeAspect="1"/>
          </p:cNvPicPr>
          <p:nvPr/>
        </p:nvPicPr>
        <p:blipFill>
          <a:blip r:embed="rId2"/>
          <a:stretch>
            <a:fillRect/>
          </a:stretch>
        </p:blipFill>
        <p:spPr bwMode="auto">
          <a:xfrm>
            <a:off x="76200" y="1082675"/>
            <a:ext cx="3657600" cy="4277177"/>
          </a:xfrm>
          <a:prstGeom prst="rect">
            <a:avLst/>
          </a:prstGeom>
          <a:noFill/>
          <a:ln w="9525">
            <a:noFill/>
            <a:miter lim="800000"/>
            <a:headEnd/>
            <a:tailEnd/>
          </a:ln>
        </p:spPr>
      </p:pic>
      <p:sp>
        <p:nvSpPr>
          <p:cNvPr id="7" name="TextBox 6">
            <a:extLst>
              <a:ext uri="{FF2B5EF4-FFF2-40B4-BE49-F238E27FC236}">
                <a16:creationId xmlns:a16="http://schemas.microsoft.com/office/drawing/2014/main" id="{0FDF71A7-E0F6-4269-980B-EABC0E4AFA78}"/>
              </a:ext>
            </a:extLst>
          </p:cNvPr>
          <p:cNvSpPr txBox="1"/>
          <p:nvPr/>
        </p:nvSpPr>
        <p:spPr>
          <a:xfrm>
            <a:off x="196452" y="1128724"/>
            <a:ext cx="1320618" cy="400110"/>
          </a:xfrm>
          <a:prstGeom prst="rect">
            <a:avLst/>
          </a:prstGeom>
          <a:noFill/>
        </p:spPr>
        <p:txBody>
          <a:bodyPr wrap="none" rtlCol="0">
            <a:spAutoFit/>
          </a:bodyPr>
          <a:lstStyle/>
          <a:p>
            <a:r>
              <a:rPr lang="en-US" sz="2000" i="1" dirty="0" err="1">
                <a:latin typeface="Cambria" panose="02040503050406030204" pitchFamily="18" charset="0"/>
                <a:ea typeface="Cambria" panose="02040503050406030204" pitchFamily="18" charset="0"/>
              </a:rPr>
              <a:t>rp</a:t>
            </a:r>
            <a:r>
              <a:rPr lang="en-US" sz="2000" dirty="0">
                <a:latin typeface="Cambria" panose="02040503050406030204" pitchFamily="18" charset="0"/>
                <a:ea typeface="Cambria" panose="02040503050406030204" pitchFamily="18" charset="0"/>
              </a:rPr>
              <a:t> process</a:t>
            </a:r>
          </a:p>
        </p:txBody>
      </p:sp>
      <p:pic>
        <p:nvPicPr>
          <p:cNvPr id="20" name="Content Placeholder 6">
            <a:extLst>
              <a:ext uri="{FF2B5EF4-FFF2-40B4-BE49-F238E27FC236}">
                <a16:creationId xmlns:a16="http://schemas.microsoft.com/office/drawing/2014/main" id="{1E53D6F9-71A7-44C5-87A9-4E9D353347F7}"/>
              </a:ext>
            </a:extLst>
          </p:cNvPr>
          <p:cNvPicPr>
            <a:picLocks noGrp="1" noChangeAspect="1"/>
          </p:cNvPicPr>
          <p:nvPr>
            <p:ph idx="1"/>
          </p:nvPr>
        </p:nvPicPr>
        <p:blipFill>
          <a:blip r:embed="rId3"/>
          <a:stretch>
            <a:fillRect/>
          </a:stretch>
        </p:blipFill>
        <p:spPr>
          <a:xfrm>
            <a:off x="3723956" y="1099683"/>
            <a:ext cx="5378245" cy="4005717"/>
          </a:xfrm>
        </p:spPr>
      </p:pic>
      <p:sp>
        <p:nvSpPr>
          <p:cNvPr id="21" name="TextBox 20">
            <a:extLst>
              <a:ext uri="{FF2B5EF4-FFF2-40B4-BE49-F238E27FC236}">
                <a16:creationId xmlns:a16="http://schemas.microsoft.com/office/drawing/2014/main" id="{02C7A221-0B1D-4364-A036-2A355A94DB35}"/>
              </a:ext>
            </a:extLst>
          </p:cNvPr>
          <p:cNvSpPr txBox="1"/>
          <p:nvPr/>
        </p:nvSpPr>
        <p:spPr>
          <a:xfrm>
            <a:off x="5410200" y="5600699"/>
            <a:ext cx="3701654" cy="381002"/>
          </a:xfrm>
          <a:prstGeom prst="rect">
            <a:avLst/>
          </a:prstGeom>
          <a:noFill/>
        </p:spPr>
        <p:txBody>
          <a:bodyPr wrap="none">
            <a:spAutoFit/>
          </a:bodyPr>
          <a:lstStyle/>
          <a:p>
            <a:pPr>
              <a:lnSpc>
                <a:spcPct val="114000"/>
              </a:lnSpc>
            </a:pPr>
            <a:r>
              <a:rPr lang="en-US" altLang="zh-CN" dirty="0">
                <a:solidFill>
                  <a:srgbClr val="008000"/>
                </a:solidFill>
                <a:latin typeface="Arial Narrow" panose="020B0606020202030204" pitchFamily="34" charset="0"/>
              </a:rPr>
              <a:t>L. J. Sun </a:t>
            </a:r>
            <a:r>
              <a:rPr lang="en-US" altLang="zh-CN" i="1" dirty="0">
                <a:solidFill>
                  <a:srgbClr val="008000"/>
                </a:solidFill>
                <a:latin typeface="Arial Narrow" panose="020B0606020202030204" pitchFamily="34" charset="0"/>
              </a:rPr>
              <a:t>et al</a:t>
            </a:r>
            <a:r>
              <a:rPr lang="en-US" altLang="zh-CN" dirty="0">
                <a:solidFill>
                  <a:srgbClr val="008000"/>
                </a:solidFill>
                <a:latin typeface="Arial Narrow" panose="020B0606020202030204" pitchFamily="34" charset="0"/>
              </a:rPr>
              <a:t>., </a:t>
            </a:r>
            <a:r>
              <a:rPr lang="en-US" altLang="zh-CN" dirty="0" err="1">
                <a:solidFill>
                  <a:srgbClr val="008000"/>
                </a:solidFill>
                <a:latin typeface="Arial Narrow" panose="020B0606020202030204" pitchFamily="34" charset="0"/>
              </a:rPr>
              <a:t>arXiv</a:t>
            </a:r>
            <a:r>
              <a:rPr lang="en-US" altLang="zh-CN" dirty="0">
                <a:solidFill>
                  <a:srgbClr val="008000"/>
                </a:solidFill>
                <a:latin typeface="Arial Narrow" panose="020B0606020202030204" pitchFamily="34" charset="0"/>
              </a:rPr>
              <a:t>: 2410.16446 (2024).</a:t>
            </a:r>
          </a:p>
        </p:txBody>
      </p:sp>
      <p:sp>
        <p:nvSpPr>
          <p:cNvPr id="10" name="TextBox 9">
            <a:extLst>
              <a:ext uri="{FF2B5EF4-FFF2-40B4-BE49-F238E27FC236}">
                <a16:creationId xmlns:a16="http://schemas.microsoft.com/office/drawing/2014/main" id="{7E03EA56-34D0-479B-85B8-ECEF8FF09564}"/>
              </a:ext>
            </a:extLst>
          </p:cNvPr>
          <p:cNvSpPr txBox="1"/>
          <p:nvPr/>
        </p:nvSpPr>
        <p:spPr>
          <a:xfrm>
            <a:off x="3689554" y="5208403"/>
            <a:ext cx="5378245" cy="364628"/>
          </a:xfrm>
          <a:prstGeom prst="rect">
            <a:avLst/>
          </a:prstGeom>
          <a:noFill/>
        </p:spPr>
        <p:txBody>
          <a:bodyPr wrap="square">
            <a:spAutoFit/>
          </a:bodyPr>
          <a:lstStyle/>
          <a:p>
            <a:r>
              <a:rPr lang="en-US" sz="1700" baseline="30000" dirty="0">
                <a:latin typeface="Cambria" panose="02040503050406030204" pitchFamily="18" charset="0"/>
                <a:ea typeface="Cambria" panose="02040503050406030204" pitchFamily="18" charset="0"/>
              </a:rPr>
              <a:t>60</a:t>
            </a:r>
            <a:r>
              <a:rPr lang="en-US" sz="1700" dirty="0">
                <a:latin typeface="Cambria" panose="02040503050406030204" pitchFamily="18" charset="0"/>
                <a:ea typeface="Cambria" panose="02040503050406030204" pitchFamily="18" charset="0"/>
              </a:rPr>
              <a:t>Ga decay evaluated according to the ENSDF standards.</a:t>
            </a:r>
          </a:p>
        </p:txBody>
      </p:sp>
    </p:spTree>
    <p:extLst>
      <p:ext uri="{BB962C8B-B14F-4D97-AF65-F5344CB8AC3E}">
        <p14:creationId xmlns:p14="http://schemas.microsoft.com/office/powerpoint/2010/main" val="246144096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1139539-113B-4206-B47F-78D4FCA64C0A}"/>
              </a:ext>
            </a:extLst>
          </p:cNvPr>
          <p:cNvSpPr>
            <a:spLocks noGrp="1"/>
          </p:cNvSpPr>
          <p:nvPr>
            <p:ph type="title"/>
          </p:nvPr>
        </p:nvSpPr>
        <p:spPr>
          <a:xfrm>
            <a:off x="76200" y="316396"/>
            <a:ext cx="8991600" cy="424506"/>
          </a:xfrm>
        </p:spPr>
        <p:txBody>
          <a:bodyPr/>
          <a:lstStyle/>
          <a:p>
            <a:r>
              <a:rPr lang="en-US" altLang="zh-CN" dirty="0"/>
              <a:t>X-ray Ratio and Lifetime</a:t>
            </a:r>
            <a:endParaRPr lang="en-US" dirty="0"/>
          </a:p>
        </p:txBody>
      </p:sp>
      <p:sp>
        <p:nvSpPr>
          <p:cNvPr id="4" name="Footer Placeholder 3">
            <a:extLst>
              <a:ext uri="{FF2B5EF4-FFF2-40B4-BE49-F238E27FC236}">
                <a16:creationId xmlns:a16="http://schemas.microsoft.com/office/drawing/2014/main" id="{FD47B29D-AEEB-42B4-946D-AFDE030EB1FC}"/>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258BA74A-8C2A-43BD-9404-2EC245D4FF72}"/>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73</a:t>
            </a:fld>
            <a:r>
              <a:rPr lang="en-US" dirty="0"/>
              <a:t> / 80</a:t>
            </a:r>
          </a:p>
        </p:txBody>
      </p:sp>
      <p:pic>
        <p:nvPicPr>
          <p:cNvPr id="6" name="Content Placeholder 5">
            <a:extLst>
              <a:ext uri="{FF2B5EF4-FFF2-40B4-BE49-F238E27FC236}">
                <a16:creationId xmlns:a16="http://schemas.microsoft.com/office/drawing/2014/main" id="{C23957B2-F854-4009-94EB-44E3EA95081C}"/>
              </a:ext>
            </a:extLst>
          </p:cNvPr>
          <p:cNvPicPr>
            <a:picLocks noGrp="1" noChangeAspect="1"/>
          </p:cNvPicPr>
          <p:nvPr>
            <p:ph idx="1"/>
          </p:nvPr>
        </p:nvPicPr>
        <p:blipFill>
          <a:blip r:embed="rId3"/>
          <a:stretch>
            <a:fillRect/>
          </a:stretch>
        </p:blipFill>
        <p:spPr>
          <a:xfrm>
            <a:off x="213360" y="1089572"/>
            <a:ext cx="4663440" cy="2422341"/>
          </a:xfrm>
          <a:prstGeom prst="rect">
            <a:avLst/>
          </a:prstGeom>
        </p:spPr>
      </p:pic>
      <p:sp>
        <p:nvSpPr>
          <p:cNvPr id="9" name="TextBox 8">
            <a:extLst>
              <a:ext uri="{FF2B5EF4-FFF2-40B4-BE49-F238E27FC236}">
                <a16:creationId xmlns:a16="http://schemas.microsoft.com/office/drawing/2014/main" id="{D6D53673-9D19-4C86-8E7F-D766E47FD08F}"/>
              </a:ext>
            </a:extLst>
          </p:cNvPr>
          <p:cNvSpPr txBox="1"/>
          <p:nvPr/>
        </p:nvSpPr>
        <p:spPr>
          <a:xfrm>
            <a:off x="899160" y="1255038"/>
            <a:ext cx="1833002" cy="646331"/>
          </a:xfrm>
          <a:prstGeom prst="rect">
            <a:avLst/>
          </a:prstGeom>
          <a:noFill/>
        </p:spPr>
        <p:txBody>
          <a:bodyPr wrap="none" rtlCol="0">
            <a:spAutoFit/>
          </a:bodyPr>
          <a:lstStyle/>
          <a:p>
            <a:r>
              <a:rPr lang="en-US" i="1" dirty="0" err="1">
                <a:latin typeface="Cambria" panose="02040503050406030204" pitchFamily="18" charset="0"/>
                <a:ea typeface="Cambria" panose="02040503050406030204" pitchFamily="18" charset="0"/>
              </a:rPr>
              <a:t>R</a:t>
            </a:r>
            <a:r>
              <a:rPr lang="en-US" baseline="-25000" dirty="0" err="1">
                <a:latin typeface="Cambria" panose="02040503050406030204" pitchFamily="18" charset="0"/>
                <a:ea typeface="Cambria" panose="02040503050406030204" pitchFamily="18" charset="0"/>
              </a:rPr>
              <a:t>C</a:t>
            </a:r>
            <a:r>
              <a:rPr lang="en-US" altLang="zh-CN" baseline="-25000" dirty="0" err="1">
                <a:latin typeface="Cambria" panose="02040503050406030204" pitchFamily="18" charset="0"/>
                <a:ea typeface="Cambria" panose="02040503050406030204" pitchFamily="18" charset="0"/>
              </a:rPr>
              <a:t>u</a:t>
            </a:r>
            <a:r>
              <a:rPr lang="en-US" altLang="zh-CN" baseline="-25000" dirty="0">
                <a:latin typeface="Cambria" panose="02040503050406030204" pitchFamily="18" charset="0"/>
                <a:ea typeface="Cambria" panose="02040503050406030204" pitchFamily="18" charset="0"/>
              </a:rPr>
              <a:t>/Zn</a:t>
            </a:r>
            <a:r>
              <a:rPr lang="en-US" dirty="0">
                <a:latin typeface="Cambria" panose="02040503050406030204" pitchFamily="18" charset="0"/>
                <a:ea typeface="Cambria" panose="02040503050406030204" pitchFamily="18" charset="0"/>
              </a:rPr>
              <a:t> = 0.68(10)</a:t>
            </a:r>
          </a:p>
          <a:p>
            <a:r>
              <a:rPr lang="en-US" altLang="zh-CN" i="1" dirty="0">
                <a:solidFill>
                  <a:srgbClr val="C00000"/>
                </a:solidFill>
                <a:latin typeface="Cambria" panose="02040503050406030204" pitchFamily="18" charset="0"/>
                <a:ea typeface="Cambria" panose="02040503050406030204" pitchFamily="18" charset="0"/>
              </a:rPr>
              <a:t>τ</a:t>
            </a:r>
            <a:r>
              <a:rPr lang="en-US" altLang="zh-CN" dirty="0">
                <a:solidFill>
                  <a:srgbClr val="C00000"/>
                </a:solidFill>
                <a:latin typeface="Cambria" panose="02040503050406030204" pitchFamily="18" charset="0"/>
                <a:ea typeface="Cambria" panose="02040503050406030204" pitchFamily="18" charset="0"/>
              </a:rPr>
              <a:t> = 0.60(8) fs</a:t>
            </a:r>
            <a:endParaRPr lang="en-US" dirty="0">
              <a:solidFill>
                <a:srgbClr val="C00000"/>
              </a:solidFill>
              <a:latin typeface="Cambria" panose="02040503050406030204" pitchFamily="18" charset="0"/>
              <a:ea typeface="Cambria" panose="02040503050406030204" pitchFamily="18" charset="0"/>
            </a:endParaRPr>
          </a:p>
        </p:txBody>
      </p:sp>
      <p:sp>
        <p:nvSpPr>
          <p:cNvPr id="17" name="TextBox 16">
            <a:extLst>
              <a:ext uri="{FF2B5EF4-FFF2-40B4-BE49-F238E27FC236}">
                <a16:creationId xmlns:a16="http://schemas.microsoft.com/office/drawing/2014/main" id="{32B35170-2782-4CBA-A263-D6CC801A4A8B}"/>
              </a:ext>
            </a:extLst>
          </p:cNvPr>
          <p:cNvSpPr txBox="1"/>
          <p:nvPr/>
        </p:nvSpPr>
        <p:spPr>
          <a:xfrm>
            <a:off x="5410200" y="5600699"/>
            <a:ext cx="3701654" cy="381002"/>
          </a:xfrm>
          <a:prstGeom prst="rect">
            <a:avLst/>
          </a:prstGeom>
          <a:noFill/>
        </p:spPr>
        <p:txBody>
          <a:bodyPr wrap="none">
            <a:spAutoFit/>
          </a:bodyPr>
          <a:lstStyle/>
          <a:p>
            <a:pPr>
              <a:lnSpc>
                <a:spcPct val="114000"/>
              </a:lnSpc>
            </a:pPr>
            <a:r>
              <a:rPr lang="en-US" altLang="zh-CN" dirty="0">
                <a:solidFill>
                  <a:srgbClr val="008000"/>
                </a:solidFill>
                <a:latin typeface="Arial Narrow" panose="020B0606020202030204" pitchFamily="34" charset="0"/>
              </a:rPr>
              <a:t>L. J. Sun </a:t>
            </a:r>
            <a:r>
              <a:rPr lang="en-US" altLang="zh-CN" i="1" dirty="0">
                <a:solidFill>
                  <a:srgbClr val="008000"/>
                </a:solidFill>
                <a:latin typeface="Arial Narrow" panose="020B0606020202030204" pitchFamily="34" charset="0"/>
              </a:rPr>
              <a:t>et al</a:t>
            </a:r>
            <a:r>
              <a:rPr lang="en-US" altLang="zh-CN" dirty="0">
                <a:solidFill>
                  <a:srgbClr val="008000"/>
                </a:solidFill>
                <a:latin typeface="Arial Narrow" panose="020B0606020202030204" pitchFamily="34" charset="0"/>
              </a:rPr>
              <a:t>., </a:t>
            </a:r>
            <a:r>
              <a:rPr lang="en-US" altLang="zh-CN" dirty="0" err="1">
                <a:solidFill>
                  <a:srgbClr val="008000"/>
                </a:solidFill>
                <a:latin typeface="Arial Narrow" panose="020B0606020202030204" pitchFamily="34" charset="0"/>
              </a:rPr>
              <a:t>arXiv</a:t>
            </a:r>
            <a:r>
              <a:rPr lang="en-US" altLang="zh-CN" dirty="0">
                <a:solidFill>
                  <a:srgbClr val="008000"/>
                </a:solidFill>
                <a:latin typeface="Arial Narrow" panose="020B0606020202030204" pitchFamily="34" charset="0"/>
              </a:rPr>
              <a:t>: 2410.16446 (2024).</a:t>
            </a:r>
          </a:p>
        </p:txBody>
      </p:sp>
    </p:spTree>
    <p:extLst>
      <p:ext uri="{BB962C8B-B14F-4D97-AF65-F5344CB8AC3E}">
        <p14:creationId xmlns:p14="http://schemas.microsoft.com/office/powerpoint/2010/main" val="155369616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1139539-113B-4206-B47F-78D4FCA64C0A}"/>
              </a:ext>
            </a:extLst>
          </p:cNvPr>
          <p:cNvSpPr>
            <a:spLocks noGrp="1"/>
          </p:cNvSpPr>
          <p:nvPr>
            <p:ph type="title"/>
          </p:nvPr>
        </p:nvSpPr>
        <p:spPr>
          <a:xfrm>
            <a:off x="76200" y="316396"/>
            <a:ext cx="8991600" cy="424506"/>
          </a:xfrm>
        </p:spPr>
        <p:txBody>
          <a:bodyPr/>
          <a:lstStyle/>
          <a:p>
            <a:r>
              <a:rPr lang="en-US" altLang="zh-CN" dirty="0"/>
              <a:t>X-ray Ratio and Lifetime</a:t>
            </a:r>
            <a:endParaRPr lang="en-US" dirty="0"/>
          </a:p>
        </p:txBody>
      </p:sp>
      <p:sp>
        <p:nvSpPr>
          <p:cNvPr id="4" name="Footer Placeholder 3">
            <a:extLst>
              <a:ext uri="{FF2B5EF4-FFF2-40B4-BE49-F238E27FC236}">
                <a16:creationId xmlns:a16="http://schemas.microsoft.com/office/drawing/2014/main" id="{FD47B29D-AEEB-42B4-946D-AFDE030EB1FC}"/>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258BA74A-8C2A-43BD-9404-2EC245D4FF72}"/>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74</a:t>
            </a:fld>
            <a:r>
              <a:rPr lang="en-US" dirty="0"/>
              <a:t> / 80</a:t>
            </a:r>
          </a:p>
        </p:txBody>
      </p:sp>
      <p:pic>
        <p:nvPicPr>
          <p:cNvPr id="6" name="Content Placeholder 5">
            <a:extLst>
              <a:ext uri="{FF2B5EF4-FFF2-40B4-BE49-F238E27FC236}">
                <a16:creationId xmlns:a16="http://schemas.microsoft.com/office/drawing/2014/main" id="{C23957B2-F854-4009-94EB-44E3EA95081C}"/>
              </a:ext>
            </a:extLst>
          </p:cNvPr>
          <p:cNvPicPr>
            <a:picLocks noGrp="1" noChangeAspect="1"/>
          </p:cNvPicPr>
          <p:nvPr>
            <p:ph idx="1"/>
          </p:nvPr>
        </p:nvPicPr>
        <p:blipFill>
          <a:blip r:embed="rId3"/>
          <a:stretch>
            <a:fillRect/>
          </a:stretch>
        </p:blipFill>
        <p:spPr>
          <a:xfrm>
            <a:off x="213360" y="1089572"/>
            <a:ext cx="4663440" cy="2422341"/>
          </a:xfrm>
          <a:prstGeom prst="rect">
            <a:avLst/>
          </a:prstGeom>
        </p:spPr>
      </p:pic>
      <p:pic>
        <p:nvPicPr>
          <p:cNvPr id="8" name="Picture 7">
            <a:extLst>
              <a:ext uri="{FF2B5EF4-FFF2-40B4-BE49-F238E27FC236}">
                <a16:creationId xmlns:a16="http://schemas.microsoft.com/office/drawing/2014/main" id="{DA155738-10AC-44E0-AFCE-019E53F27531}"/>
              </a:ext>
            </a:extLst>
          </p:cNvPr>
          <p:cNvPicPr>
            <a:picLocks noChangeAspect="1"/>
          </p:cNvPicPr>
          <p:nvPr/>
        </p:nvPicPr>
        <p:blipFill>
          <a:blip r:embed="rId4"/>
          <a:stretch>
            <a:fillRect/>
          </a:stretch>
        </p:blipFill>
        <p:spPr>
          <a:xfrm>
            <a:off x="213360" y="3511914"/>
            <a:ext cx="4663440" cy="2420849"/>
          </a:xfrm>
          <a:prstGeom prst="rect">
            <a:avLst/>
          </a:prstGeom>
        </p:spPr>
      </p:pic>
      <p:sp>
        <p:nvSpPr>
          <p:cNvPr id="9" name="TextBox 8">
            <a:extLst>
              <a:ext uri="{FF2B5EF4-FFF2-40B4-BE49-F238E27FC236}">
                <a16:creationId xmlns:a16="http://schemas.microsoft.com/office/drawing/2014/main" id="{D6D53673-9D19-4C86-8E7F-D766E47FD08F}"/>
              </a:ext>
            </a:extLst>
          </p:cNvPr>
          <p:cNvSpPr txBox="1"/>
          <p:nvPr/>
        </p:nvSpPr>
        <p:spPr>
          <a:xfrm>
            <a:off x="899160" y="1255038"/>
            <a:ext cx="1833002" cy="646331"/>
          </a:xfrm>
          <a:prstGeom prst="rect">
            <a:avLst/>
          </a:prstGeom>
          <a:noFill/>
        </p:spPr>
        <p:txBody>
          <a:bodyPr wrap="none" rtlCol="0">
            <a:spAutoFit/>
          </a:bodyPr>
          <a:lstStyle/>
          <a:p>
            <a:r>
              <a:rPr lang="en-US" i="1" dirty="0" err="1">
                <a:latin typeface="Cambria" panose="02040503050406030204" pitchFamily="18" charset="0"/>
                <a:ea typeface="Cambria" panose="02040503050406030204" pitchFamily="18" charset="0"/>
              </a:rPr>
              <a:t>R</a:t>
            </a:r>
            <a:r>
              <a:rPr lang="en-US" baseline="-25000" dirty="0" err="1">
                <a:latin typeface="Cambria" panose="02040503050406030204" pitchFamily="18" charset="0"/>
                <a:ea typeface="Cambria" panose="02040503050406030204" pitchFamily="18" charset="0"/>
              </a:rPr>
              <a:t>C</a:t>
            </a:r>
            <a:r>
              <a:rPr lang="en-US" altLang="zh-CN" baseline="-25000" dirty="0" err="1">
                <a:latin typeface="Cambria" panose="02040503050406030204" pitchFamily="18" charset="0"/>
                <a:ea typeface="Cambria" panose="02040503050406030204" pitchFamily="18" charset="0"/>
              </a:rPr>
              <a:t>u</a:t>
            </a:r>
            <a:r>
              <a:rPr lang="en-US" altLang="zh-CN" baseline="-25000" dirty="0">
                <a:latin typeface="Cambria" panose="02040503050406030204" pitchFamily="18" charset="0"/>
                <a:ea typeface="Cambria" panose="02040503050406030204" pitchFamily="18" charset="0"/>
              </a:rPr>
              <a:t>/Zn</a:t>
            </a:r>
            <a:r>
              <a:rPr lang="en-US" dirty="0">
                <a:latin typeface="Cambria" panose="02040503050406030204" pitchFamily="18" charset="0"/>
                <a:ea typeface="Cambria" panose="02040503050406030204" pitchFamily="18" charset="0"/>
              </a:rPr>
              <a:t> = 0.68(10)</a:t>
            </a:r>
          </a:p>
          <a:p>
            <a:r>
              <a:rPr lang="en-US" altLang="zh-CN" i="1" dirty="0">
                <a:solidFill>
                  <a:srgbClr val="C00000"/>
                </a:solidFill>
                <a:latin typeface="Cambria" panose="02040503050406030204" pitchFamily="18" charset="0"/>
                <a:ea typeface="Cambria" panose="02040503050406030204" pitchFamily="18" charset="0"/>
              </a:rPr>
              <a:t>τ</a:t>
            </a:r>
            <a:r>
              <a:rPr lang="en-US" altLang="zh-CN" dirty="0">
                <a:solidFill>
                  <a:srgbClr val="C00000"/>
                </a:solidFill>
                <a:latin typeface="Cambria" panose="02040503050406030204" pitchFamily="18" charset="0"/>
                <a:ea typeface="Cambria" panose="02040503050406030204" pitchFamily="18" charset="0"/>
              </a:rPr>
              <a:t> = 0.60(8) fs</a:t>
            </a:r>
            <a:endParaRPr lang="en-US" dirty="0">
              <a:solidFill>
                <a:srgbClr val="C00000"/>
              </a:solidFill>
              <a:latin typeface="Cambria" panose="02040503050406030204" pitchFamily="18" charset="0"/>
              <a:ea typeface="Cambria" panose="02040503050406030204" pitchFamily="18" charset="0"/>
            </a:endParaRPr>
          </a:p>
        </p:txBody>
      </p:sp>
      <p:sp>
        <p:nvSpPr>
          <p:cNvPr id="10" name="TextBox 9">
            <a:extLst>
              <a:ext uri="{FF2B5EF4-FFF2-40B4-BE49-F238E27FC236}">
                <a16:creationId xmlns:a16="http://schemas.microsoft.com/office/drawing/2014/main" id="{1B67D159-C9DD-407C-8676-F50F8CB7A17F}"/>
              </a:ext>
            </a:extLst>
          </p:cNvPr>
          <p:cNvSpPr txBox="1"/>
          <p:nvPr/>
        </p:nvSpPr>
        <p:spPr>
          <a:xfrm>
            <a:off x="899160" y="3625880"/>
            <a:ext cx="1739515" cy="646331"/>
          </a:xfrm>
          <a:prstGeom prst="rect">
            <a:avLst/>
          </a:prstGeom>
          <a:noFill/>
        </p:spPr>
        <p:txBody>
          <a:bodyPr wrap="none" rtlCol="0">
            <a:spAutoFit/>
          </a:bodyPr>
          <a:lstStyle/>
          <a:p>
            <a:r>
              <a:rPr lang="en-US" i="1" dirty="0" err="1">
                <a:latin typeface="Cambria" panose="02040503050406030204" pitchFamily="18" charset="0"/>
                <a:ea typeface="Cambria" panose="02040503050406030204" pitchFamily="18" charset="0"/>
              </a:rPr>
              <a:t>R</a:t>
            </a:r>
            <a:r>
              <a:rPr lang="en-US" baseline="-25000" dirty="0" err="1">
                <a:latin typeface="Cambria" panose="02040503050406030204" pitchFamily="18" charset="0"/>
                <a:ea typeface="Cambria" panose="02040503050406030204" pitchFamily="18" charset="0"/>
              </a:rPr>
              <a:t>C</a:t>
            </a:r>
            <a:r>
              <a:rPr lang="en-US" altLang="zh-CN" baseline="-25000" dirty="0" err="1">
                <a:latin typeface="Cambria" panose="02040503050406030204" pitchFamily="18" charset="0"/>
                <a:ea typeface="Cambria" panose="02040503050406030204" pitchFamily="18" charset="0"/>
              </a:rPr>
              <a:t>u</a:t>
            </a:r>
            <a:r>
              <a:rPr lang="en-US" altLang="zh-CN" baseline="-25000" dirty="0">
                <a:latin typeface="Cambria" panose="02040503050406030204" pitchFamily="18" charset="0"/>
                <a:ea typeface="Cambria" panose="02040503050406030204" pitchFamily="18" charset="0"/>
              </a:rPr>
              <a:t>/Zn</a:t>
            </a:r>
            <a:r>
              <a:rPr lang="en-US" dirty="0">
                <a:latin typeface="Cambria" panose="02040503050406030204" pitchFamily="18" charset="0"/>
                <a:ea typeface="Cambria" panose="02040503050406030204" pitchFamily="18" charset="0"/>
              </a:rPr>
              <a:t> = 3.6(6)</a:t>
            </a:r>
          </a:p>
          <a:p>
            <a:r>
              <a:rPr lang="en-US" altLang="zh-CN" i="1" dirty="0">
                <a:solidFill>
                  <a:srgbClr val="C00000"/>
                </a:solidFill>
                <a:latin typeface="Cambria" panose="02040503050406030204" pitchFamily="18" charset="0"/>
                <a:ea typeface="Cambria" panose="02040503050406030204" pitchFamily="18" charset="0"/>
              </a:rPr>
              <a:t>τ</a:t>
            </a:r>
            <a:r>
              <a:rPr lang="en-US" altLang="zh-CN" dirty="0">
                <a:solidFill>
                  <a:srgbClr val="C00000"/>
                </a:solidFill>
                <a:latin typeface="Cambria" panose="02040503050406030204" pitchFamily="18" charset="0"/>
                <a:ea typeface="Cambria" panose="02040503050406030204" pitchFamily="18" charset="0"/>
              </a:rPr>
              <a:t> = 0.112(18) fs</a:t>
            </a:r>
            <a:endParaRPr lang="en-US" dirty="0">
              <a:solidFill>
                <a:srgbClr val="C00000"/>
              </a:solidFill>
              <a:latin typeface="Cambria" panose="02040503050406030204" pitchFamily="18" charset="0"/>
              <a:ea typeface="Cambria" panose="02040503050406030204" pitchFamily="18" charset="0"/>
            </a:endParaRPr>
          </a:p>
        </p:txBody>
      </p:sp>
      <p:sp>
        <p:nvSpPr>
          <p:cNvPr id="14" name="TextBox 13">
            <a:extLst>
              <a:ext uri="{FF2B5EF4-FFF2-40B4-BE49-F238E27FC236}">
                <a16:creationId xmlns:a16="http://schemas.microsoft.com/office/drawing/2014/main" id="{EAB3D96E-F3AE-4611-9763-5AC10DCB33C9}"/>
              </a:ext>
            </a:extLst>
          </p:cNvPr>
          <p:cNvSpPr txBox="1"/>
          <p:nvPr/>
        </p:nvSpPr>
        <p:spPr>
          <a:xfrm>
            <a:off x="5410200" y="5600699"/>
            <a:ext cx="3701654" cy="381002"/>
          </a:xfrm>
          <a:prstGeom prst="rect">
            <a:avLst/>
          </a:prstGeom>
          <a:noFill/>
        </p:spPr>
        <p:txBody>
          <a:bodyPr wrap="none">
            <a:spAutoFit/>
          </a:bodyPr>
          <a:lstStyle/>
          <a:p>
            <a:pPr>
              <a:lnSpc>
                <a:spcPct val="114000"/>
              </a:lnSpc>
            </a:pPr>
            <a:r>
              <a:rPr lang="en-US" altLang="zh-CN" dirty="0">
                <a:solidFill>
                  <a:srgbClr val="008000"/>
                </a:solidFill>
                <a:latin typeface="Arial Narrow" panose="020B0606020202030204" pitchFamily="34" charset="0"/>
              </a:rPr>
              <a:t>L. J. Sun </a:t>
            </a:r>
            <a:r>
              <a:rPr lang="en-US" altLang="zh-CN" i="1" dirty="0">
                <a:solidFill>
                  <a:srgbClr val="008000"/>
                </a:solidFill>
                <a:latin typeface="Arial Narrow" panose="020B0606020202030204" pitchFamily="34" charset="0"/>
              </a:rPr>
              <a:t>et al</a:t>
            </a:r>
            <a:r>
              <a:rPr lang="en-US" altLang="zh-CN" dirty="0">
                <a:solidFill>
                  <a:srgbClr val="008000"/>
                </a:solidFill>
                <a:latin typeface="Arial Narrow" panose="020B0606020202030204" pitchFamily="34" charset="0"/>
              </a:rPr>
              <a:t>., </a:t>
            </a:r>
            <a:r>
              <a:rPr lang="en-US" altLang="zh-CN" dirty="0" err="1">
                <a:solidFill>
                  <a:srgbClr val="008000"/>
                </a:solidFill>
                <a:latin typeface="Arial Narrow" panose="020B0606020202030204" pitchFamily="34" charset="0"/>
              </a:rPr>
              <a:t>arXiv</a:t>
            </a:r>
            <a:r>
              <a:rPr lang="en-US" altLang="zh-CN" dirty="0">
                <a:solidFill>
                  <a:srgbClr val="008000"/>
                </a:solidFill>
                <a:latin typeface="Arial Narrow" panose="020B0606020202030204" pitchFamily="34" charset="0"/>
              </a:rPr>
              <a:t>: 2410.16446 (2024).</a:t>
            </a:r>
          </a:p>
        </p:txBody>
      </p:sp>
    </p:spTree>
    <p:extLst>
      <p:ext uri="{BB962C8B-B14F-4D97-AF65-F5344CB8AC3E}">
        <p14:creationId xmlns:p14="http://schemas.microsoft.com/office/powerpoint/2010/main" val="186923289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1139539-113B-4206-B47F-78D4FCA64C0A}"/>
              </a:ext>
            </a:extLst>
          </p:cNvPr>
          <p:cNvSpPr>
            <a:spLocks noGrp="1"/>
          </p:cNvSpPr>
          <p:nvPr>
            <p:ph type="title"/>
          </p:nvPr>
        </p:nvSpPr>
        <p:spPr>
          <a:xfrm>
            <a:off x="76200" y="316396"/>
            <a:ext cx="8991600" cy="424506"/>
          </a:xfrm>
        </p:spPr>
        <p:txBody>
          <a:bodyPr/>
          <a:lstStyle/>
          <a:p>
            <a:r>
              <a:rPr lang="en-US" altLang="zh-CN" dirty="0"/>
              <a:t>X-ray Ratio and Lifetime</a:t>
            </a:r>
            <a:endParaRPr lang="en-US" dirty="0"/>
          </a:p>
        </p:txBody>
      </p:sp>
      <p:sp>
        <p:nvSpPr>
          <p:cNvPr id="4" name="Footer Placeholder 3">
            <a:extLst>
              <a:ext uri="{FF2B5EF4-FFF2-40B4-BE49-F238E27FC236}">
                <a16:creationId xmlns:a16="http://schemas.microsoft.com/office/drawing/2014/main" id="{FD47B29D-AEEB-42B4-946D-AFDE030EB1FC}"/>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258BA74A-8C2A-43BD-9404-2EC245D4FF72}"/>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75</a:t>
            </a:fld>
            <a:r>
              <a:rPr lang="en-US" dirty="0"/>
              <a:t> / 80</a:t>
            </a:r>
          </a:p>
        </p:txBody>
      </p:sp>
      <p:pic>
        <p:nvPicPr>
          <p:cNvPr id="6" name="Content Placeholder 5">
            <a:extLst>
              <a:ext uri="{FF2B5EF4-FFF2-40B4-BE49-F238E27FC236}">
                <a16:creationId xmlns:a16="http://schemas.microsoft.com/office/drawing/2014/main" id="{C23957B2-F854-4009-94EB-44E3EA95081C}"/>
              </a:ext>
            </a:extLst>
          </p:cNvPr>
          <p:cNvPicPr>
            <a:picLocks noGrp="1" noChangeAspect="1"/>
          </p:cNvPicPr>
          <p:nvPr>
            <p:ph idx="1"/>
          </p:nvPr>
        </p:nvPicPr>
        <p:blipFill>
          <a:blip r:embed="rId3"/>
          <a:stretch>
            <a:fillRect/>
          </a:stretch>
        </p:blipFill>
        <p:spPr>
          <a:xfrm>
            <a:off x="213360" y="1089572"/>
            <a:ext cx="4663440" cy="2422341"/>
          </a:xfrm>
          <a:prstGeom prst="rect">
            <a:avLst/>
          </a:prstGeom>
        </p:spPr>
      </p:pic>
      <p:pic>
        <p:nvPicPr>
          <p:cNvPr id="8" name="Picture 7">
            <a:extLst>
              <a:ext uri="{FF2B5EF4-FFF2-40B4-BE49-F238E27FC236}">
                <a16:creationId xmlns:a16="http://schemas.microsoft.com/office/drawing/2014/main" id="{DA155738-10AC-44E0-AFCE-019E53F27531}"/>
              </a:ext>
            </a:extLst>
          </p:cNvPr>
          <p:cNvPicPr>
            <a:picLocks noChangeAspect="1"/>
          </p:cNvPicPr>
          <p:nvPr/>
        </p:nvPicPr>
        <p:blipFill>
          <a:blip r:embed="rId4"/>
          <a:stretch>
            <a:fillRect/>
          </a:stretch>
        </p:blipFill>
        <p:spPr>
          <a:xfrm>
            <a:off x="213360" y="3511914"/>
            <a:ext cx="4663440" cy="2420849"/>
          </a:xfrm>
          <a:prstGeom prst="rect">
            <a:avLst/>
          </a:prstGeom>
        </p:spPr>
      </p:pic>
      <p:sp>
        <p:nvSpPr>
          <p:cNvPr id="9" name="TextBox 8">
            <a:extLst>
              <a:ext uri="{FF2B5EF4-FFF2-40B4-BE49-F238E27FC236}">
                <a16:creationId xmlns:a16="http://schemas.microsoft.com/office/drawing/2014/main" id="{D6D53673-9D19-4C86-8E7F-D766E47FD08F}"/>
              </a:ext>
            </a:extLst>
          </p:cNvPr>
          <p:cNvSpPr txBox="1"/>
          <p:nvPr/>
        </p:nvSpPr>
        <p:spPr>
          <a:xfrm>
            <a:off x="899160" y="1255038"/>
            <a:ext cx="1833002" cy="646331"/>
          </a:xfrm>
          <a:prstGeom prst="rect">
            <a:avLst/>
          </a:prstGeom>
          <a:noFill/>
        </p:spPr>
        <p:txBody>
          <a:bodyPr wrap="none" rtlCol="0">
            <a:spAutoFit/>
          </a:bodyPr>
          <a:lstStyle/>
          <a:p>
            <a:r>
              <a:rPr lang="en-US" i="1" dirty="0" err="1">
                <a:latin typeface="Cambria" panose="02040503050406030204" pitchFamily="18" charset="0"/>
                <a:ea typeface="Cambria" panose="02040503050406030204" pitchFamily="18" charset="0"/>
              </a:rPr>
              <a:t>R</a:t>
            </a:r>
            <a:r>
              <a:rPr lang="en-US" baseline="-25000" dirty="0" err="1">
                <a:latin typeface="Cambria" panose="02040503050406030204" pitchFamily="18" charset="0"/>
                <a:ea typeface="Cambria" panose="02040503050406030204" pitchFamily="18" charset="0"/>
              </a:rPr>
              <a:t>C</a:t>
            </a:r>
            <a:r>
              <a:rPr lang="en-US" altLang="zh-CN" baseline="-25000" dirty="0" err="1">
                <a:latin typeface="Cambria" panose="02040503050406030204" pitchFamily="18" charset="0"/>
                <a:ea typeface="Cambria" panose="02040503050406030204" pitchFamily="18" charset="0"/>
              </a:rPr>
              <a:t>u</a:t>
            </a:r>
            <a:r>
              <a:rPr lang="en-US" altLang="zh-CN" baseline="-25000" dirty="0">
                <a:latin typeface="Cambria" panose="02040503050406030204" pitchFamily="18" charset="0"/>
                <a:ea typeface="Cambria" panose="02040503050406030204" pitchFamily="18" charset="0"/>
              </a:rPr>
              <a:t>/Zn</a:t>
            </a:r>
            <a:r>
              <a:rPr lang="en-US" dirty="0">
                <a:latin typeface="Cambria" panose="02040503050406030204" pitchFamily="18" charset="0"/>
                <a:ea typeface="Cambria" panose="02040503050406030204" pitchFamily="18" charset="0"/>
              </a:rPr>
              <a:t> = 0.68(10)</a:t>
            </a:r>
          </a:p>
          <a:p>
            <a:r>
              <a:rPr lang="en-US" altLang="zh-CN" i="1" dirty="0">
                <a:solidFill>
                  <a:srgbClr val="C00000"/>
                </a:solidFill>
                <a:latin typeface="Cambria" panose="02040503050406030204" pitchFamily="18" charset="0"/>
                <a:ea typeface="Cambria" panose="02040503050406030204" pitchFamily="18" charset="0"/>
              </a:rPr>
              <a:t>τ</a:t>
            </a:r>
            <a:r>
              <a:rPr lang="en-US" altLang="zh-CN" dirty="0">
                <a:solidFill>
                  <a:srgbClr val="C00000"/>
                </a:solidFill>
                <a:latin typeface="Cambria" panose="02040503050406030204" pitchFamily="18" charset="0"/>
                <a:ea typeface="Cambria" panose="02040503050406030204" pitchFamily="18" charset="0"/>
              </a:rPr>
              <a:t> = 0.60(8) fs</a:t>
            </a:r>
            <a:endParaRPr lang="en-US" dirty="0">
              <a:solidFill>
                <a:srgbClr val="C00000"/>
              </a:solidFill>
              <a:latin typeface="Cambria" panose="02040503050406030204" pitchFamily="18" charset="0"/>
              <a:ea typeface="Cambria" panose="02040503050406030204" pitchFamily="18" charset="0"/>
            </a:endParaRPr>
          </a:p>
        </p:txBody>
      </p:sp>
      <p:sp>
        <p:nvSpPr>
          <p:cNvPr id="10" name="TextBox 9">
            <a:extLst>
              <a:ext uri="{FF2B5EF4-FFF2-40B4-BE49-F238E27FC236}">
                <a16:creationId xmlns:a16="http://schemas.microsoft.com/office/drawing/2014/main" id="{1B67D159-C9DD-407C-8676-F50F8CB7A17F}"/>
              </a:ext>
            </a:extLst>
          </p:cNvPr>
          <p:cNvSpPr txBox="1"/>
          <p:nvPr/>
        </p:nvSpPr>
        <p:spPr>
          <a:xfrm>
            <a:off x="899160" y="3625880"/>
            <a:ext cx="1739515" cy="646331"/>
          </a:xfrm>
          <a:prstGeom prst="rect">
            <a:avLst/>
          </a:prstGeom>
          <a:noFill/>
        </p:spPr>
        <p:txBody>
          <a:bodyPr wrap="none" rtlCol="0">
            <a:spAutoFit/>
          </a:bodyPr>
          <a:lstStyle/>
          <a:p>
            <a:r>
              <a:rPr lang="en-US" i="1" dirty="0" err="1">
                <a:latin typeface="Cambria" panose="02040503050406030204" pitchFamily="18" charset="0"/>
                <a:ea typeface="Cambria" panose="02040503050406030204" pitchFamily="18" charset="0"/>
              </a:rPr>
              <a:t>R</a:t>
            </a:r>
            <a:r>
              <a:rPr lang="en-US" baseline="-25000" dirty="0" err="1">
                <a:latin typeface="Cambria" panose="02040503050406030204" pitchFamily="18" charset="0"/>
                <a:ea typeface="Cambria" panose="02040503050406030204" pitchFamily="18" charset="0"/>
              </a:rPr>
              <a:t>C</a:t>
            </a:r>
            <a:r>
              <a:rPr lang="en-US" altLang="zh-CN" baseline="-25000" dirty="0" err="1">
                <a:latin typeface="Cambria" panose="02040503050406030204" pitchFamily="18" charset="0"/>
                <a:ea typeface="Cambria" panose="02040503050406030204" pitchFamily="18" charset="0"/>
              </a:rPr>
              <a:t>u</a:t>
            </a:r>
            <a:r>
              <a:rPr lang="en-US" altLang="zh-CN" baseline="-25000" dirty="0">
                <a:latin typeface="Cambria" panose="02040503050406030204" pitchFamily="18" charset="0"/>
                <a:ea typeface="Cambria" panose="02040503050406030204" pitchFamily="18" charset="0"/>
              </a:rPr>
              <a:t>/Zn</a:t>
            </a:r>
            <a:r>
              <a:rPr lang="en-US" dirty="0">
                <a:latin typeface="Cambria" panose="02040503050406030204" pitchFamily="18" charset="0"/>
                <a:ea typeface="Cambria" panose="02040503050406030204" pitchFamily="18" charset="0"/>
              </a:rPr>
              <a:t> = 3.6(6)</a:t>
            </a:r>
          </a:p>
          <a:p>
            <a:r>
              <a:rPr lang="en-US" altLang="zh-CN" i="1" dirty="0">
                <a:solidFill>
                  <a:srgbClr val="C00000"/>
                </a:solidFill>
                <a:latin typeface="Cambria" panose="02040503050406030204" pitchFamily="18" charset="0"/>
                <a:ea typeface="Cambria" panose="02040503050406030204" pitchFamily="18" charset="0"/>
              </a:rPr>
              <a:t>τ</a:t>
            </a:r>
            <a:r>
              <a:rPr lang="en-US" altLang="zh-CN" dirty="0">
                <a:solidFill>
                  <a:srgbClr val="C00000"/>
                </a:solidFill>
                <a:latin typeface="Cambria" panose="02040503050406030204" pitchFamily="18" charset="0"/>
                <a:ea typeface="Cambria" panose="02040503050406030204" pitchFamily="18" charset="0"/>
              </a:rPr>
              <a:t> = 0.112(18) fs</a:t>
            </a:r>
            <a:endParaRPr lang="en-US" dirty="0">
              <a:solidFill>
                <a:srgbClr val="C00000"/>
              </a:solidFill>
              <a:latin typeface="Cambria" panose="02040503050406030204" pitchFamily="18" charset="0"/>
              <a:ea typeface="Cambria" panose="02040503050406030204" pitchFamily="18" charset="0"/>
            </a:endParaRPr>
          </a:p>
        </p:txBody>
      </p:sp>
      <p:pic>
        <p:nvPicPr>
          <p:cNvPr id="11" name="Picture 2" descr="Paris 2024 medals revealed - Team Canada - Official Olympic Team Website">
            <a:extLst>
              <a:ext uri="{FF2B5EF4-FFF2-40B4-BE49-F238E27FC236}">
                <a16:creationId xmlns:a16="http://schemas.microsoft.com/office/drawing/2014/main" id="{B43D52B3-9C48-49A6-AF07-193D8164EA8E}"/>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5150"/>
          <a:stretch/>
        </p:blipFill>
        <p:spPr bwMode="auto">
          <a:xfrm>
            <a:off x="5029200" y="1082461"/>
            <a:ext cx="1905000" cy="250634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pic>
        <p:nvPicPr>
          <p:cNvPr id="12" name="Picture 4">
            <a:extLst>
              <a:ext uri="{FF2B5EF4-FFF2-40B4-BE49-F238E27FC236}">
                <a16:creationId xmlns:a16="http://schemas.microsoft.com/office/drawing/2014/main" id="{E510367F-2A16-4837-9025-1426408809C2}"/>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65555" t="60000" r="3334" b="7778"/>
          <a:stretch/>
        </p:blipFill>
        <p:spPr bwMode="auto">
          <a:xfrm>
            <a:off x="7052413" y="1082461"/>
            <a:ext cx="1878227" cy="1945307"/>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903D4CE0-30A9-4986-96A8-D33B97BE3363}"/>
              </a:ext>
            </a:extLst>
          </p:cNvPr>
          <p:cNvSpPr txBox="1"/>
          <p:nvPr/>
        </p:nvSpPr>
        <p:spPr>
          <a:xfrm>
            <a:off x="7291430" y="3179344"/>
            <a:ext cx="1276696" cy="384721"/>
          </a:xfrm>
          <a:prstGeom prst="rect">
            <a:avLst/>
          </a:prstGeom>
          <a:noFill/>
        </p:spPr>
        <p:txBody>
          <a:bodyPr wrap="none">
            <a:spAutoFit/>
          </a:bodyPr>
          <a:lstStyle/>
          <a:p>
            <a:r>
              <a:rPr lang="en-US" sz="1900" i="1" dirty="0" err="1">
                <a:latin typeface="Cambria" panose="02040503050406030204" pitchFamily="18" charset="0"/>
                <a:ea typeface="Cambria" panose="02040503050406030204" pitchFamily="18" charset="0"/>
              </a:rPr>
              <a:t>R</a:t>
            </a:r>
            <a:r>
              <a:rPr lang="en-US" sz="1900" baseline="-25000" dirty="0" err="1">
                <a:latin typeface="Cambria" panose="02040503050406030204" pitchFamily="18" charset="0"/>
                <a:ea typeface="Cambria" panose="02040503050406030204" pitchFamily="18" charset="0"/>
              </a:rPr>
              <a:t>C</a:t>
            </a:r>
            <a:r>
              <a:rPr lang="en-US" altLang="zh-CN" sz="1900" baseline="-25000" dirty="0" err="1">
                <a:latin typeface="Cambria" panose="02040503050406030204" pitchFamily="18" charset="0"/>
                <a:ea typeface="Cambria" panose="02040503050406030204" pitchFamily="18" charset="0"/>
              </a:rPr>
              <a:t>u</a:t>
            </a:r>
            <a:r>
              <a:rPr lang="en-US" altLang="zh-CN" sz="1900" baseline="-25000" dirty="0">
                <a:latin typeface="Cambria" panose="02040503050406030204" pitchFamily="18" charset="0"/>
                <a:ea typeface="Cambria" panose="02040503050406030204" pitchFamily="18" charset="0"/>
              </a:rPr>
              <a:t>/Zn</a:t>
            </a:r>
            <a:r>
              <a:rPr lang="en-US" sz="1900" dirty="0">
                <a:latin typeface="Cambria" panose="02040503050406030204" pitchFamily="18" charset="0"/>
                <a:ea typeface="Cambria" panose="02040503050406030204" pitchFamily="18" charset="0"/>
              </a:rPr>
              <a:t> = 19</a:t>
            </a:r>
            <a:endParaRPr lang="en-US" sz="1900" dirty="0"/>
          </a:p>
        </p:txBody>
      </p:sp>
      <p:sp>
        <p:nvSpPr>
          <p:cNvPr id="14" name="TextBox 13">
            <a:extLst>
              <a:ext uri="{FF2B5EF4-FFF2-40B4-BE49-F238E27FC236}">
                <a16:creationId xmlns:a16="http://schemas.microsoft.com/office/drawing/2014/main" id="{EAB3D96E-F3AE-4611-9763-5AC10DCB33C9}"/>
              </a:ext>
            </a:extLst>
          </p:cNvPr>
          <p:cNvSpPr txBox="1"/>
          <p:nvPr/>
        </p:nvSpPr>
        <p:spPr>
          <a:xfrm>
            <a:off x="5410200" y="5600699"/>
            <a:ext cx="3701654" cy="381002"/>
          </a:xfrm>
          <a:prstGeom prst="rect">
            <a:avLst/>
          </a:prstGeom>
          <a:noFill/>
        </p:spPr>
        <p:txBody>
          <a:bodyPr wrap="none">
            <a:spAutoFit/>
          </a:bodyPr>
          <a:lstStyle/>
          <a:p>
            <a:pPr>
              <a:lnSpc>
                <a:spcPct val="114000"/>
              </a:lnSpc>
            </a:pPr>
            <a:r>
              <a:rPr lang="en-US" altLang="zh-CN" dirty="0">
                <a:solidFill>
                  <a:srgbClr val="008000"/>
                </a:solidFill>
                <a:latin typeface="Arial Narrow" panose="020B0606020202030204" pitchFamily="34" charset="0"/>
              </a:rPr>
              <a:t>L. J. Sun </a:t>
            </a:r>
            <a:r>
              <a:rPr lang="en-US" altLang="zh-CN" i="1" dirty="0">
                <a:solidFill>
                  <a:srgbClr val="008000"/>
                </a:solidFill>
                <a:latin typeface="Arial Narrow" panose="020B0606020202030204" pitchFamily="34" charset="0"/>
              </a:rPr>
              <a:t>et al</a:t>
            </a:r>
            <a:r>
              <a:rPr lang="en-US" altLang="zh-CN" dirty="0">
                <a:solidFill>
                  <a:srgbClr val="008000"/>
                </a:solidFill>
                <a:latin typeface="Arial Narrow" panose="020B0606020202030204" pitchFamily="34" charset="0"/>
              </a:rPr>
              <a:t>., </a:t>
            </a:r>
            <a:r>
              <a:rPr lang="en-US" altLang="zh-CN" dirty="0" err="1">
                <a:solidFill>
                  <a:srgbClr val="008000"/>
                </a:solidFill>
                <a:latin typeface="Arial Narrow" panose="020B0606020202030204" pitchFamily="34" charset="0"/>
              </a:rPr>
              <a:t>arXiv</a:t>
            </a:r>
            <a:r>
              <a:rPr lang="en-US" altLang="zh-CN" dirty="0">
                <a:solidFill>
                  <a:srgbClr val="008000"/>
                </a:solidFill>
                <a:latin typeface="Arial Narrow" panose="020B0606020202030204" pitchFamily="34" charset="0"/>
              </a:rPr>
              <a:t>: 2410.16446 (2024).</a:t>
            </a:r>
          </a:p>
        </p:txBody>
      </p:sp>
      <p:sp>
        <p:nvSpPr>
          <p:cNvPr id="16" name="TextBox 15">
            <a:extLst>
              <a:ext uri="{FF2B5EF4-FFF2-40B4-BE49-F238E27FC236}">
                <a16:creationId xmlns:a16="http://schemas.microsoft.com/office/drawing/2014/main" id="{D0C015F0-40EE-4B3B-BE94-63CAE3BB8F34}"/>
              </a:ext>
            </a:extLst>
          </p:cNvPr>
          <p:cNvSpPr txBox="1"/>
          <p:nvPr/>
        </p:nvSpPr>
        <p:spPr>
          <a:xfrm>
            <a:off x="5906026" y="3657600"/>
            <a:ext cx="2143920" cy="338554"/>
          </a:xfrm>
          <a:prstGeom prst="rect">
            <a:avLst/>
          </a:prstGeom>
          <a:noFill/>
        </p:spPr>
        <p:txBody>
          <a:bodyPr wrap="none">
            <a:spAutoFit/>
          </a:bodyPr>
          <a:lstStyle/>
          <a:p>
            <a:r>
              <a:rPr lang="en-US" sz="1600" dirty="0">
                <a:latin typeface="Arial Narrow" panose="020B0606020202030204" pitchFamily="34" charset="0"/>
              </a:rPr>
              <a:t>www.compoundchem.com</a:t>
            </a:r>
          </a:p>
        </p:txBody>
      </p:sp>
    </p:spTree>
    <p:extLst>
      <p:ext uri="{BB962C8B-B14F-4D97-AF65-F5344CB8AC3E}">
        <p14:creationId xmlns:p14="http://schemas.microsoft.com/office/powerpoint/2010/main" val="26905893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721921F3-1000-4414-960F-0A3024145D61}"/>
              </a:ext>
            </a:extLst>
          </p:cNvPr>
          <p:cNvPicPr>
            <a:picLocks noGrp="1" noChangeAspect="1"/>
          </p:cNvPicPr>
          <p:nvPr>
            <p:ph idx="1"/>
          </p:nvPr>
        </p:nvPicPr>
        <p:blipFill>
          <a:blip r:embed="rId2"/>
          <a:stretch>
            <a:fillRect/>
          </a:stretch>
        </p:blipFill>
        <p:spPr>
          <a:xfrm>
            <a:off x="2819400" y="1387475"/>
            <a:ext cx="6219555" cy="4632325"/>
          </a:xfrm>
        </p:spPr>
      </p:pic>
      <p:sp>
        <p:nvSpPr>
          <p:cNvPr id="3" name="Title 2">
            <a:extLst>
              <a:ext uri="{FF2B5EF4-FFF2-40B4-BE49-F238E27FC236}">
                <a16:creationId xmlns:a16="http://schemas.microsoft.com/office/drawing/2014/main" id="{BD6F5188-36F6-47A3-826E-0A73B8AD931D}"/>
              </a:ext>
            </a:extLst>
          </p:cNvPr>
          <p:cNvSpPr>
            <a:spLocks noGrp="1"/>
          </p:cNvSpPr>
          <p:nvPr>
            <p:ph type="title"/>
          </p:nvPr>
        </p:nvSpPr>
        <p:spPr>
          <a:xfrm>
            <a:off x="76200" y="316396"/>
            <a:ext cx="8991600" cy="424506"/>
          </a:xfrm>
        </p:spPr>
        <p:txBody>
          <a:bodyPr/>
          <a:lstStyle/>
          <a:p>
            <a:r>
              <a:rPr lang="en-US" altLang="zh-CN" dirty="0"/>
              <a:t>Evaluated </a:t>
            </a:r>
            <a:r>
              <a:rPr lang="en-US" baseline="30000" dirty="0"/>
              <a:t>60</a:t>
            </a:r>
            <a:r>
              <a:rPr lang="en-US" altLang="zh-CN" dirty="0"/>
              <a:t>Ga Decay Scheme</a:t>
            </a:r>
            <a:endParaRPr lang="en-US" dirty="0"/>
          </a:p>
        </p:txBody>
      </p:sp>
      <p:sp>
        <p:nvSpPr>
          <p:cNvPr id="4" name="Footer Placeholder 3">
            <a:extLst>
              <a:ext uri="{FF2B5EF4-FFF2-40B4-BE49-F238E27FC236}">
                <a16:creationId xmlns:a16="http://schemas.microsoft.com/office/drawing/2014/main" id="{D96A23EB-CD8D-4530-8FF9-096E06C2A892}"/>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FF127C91-A7CC-4F0F-8272-7EE2B9169040}"/>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76</a:t>
            </a:fld>
            <a:r>
              <a:rPr lang="en-US" dirty="0"/>
              <a:t> / 80</a:t>
            </a:r>
          </a:p>
        </p:txBody>
      </p:sp>
      <p:sp>
        <p:nvSpPr>
          <p:cNvPr id="6" name="TextBox 5">
            <a:extLst>
              <a:ext uri="{FF2B5EF4-FFF2-40B4-BE49-F238E27FC236}">
                <a16:creationId xmlns:a16="http://schemas.microsoft.com/office/drawing/2014/main" id="{8BCB71BF-D54C-4057-8AFF-8A6433E53459}"/>
              </a:ext>
            </a:extLst>
          </p:cNvPr>
          <p:cNvSpPr txBox="1"/>
          <p:nvPr/>
        </p:nvSpPr>
        <p:spPr>
          <a:xfrm>
            <a:off x="76200" y="5651497"/>
            <a:ext cx="3701654" cy="381002"/>
          </a:xfrm>
          <a:prstGeom prst="rect">
            <a:avLst/>
          </a:prstGeom>
          <a:noFill/>
        </p:spPr>
        <p:txBody>
          <a:bodyPr wrap="none">
            <a:spAutoFit/>
          </a:bodyPr>
          <a:lstStyle/>
          <a:p>
            <a:pPr>
              <a:lnSpc>
                <a:spcPct val="114000"/>
              </a:lnSpc>
            </a:pPr>
            <a:r>
              <a:rPr lang="en-US" altLang="zh-CN" dirty="0">
                <a:solidFill>
                  <a:srgbClr val="008000"/>
                </a:solidFill>
                <a:latin typeface="Arial Narrow" panose="020B0606020202030204" pitchFamily="34" charset="0"/>
              </a:rPr>
              <a:t>L. J. Sun </a:t>
            </a:r>
            <a:r>
              <a:rPr lang="en-US" altLang="zh-CN" i="1" dirty="0">
                <a:solidFill>
                  <a:srgbClr val="008000"/>
                </a:solidFill>
                <a:latin typeface="Arial Narrow" panose="020B0606020202030204" pitchFamily="34" charset="0"/>
              </a:rPr>
              <a:t>et al</a:t>
            </a:r>
            <a:r>
              <a:rPr lang="en-US" altLang="zh-CN" dirty="0">
                <a:solidFill>
                  <a:srgbClr val="008000"/>
                </a:solidFill>
                <a:latin typeface="Arial Narrow" panose="020B0606020202030204" pitchFamily="34" charset="0"/>
              </a:rPr>
              <a:t>., </a:t>
            </a:r>
            <a:r>
              <a:rPr lang="en-US" altLang="zh-CN" dirty="0" err="1">
                <a:solidFill>
                  <a:srgbClr val="008000"/>
                </a:solidFill>
                <a:latin typeface="Arial Narrow" panose="020B0606020202030204" pitchFamily="34" charset="0"/>
              </a:rPr>
              <a:t>arXiv</a:t>
            </a:r>
            <a:r>
              <a:rPr lang="en-US" altLang="zh-CN" dirty="0">
                <a:solidFill>
                  <a:srgbClr val="008000"/>
                </a:solidFill>
                <a:latin typeface="Arial Narrow" panose="020B0606020202030204" pitchFamily="34" charset="0"/>
              </a:rPr>
              <a:t>: 2410.16446 (2024).</a:t>
            </a:r>
          </a:p>
        </p:txBody>
      </p:sp>
      <p:pic>
        <p:nvPicPr>
          <p:cNvPr id="8" name="Picture 7">
            <a:extLst>
              <a:ext uri="{FF2B5EF4-FFF2-40B4-BE49-F238E27FC236}">
                <a16:creationId xmlns:a16="http://schemas.microsoft.com/office/drawing/2014/main" id="{C472CE1E-2E8C-4DA9-AB36-CA2B96DB429D}"/>
              </a:ext>
            </a:extLst>
          </p:cNvPr>
          <p:cNvPicPr>
            <a:picLocks noChangeAspect="1"/>
          </p:cNvPicPr>
          <p:nvPr/>
        </p:nvPicPr>
        <p:blipFill>
          <a:blip r:embed="rId3"/>
          <a:stretch>
            <a:fillRect/>
          </a:stretch>
        </p:blipFill>
        <p:spPr>
          <a:xfrm>
            <a:off x="76199" y="1055100"/>
            <a:ext cx="4982441" cy="2450100"/>
          </a:xfrm>
          <a:prstGeom prst="rect">
            <a:avLst/>
          </a:prstGeom>
        </p:spPr>
      </p:pic>
    </p:spTree>
    <p:extLst>
      <p:ext uri="{BB962C8B-B14F-4D97-AF65-F5344CB8AC3E}">
        <p14:creationId xmlns:p14="http://schemas.microsoft.com/office/powerpoint/2010/main" val="152442010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F492D9-F2B2-46AE-BED3-9AAF32A4EC83}"/>
              </a:ext>
            </a:extLst>
          </p:cNvPr>
          <p:cNvSpPr>
            <a:spLocks noGrp="1"/>
          </p:cNvSpPr>
          <p:nvPr>
            <p:ph type="title"/>
          </p:nvPr>
        </p:nvSpPr>
        <p:spPr>
          <a:xfrm>
            <a:off x="76200" y="316396"/>
            <a:ext cx="8991600" cy="424506"/>
          </a:xfrm>
        </p:spPr>
        <p:txBody>
          <a:bodyPr/>
          <a:lstStyle/>
          <a:p>
            <a:r>
              <a:rPr lang="en-US" dirty="0"/>
              <a:t>Lifetimes and Branching Ratios Apparatus (LIBRA)</a:t>
            </a:r>
          </a:p>
        </p:txBody>
      </p:sp>
      <p:sp>
        <p:nvSpPr>
          <p:cNvPr id="4" name="Footer Placeholder 3">
            <a:extLst>
              <a:ext uri="{FF2B5EF4-FFF2-40B4-BE49-F238E27FC236}">
                <a16:creationId xmlns:a16="http://schemas.microsoft.com/office/drawing/2014/main" id="{D8468781-2A48-480C-8743-F100AE2284BA}"/>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4C681706-C47E-439E-8FF9-37A368B38037}"/>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77</a:t>
            </a:fld>
            <a:r>
              <a:rPr lang="en-US" dirty="0"/>
              <a:t> / 80</a:t>
            </a:r>
          </a:p>
        </p:txBody>
      </p:sp>
      <p:sp>
        <p:nvSpPr>
          <p:cNvPr id="9" name="TextBox 8">
            <a:extLst>
              <a:ext uri="{FF2B5EF4-FFF2-40B4-BE49-F238E27FC236}">
                <a16:creationId xmlns:a16="http://schemas.microsoft.com/office/drawing/2014/main" id="{C87337F4-28FB-40A3-954A-EC4FDE3E1322}"/>
              </a:ext>
            </a:extLst>
          </p:cNvPr>
          <p:cNvSpPr txBox="1"/>
          <p:nvPr/>
        </p:nvSpPr>
        <p:spPr>
          <a:xfrm>
            <a:off x="165073" y="5181600"/>
            <a:ext cx="8742217" cy="769441"/>
          </a:xfrm>
          <a:prstGeom prst="rect">
            <a:avLst/>
          </a:prstGeom>
          <a:noFill/>
        </p:spPr>
        <p:txBody>
          <a:bodyPr wrap="square">
            <a:spAutoFit/>
          </a:bodyPr>
          <a:lstStyle/>
          <a:p>
            <a:pPr>
              <a:spcBef>
                <a:spcPts val="600"/>
              </a:spcBef>
              <a:spcAft>
                <a:spcPts val="600"/>
              </a:spcAft>
            </a:pPr>
            <a:r>
              <a:rPr lang="en-US" sz="1800" i="1" baseline="0" dirty="0">
                <a:latin typeface="Cambria" panose="02040503050406030204" pitchFamily="18" charset="0"/>
                <a:ea typeface="Cambria" panose="02040503050406030204" pitchFamily="18" charset="0"/>
              </a:rPr>
              <a:t>Addressing specific data needs and gaps in nuclear data through targeted experiments.</a:t>
            </a:r>
          </a:p>
          <a:p>
            <a:pPr>
              <a:spcBef>
                <a:spcPts val="600"/>
              </a:spcBef>
              <a:spcAft>
                <a:spcPts val="600"/>
              </a:spcAft>
            </a:pPr>
            <a:r>
              <a:rPr lang="en-US" sz="1600" baseline="0" dirty="0">
                <a:solidFill>
                  <a:srgbClr val="000066"/>
                </a:solidFill>
                <a:latin typeface="Arial Narrow" panose="020B0606020202030204" pitchFamily="34" charset="0"/>
                <a:ea typeface="Cambria" panose="02040503050406030204" pitchFamily="18" charset="0"/>
              </a:rPr>
              <a:t>United States Nuclear Data Program Work Plan for FY2024</a:t>
            </a:r>
          </a:p>
        </p:txBody>
      </p:sp>
      <p:pic>
        <p:nvPicPr>
          <p:cNvPr id="8" name="Content Placeholder 6">
            <a:extLst>
              <a:ext uri="{FF2B5EF4-FFF2-40B4-BE49-F238E27FC236}">
                <a16:creationId xmlns:a16="http://schemas.microsoft.com/office/drawing/2014/main" id="{7CA1AD05-C3FD-4F69-B5D4-8CD7A9E52171}"/>
              </a:ext>
            </a:extLst>
          </p:cNvPr>
          <p:cNvPicPr>
            <a:picLocks noChangeAspect="1"/>
          </p:cNvPicPr>
          <p:nvPr/>
        </p:nvPicPr>
        <p:blipFill rotWithShape="1">
          <a:blip r:embed="rId2"/>
          <a:srcRect l="47895" t="24243" r="4694" b="6019"/>
          <a:stretch/>
        </p:blipFill>
        <p:spPr bwMode="auto">
          <a:xfrm>
            <a:off x="4752109" y="1093427"/>
            <a:ext cx="4315691" cy="3452552"/>
          </a:xfrm>
          <a:prstGeom prst="rect">
            <a:avLst/>
          </a:prstGeom>
          <a:noFill/>
          <a:ln w="9525">
            <a:noFill/>
            <a:miter lim="800000"/>
            <a:headEnd/>
            <a:tailEnd/>
          </a:ln>
        </p:spPr>
      </p:pic>
      <p:sp>
        <p:nvSpPr>
          <p:cNvPr id="12" name="TextBox 11">
            <a:extLst>
              <a:ext uri="{FF2B5EF4-FFF2-40B4-BE49-F238E27FC236}">
                <a16:creationId xmlns:a16="http://schemas.microsoft.com/office/drawing/2014/main" id="{6967C4DD-BD22-40C0-BA2B-6B0EEC9B4464}"/>
              </a:ext>
            </a:extLst>
          </p:cNvPr>
          <p:cNvSpPr txBox="1"/>
          <p:nvPr/>
        </p:nvSpPr>
        <p:spPr>
          <a:xfrm>
            <a:off x="1551694" y="4576064"/>
            <a:ext cx="1600118" cy="369332"/>
          </a:xfrm>
          <a:prstGeom prst="rect">
            <a:avLst/>
          </a:prstGeom>
          <a:noFill/>
        </p:spPr>
        <p:txBody>
          <a:bodyPr wrap="none">
            <a:spAutoFit/>
          </a:bodyPr>
          <a:lstStyle/>
          <a:p>
            <a:r>
              <a:rPr lang="en-US" dirty="0">
                <a:latin typeface="Cambria" panose="02040503050406030204" pitchFamily="18" charset="0"/>
                <a:ea typeface="Cambria" panose="02040503050406030204" pitchFamily="18" charset="0"/>
              </a:rPr>
              <a:t>LIBRA @ FRIB</a:t>
            </a:r>
          </a:p>
        </p:txBody>
      </p:sp>
      <p:sp>
        <p:nvSpPr>
          <p:cNvPr id="13" name="TextBox 12">
            <a:extLst>
              <a:ext uri="{FF2B5EF4-FFF2-40B4-BE49-F238E27FC236}">
                <a16:creationId xmlns:a16="http://schemas.microsoft.com/office/drawing/2014/main" id="{0426D02F-CA39-483A-9FE8-9002409C5F7F}"/>
              </a:ext>
            </a:extLst>
          </p:cNvPr>
          <p:cNvSpPr txBox="1"/>
          <p:nvPr/>
        </p:nvSpPr>
        <p:spPr>
          <a:xfrm>
            <a:off x="5528730" y="4516481"/>
            <a:ext cx="2425985" cy="369332"/>
          </a:xfrm>
          <a:prstGeom prst="rect">
            <a:avLst/>
          </a:prstGeom>
          <a:noFill/>
        </p:spPr>
        <p:txBody>
          <a:bodyPr wrap="none">
            <a:spAutoFit/>
          </a:bodyPr>
          <a:lstStyle/>
          <a:p>
            <a:r>
              <a:rPr lang="en-US" dirty="0">
                <a:latin typeface="Cambria" panose="02040503050406030204" pitchFamily="18" charset="0"/>
                <a:ea typeface="Cambria" panose="02040503050406030204" pitchFamily="18" charset="0"/>
              </a:rPr>
              <a:t>Decay Station @ NNDC</a:t>
            </a:r>
          </a:p>
        </p:txBody>
      </p:sp>
      <p:pic>
        <p:nvPicPr>
          <p:cNvPr id="10" name="Content Placeholder 6">
            <a:extLst>
              <a:ext uri="{FF2B5EF4-FFF2-40B4-BE49-F238E27FC236}">
                <a16:creationId xmlns:a16="http://schemas.microsoft.com/office/drawing/2014/main" id="{87A245EC-9D7D-4BC9-9A5B-F7D631C5D96E}"/>
              </a:ext>
            </a:extLst>
          </p:cNvPr>
          <p:cNvPicPr>
            <a:picLocks noGrp="1" noChangeAspect="1"/>
          </p:cNvPicPr>
          <p:nvPr>
            <p:ph idx="1"/>
          </p:nvPr>
        </p:nvPicPr>
        <p:blipFill>
          <a:blip r:embed="rId3" cstate="hqprint">
            <a:extLst>
              <a:ext uri="{28A0092B-C50C-407E-A947-70E740481C1C}">
                <a14:useLocalDpi xmlns:a14="http://schemas.microsoft.com/office/drawing/2010/main"/>
              </a:ext>
            </a:extLst>
          </a:blip>
          <a:stretch>
            <a:fillRect/>
          </a:stretch>
        </p:blipFill>
        <p:spPr bwMode="auto">
          <a:xfrm>
            <a:off x="76200" y="1175687"/>
            <a:ext cx="4726730" cy="2964191"/>
          </a:xfrm>
          <a:prstGeom prst="rect">
            <a:avLst/>
          </a:prstGeom>
          <a:noFill/>
          <a:ln w="9525">
            <a:noFill/>
            <a:miter lim="800000"/>
            <a:headEnd/>
            <a:tailEnd/>
          </a:ln>
        </p:spPr>
      </p:pic>
    </p:spTree>
    <p:extLst>
      <p:ext uri="{BB962C8B-B14F-4D97-AF65-F5344CB8AC3E}">
        <p14:creationId xmlns:p14="http://schemas.microsoft.com/office/powerpoint/2010/main" val="327103349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718EE7B1-AAD7-444D-9EA9-9A8D6CF57AA1}"/>
              </a:ext>
            </a:extLst>
          </p:cNvPr>
          <p:cNvPicPr>
            <a:picLocks noGrp="1" noChangeAspect="1"/>
          </p:cNvPicPr>
          <p:nvPr>
            <p:ph idx="1"/>
          </p:nvPr>
        </p:nvPicPr>
        <p:blipFill rotWithShape="1">
          <a:blip r:embed="rId3"/>
          <a:srcRect t="10418" r="10418"/>
          <a:stretch/>
        </p:blipFill>
        <p:spPr>
          <a:xfrm>
            <a:off x="106681" y="1066250"/>
            <a:ext cx="4389120" cy="2468880"/>
          </a:xfrm>
        </p:spPr>
      </p:pic>
      <p:sp>
        <p:nvSpPr>
          <p:cNvPr id="3" name="Title 2">
            <a:extLst>
              <a:ext uri="{FF2B5EF4-FFF2-40B4-BE49-F238E27FC236}">
                <a16:creationId xmlns:a16="http://schemas.microsoft.com/office/drawing/2014/main" id="{92DA79A6-A5A1-43D7-AC7A-96F50A818ABE}"/>
              </a:ext>
            </a:extLst>
          </p:cNvPr>
          <p:cNvSpPr>
            <a:spLocks noGrp="1"/>
          </p:cNvSpPr>
          <p:nvPr>
            <p:ph type="title"/>
          </p:nvPr>
        </p:nvSpPr>
        <p:spPr>
          <a:xfrm>
            <a:off x="76200" y="316396"/>
            <a:ext cx="8991600" cy="424506"/>
          </a:xfrm>
        </p:spPr>
        <p:txBody>
          <a:bodyPr/>
          <a:lstStyle/>
          <a:p>
            <a:r>
              <a:rPr lang="en-US" dirty="0"/>
              <a:t>FRIB Integral Experimental Nuclear Data Services</a:t>
            </a:r>
          </a:p>
        </p:txBody>
      </p:sp>
      <p:sp>
        <p:nvSpPr>
          <p:cNvPr id="4" name="Footer Placeholder 3">
            <a:extLst>
              <a:ext uri="{FF2B5EF4-FFF2-40B4-BE49-F238E27FC236}">
                <a16:creationId xmlns:a16="http://schemas.microsoft.com/office/drawing/2014/main" id="{8617B8BF-B160-4DC9-9B5E-B8D7CFCA1EB3}"/>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811BB87E-7EDA-46D6-A735-ADC3C6EEE1AC}"/>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78</a:t>
            </a:fld>
            <a:r>
              <a:rPr lang="en-US" dirty="0"/>
              <a:t> / 80</a:t>
            </a:r>
          </a:p>
        </p:txBody>
      </p:sp>
      <p:pic>
        <p:nvPicPr>
          <p:cNvPr id="9" name="Picture 8">
            <a:extLst>
              <a:ext uri="{FF2B5EF4-FFF2-40B4-BE49-F238E27FC236}">
                <a16:creationId xmlns:a16="http://schemas.microsoft.com/office/drawing/2014/main" id="{7FC27DA0-A81B-4514-9421-52D7766EAE25}"/>
              </a:ext>
            </a:extLst>
          </p:cNvPr>
          <p:cNvPicPr>
            <a:picLocks noChangeAspect="1"/>
          </p:cNvPicPr>
          <p:nvPr/>
        </p:nvPicPr>
        <p:blipFill rotWithShape="1">
          <a:blip r:embed="rId4"/>
          <a:srcRect t="16667" r="16667"/>
          <a:stretch/>
        </p:blipFill>
        <p:spPr>
          <a:xfrm>
            <a:off x="4648199" y="1076293"/>
            <a:ext cx="4389120" cy="2468880"/>
          </a:xfrm>
          <a:prstGeom prst="rect">
            <a:avLst/>
          </a:prstGeom>
        </p:spPr>
      </p:pic>
      <p:sp>
        <p:nvSpPr>
          <p:cNvPr id="10" name="TextBox 9">
            <a:extLst>
              <a:ext uri="{FF2B5EF4-FFF2-40B4-BE49-F238E27FC236}">
                <a16:creationId xmlns:a16="http://schemas.microsoft.com/office/drawing/2014/main" id="{4261DF4B-29C8-4951-B169-1B67821C8E71}"/>
              </a:ext>
            </a:extLst>
          </p:cNvPr>
          <p:cNvSpPr txBox="1"/>
          <p:nvPr/>
        </p:nvSpPr>
        <p:spPr>
          <a:xfrm>
            <a:off x="0" y="3860478"/>
            <a:ext cx="9143999" cy="1477328"/>
          </a:xfrm>
          <a:prstGeom prst="rect">
            <a:avLst/>
          </a:prstGeom>
          <a:noFill/>
        </p:spPr>
        <p:txBody>
          <a:bodyPr wrap="square">
            <a:spAutoFit/>
          </a:bodyPr>
          <a:lstStyle/>
          <a:p>
            <a:r>
              <a:rPr lang="en-US" dirty="0">
                <a:latin typeface="Cambria" panose="02040503050406030204" pitchFamily="18" charset="0"/>
                <a:ea typeface="Cambria" panose="02040503050406030204" pitchFamily="18" charset="0"/>
              </a:rPr>
              <a:t>We provide professional and timely nuclear data support  throughout all stages of research:</a:t>
            </a:r>
          </a:p>
          <a:p>
            <a:pPr marL="285750" indent="-285750">
              <a:buFont typeface="Wingdings" panose="05000000000000000000" pitchFamily="2" charset="2"/>
              <a:buChar char="q"/>
            </a:pPr>
            <a:r>
              <a:rPr lang="en-US" dirty="0">
                <a:latin typeface="Cambria" panose="02040503050406030204" pitchFamily="18" charset="0"/>
                <a:ea typeface="Cambria" panose="02040503050406030204" pitchFamily="18" charset="0"/>
              </a:rPr>
              <a:t>proposal preparation,</a:t>
            </a:r>
          </a:p>
          <a:p>
            <a:pPr marL="285750" indent="-285750">
              <a:buFont typeface="Wingdings" panose="05000000000000000000" pitchFamily="2" charset="2"/>
              <a:buChar char="q"/>
            </a:pPr>
            <a:r>
              <a:rPr lang="en-US" dirty="0">
                <a:latin typeface="Cambria" panose="02040503050406030204" pitchFamily="18" charset="0"/>
                <a:ea typeface="Cambria" panose="02040503050406030204" pitchFamily="18" charset="0"/>
              </a:rPr>
              <a:t>data taking,</a:t>
            </a:r>
          </a:p>
          <a:p>
            <a:pPr marL="285750" indent="-285750">
              <a:buFont typeface="Wingdings" panose="05000000000000000000" pitchFamily="2" charset="2"/>
              <a:buChar char="q"/>
            </a:pPr>
            <a:r>
              <a:rPr lang="en-US" dirty="0">
                <a:latin typeface="Cambria" panose="02040503050406030204" pitchFamily="18" charset="0"/>
                <a:ea typeface="Cambria" panose="02040503050406030204" pitchFamily="18" charset="0"/>
              </a:rPr>
              <a:t>data analysis,</a:t>
            </a:r>
          </a:p>
          <a:p>
            <a:pPr marL="285750" indent="-285750">
              <a:buFont typeface="Wingdings" panose="05000000000000000000" pitchFamily="2" charset="2"/>
              <a:buChar char="q"/>
            </a:pPr>
            <a:r>
              <a:rPr lang="en-US" dirty="0">
                <a:latin typeface="Cambria" panose="02040503050406030204" pitchFamily="18" charset="0"/>
                <a:ea typeface="Cambria" panose="02040503050406030204" pitchFamily="18" charset="0"/>
              </a:rPr>
              <a:t>publication preparation.</a:t>
            </a:r>
          </a:p>
        </p:txBody>
      </p:sp>
    </p:spTree>
    <p:extLst>
      <p:ext uri="{BB962C8B-B14F-4D97-AF65-F5344CB8AC3E}">
        <p14:creationId xmlns:p14="http://schemas.microsoft.com/office/powerpoint/2010/main" val="101919135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991CEE6-3DC4-4102-A6B6-25D85CED3396}"/>
              </a:ext>
            </a:extLst>
          </p:cNvPr>
          <p:cNvSpPr>
            <a:spLocks noGrp="1"/>
          </p:cNvSpPr>
          <p:nvPr>
            <p:ph idx="1"/>
          </p:nvPr>
        </p:nvSpPr>
        <p:spPr/>
        <p:txBody>
          <a:bodyPr/>
          <a:lstStyle/>
          <a:p>
            <a:r>
              <a:rPr lang="en-US" dirty="0"/>
              <a:t>High-quality nuclear data are essential </a:t>
            </a:r>
            <a:r>
              <a:rPr lang="en-US" altLang="zh-CN" dirty="0"/>
              <a:t>for both nuclear structure and nuclear </a:t>
            </a:r>
            <a:r>
              <a:rPr lang="en-US" dirty="0"/>
              <a:t>astrophysics.</a:t>
            </a:r>
          </a:p>
          <a:p>
            <a:endParaRPr lang="en-US" dirty="0"/>
          </a:p>
          <a:p>
            <a:r>
              <a:rPr lang="en-US" dirty="0"/>
              <a:t>High-quality nuclear data </a:t>
            </a:r>
            <a:r>
              <a:rPr lang="en-US" altLang="zh-CN" dirty="0"/>
              <a:t>are constantly produced through experiments conducted at FRIB.</a:t>
            </a:r>
            <a:endParaRPr lang="en-US" dirty="0"/>
          </a:p>
          <a:p>
            <a:endParaRPr lang="en-US" dirty="0"/>
          </a:p>
          <a:p>
            <a:r>
              <a:rPr lang="en-US" dirty="0"/>
              <a:t> Olympic bronze medal</a:t>
            </a:r>
            <a:r>
              <a:rPr lang="en-US" altLang="zh-CN" dirty="0"/>
              <a:t>s typically</a:t>
            </a:r>
            <a:r>
              <a:rPr lang="en-US" dirty="0"/>
              <a:t> contain 5-10% zinc.</a:t>
            </a:r>
          </a:p>
        </p:txBody>
      </p:sp>
      <p:sp>
        <p:nvSpPr>
          <p:cNvPr id="3" name="Title 2">
            <a:extLst>
              <a:ext uri="{FF2B5EF4-FFF2-40B4-BE49-F238E27FC236}">
                <a16:creationId xmlns:a16="http://schemas.microsoft.com/office/drawing/2014/main" id="{D72F1A59-5987-4D5F-BC0A-C48A63420CBB}"/>
              </a:ext>
            </a:extLst>
          </p:cNvPr>
          <p:cNvSpPr>
            <a:spLocks noGrp="1"/>
          </p:cNvSpPr>
          <p:nvPr>
            <p:ph type="title"/>
          </p:nvPr>
        </p:nvSpPr>
        <p:spPr>
          <a:xfrm>
            <a:off x="76200" y="316396"/>
            <a:ext cx="8991600" cy="424506"/>
          </a:xfrm>
        </p:spPr>
        <p:txBody>
          <a:bodyPr/>
          <a:lstStyle/>
          <a:p>
            <a:r>
              <a:rPr lang="en-US" dirty="0"/>
              <a:t>Takeaways</a:t>
            </a:r>
          </a:p>
        </p:txBody>
      </p:sp>
      <p:sp>
        <p:nvSpPr>
          <p:cNvPr id="4" name="Footer Placeholder 3">
            <a:extLst>
              <a:ext uri="{FF2B5EF4-FFF2-40B4-BE49-F238E27FC236}">
                <a16:creationId xmlns:a16="http://schemas.microsoft.com/office/drawing/2014/main" id="{6DC913B9-FD7E-4586-9DAB-C696F8D58D80}"/>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39CD90F9-78B6-4135-9B7D-B2E7425F42A7}"/>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79</a:t>
            </a:fld>
            <a:r>
              <a:rPr lang="en-US" dirty="0"/>
              <a:t> / 80</a:t>
            </a:r>
          </a:p>
        </p:txBody>
      </p:sp>
    </p:spTree>
    <p:extLst>
      <p:ext uri="{BB962C8B-B14F-4D97-AF65-F5344CB8AC3E}">
        <p14:creationId xmlns:p14="http://schemas.microsoft.com/office/powerpoint/2010/main" val="29617502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2B87094-3D45-4168-9802-5197BF023254}"/>
              </a:ext>
            </a:extLst>
          </p:cNvPr>
          <p:cNvSpPr>
            <a:spLocks noGrp="1"/>
          </p:cNvSpPr>
          <p:nvPr>
            <p:ph type="title"/>
          </p:nvPr>
        </p:nvSpPr>
        <p:spPr>
          <a:xfrm>
            <a:off x="76200" y="316396"/>
            <a:ext cx="8991600" cy="424506"/>
          </a:xfrm>
        </p:spPr>
        <p:txBody>
          <a:bodyPr/>
          <a:lstStyle/>
          <a:p>
            <a:r>
              <a:rPr lang="en-US" dirty="0"/>
              <a:t>Decay Scheme</a:t>
            </a:r>
          </a:p>
        </p:txBody>
      </p:sp>
      <p:sp>
        <p:nvSpPr>
          <p:cNvPr id="4" name="Footer Placeholder 3">
            <a:extLst>
              <a:ext uri="{FF2B5EF4-FFF2-40B4-BE49-F238E27FC236}">
                <a16:creationId xmlns:a16="http://schemas.microsoft.com/office/drawing/2014/main" id="{7B112F1C-1FC0-4C68-B1B5-524B9A7E1828}"/>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7CACAE39-9AAC-4417-8DA5-80A4DE5C5CB6}"/>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8</a:t>
            </a:fld>
            <a:r>
              <a:rPr lang="en-US" dirty="0"/>
              <a:t> / 80</a:t>
            </a:r>
          </a:p>
        </p:txBody>
      </p:sp>
      <p:pic>
        <p:nvPicPr>
          <p:cNvPr id="9" name="Content Placeholder 8">
            <a:extLst>
              <a:ext uri="{FF2B5EF4-FFF2-40B4-BE49-F238E27FC236}">
                <a16:creationId xmlns:a16="http://schemas.microsoft.com/office/drawing/2014/main" id="{81F74BF1-C878-410D-8F02-B7CB64F1F1BB}"/>
              </a:ext>
            </a:extLst>
          </p:cNvPr>
          <p:cNvPicPr>
            <a:picLocks noGrp="1" noChangeAspect="1"/>
          </p:cNvPicPr>
          <p:nvPr>
            <p:ph idx="1"/>
          </p:nvPr>
        </p:nvPicPr>
        <p:blipFill>
          <a:blip r:embed="rId2"/>
          <a:stretch>
            <a:fillRect/>
          </a:stretch>
        </p:blipFill>
        <p:spPr>
          <a:xfrm>
            <a:off x="493935" y="1066800"/>
            <a:ext cx="8156130" cy="4937125"/>
          </a:xfrm>
        </p:spPr>
      </p:pic>
    </p:spTree>
    <p:extLst>
      <p:ext uri="{BB962C8B-B14F-4D97-AF65-F5344CB8AC3E}">
        <p14:creationId xmlns:p14="http://schemas.microsoft.com/office/powerpoint/2010/main" val="217770794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DC67DC8-DBB9-43C9-9ECE-19ADDF9DA5FE}"/>
              </a:ext>
            </a:extLst>
          </p:cNvPr>
          <p:cNvSpPr>
            <a:spLocks noGrp="1"/>
          </p:cNvSpPr>
          <p:nvPr>
            <p:ph type="title"/>
          </p:nvPr>
        </p:nvSpPr>
        <p:spPr>
          <a:xfrm>
            <a:off x="76200" y="316396"/>
            <a:ext cx="8991600" cy="424506"/>
          </a:xfrm>
        </p:spPr>
        <p:txBody>
          <a:bodyPr/>
          <a:lstStyle/>
          <a:p>
            <a:r>
              <a:rPr lang="en-US" dirty="0"/>
              <a:t>Education and experience related to the position</a:t>
            </a:r>
          </a:p>
        </p:txBody>
      </p:sp>
      <p:sp>
        <p:nvSpPr>
          <p:cNvPr id="4" name="Footer Placeholder 3">
            <a:extLst>
              <a:ext uri="{FF2B5EF4-FFF2-40B4-BE49-F238E27FC236}">
                <a16:creationId xmlns:a16="http://schemas.microsoft.com/office/drawing/2014/main" id="{67B747F4-0F22-40CF-855E-A350C2EFFBD2}"/>
              </a:ext>
            </a:extLst>
          </p:cNvPr>
          <p:cNvSpPr>
            <a:spLocks noGrp="1"/>
          </p:cNvSpPr>
          <p:nvPr>
            <p:ph type="ftr" sz="quarter" idx="10"/>
          </p:nvPr>
        </p:nvSpPr>
        <p:spPr/>
        <p:txBody>
          <a:bodyPr/>
          <a:lstStyle/>
          <a:p>
            <a:pPr>
              <a:defRPr/>
            </a:pPr>
            <a:r>
              <a:rPr lang="en-US" dirty="0"/>
              <a:t>Lijie Sun, Seminar @ FRIB</a:t>
            </a:r>
            <a:endParaRPr lang="nl-NL" dirty="0"/>
          </a:p>
        </p:txBody>
      </p:sp>
      <p:sp>
        <p:nvSpPr>
          <p:cNvPr id="5" name="Slide Number Placeholder 4">
            <a:extLst>
              <a:ext uri="{FF2B5EF4-FFF2-40B4-BE49-F238E27FC236}">
                <a16:creationId xmlns:a16="http://schemas.microsoft.com/office/drawing/2014/main" id="{D6C5AAB2-3B35-47FA-9D5A-66AE9B976849}"/>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80</a:t>
            </a:fld>
            <a:r>
              <a:rPr lang="en-US" dirty="0"/>
              <a:t> / 80</a:t>
            </a:r>
          </a:p>
        </p:txBody>
      </p:sp>
      <p:pic>
        <p:nvPicPr>
          <p:cNvPr id="9" name="Content Placeholder 8">
            <a:extLst>
              <a:ext uri="{FF2B5EF4-FFF2-40B4-BE49-F238E27FC236}">
                <a16:creationId xmlns:a16="http://schemas.microsoft.com/office/drawing/2014/main" id="{EBB4ADF2-8835-46AB-A8A2-0F3827E41081}"/>
              </a:ext>
            </a:extLst>
          </p:cNvPr>
          <p:cNvPicPr>
            <a:picLocks noGrp="1" noChangeAspect="1"/>
          </p:cNvPicPr>
          <p:nvPr>
            <p:ph idx="1"/>
          </p:nvPr>
        </p:nvPicPr>
        <p:blipFill>
          <a:blip r:embed="rId2"/>
          <a:stretch>
            <a:fillRect/>
          </a:stretch>
        </p:blipFill>
        <p:spPr>
          <a:xfrm>
            <a:off x="2514600" y="1066800"/>
            <a:ext cx="8975915" cy="4937125"/>
          </a:xfrm>
        </p:spPr>
      </p:pic>
      <p:sp>
        <p:nvSpPr>
          <p:cNvPr id="10" name="Content Placeholder 1">
            <a:extLst>
              <a:ext uri="{FF2B5EF4-FFF2-40B4-BE49-F238E27FC236}">
                <a16:creationId xmlns:a16="http://schemas.microsoft.com/office/drawing/2014/main" id="{6B71E08A-CF17-43F1-8AD4-80DD6E5C0AEC}"/>
              </a:ext>
            </a:extLst>
          </p:cNvPr>
          <p:cNvSpPr txBox="1">
            <a:spLocks/>
          </p:cNvSpPr>
          <p:nvPr/>
        </p:nvSpPr>
        <p:spPr bwMode="auto">
          <a:xfrm>
            <a:off x="7092779" y="3709451"/>
            <a:ext cx="1959191" cy="223907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lvl1pPr marL="135146" indent="-135146" algn="l" defTabSz="602528" rtl="0" eaLnBrk="1" fontAlgn="base" hangingPunct="1">
              <a:lnSpc>
                <a:spcPct val="90000"/>
              </a:lnSpc>
              <a:spcBef>
                <a:spcPts val="905"/>
              </a:spcBef>
              <a:spcAft>
                <a:spcPct val="0"/>
              </a:spcAft>
              <a:buSzPct val="100000"/>
              <a:buFont typeface="Wingdings" pitchFamily="2" charset="2"/>
              <a:buChar char="§"/>
              <a:defRPr sz="2400">
                <a:solidFill>
                  <a:srgbClr val="064308"/>
                </a:solidFill>
                <a:latin typeface="Arial" charset="0"/>
                <a:ea typeface="ＭＳ Ｐゴシック" pitchFamily="-65" charset="-128"/>
                <a:cs typeface="ＭＳ Ｐゴシック" pitchFamily="-65" charset="-128"/>
              </a:defRPr>
            </a:lvl1pPr>
            <a:lvl2pPr marL="272546" indent="-113749" algn="l" defTabSz="602528" rtl="0" eaLnBrk="1" fontAlgn="base" hangingPunct="1">
              <a:lnSpc>
                <a:spcPct val="90000"/>
              </a:lnSpc>
              <a:spcBef>
                <a:spcPts val="151"/>
              </a:spcBef>
              <a:spcAft>
                <a:spcPct val="0"/>
              </a:spcAft>
              <a:buSzPct val="100000"/>
              <a:buFont typeface="Arial" pitchFamily="34" charset="0"/>
              <a:buChar char="•"/>
              <a:defRPr sz="2000">
                <a:solidFill>
                  <a:schemeClr val="tx1"/>
                </a:solidFill>
                <a:latin typeface="Arial" charset="0"/>
                <a:ea typeface="ＭＳ Ｐゴシック" charset="-128"/>
                <a:cs typeface="ＭＳ Ｐゴシック"/>
              </a:defRPr>
            </a:lvl2pPr>
            <a:lvl3pPr marL="443731" indent="-120505" algn="l" defTabSz="602528" rtl="0" eaLnBrk="1" fontAlgn="base" hangingPunct="1">
              <a:lnSpc>
                <a:spcPct val="90000"/>
              </a:lnSpc>
              <a:spcBef>
                <a:spcPts val="151"/>
              </a:spcBef>
              <a:spcAft>
                <a:spcPct val="0"/>
              </a:spcAft>
              <a:buSzPct val="100000"/>
              <a:buFont typeface="Lucida Grande" charset="0"/>
              <a:buChar char="»"/>
              <a:defRPr sz="1350">
                <a:solidFill>
                  <a:schemeClr val="tx1"/>
                </a:solidFill>
                <a:latin typeface="Arial" charset="0"/>
                <a:ea typeface="ヒラギノ角ゴ Pro W3" pitchFamily="-111" charset="-128"/>
                <a:cs typeface="ヒラギノ角ゴ Pro W3" pitchFamily="-111" charset="-128"/>
              </a:defRPr>
            </a:lvl3pPr>
            <a:lvl4pPr marL="546218" indent="-100234" algn="l" defTabSz="602528" rtl="0" eaLnBrk="1" fontAlgn="base" hangingPunct="1">
              <a:lnSpc>
                <a:spcPct val="90000"/>
              </a:lnSpc>
              <a:spcBef>
                <a:spcPts val="151"/>
              </a:spcBef>
              <a:spcAft>
                <a:spcPct val="0"/>
              </a:spcAft>
              <a:buClr>
                <a:srgbClr val="999999"/>
              </a:buClr>
              <a:buSzPct val="100000"/>
              <a:buFont typeface="Arial" pitchFamily="34" charset="0"/>
              <a:buChar char="•"/>
              <a:defRPr sz="1200">
                <a:solidFill>
                  <a:schemeClr val="tx1"/>
                </a:solidFill>
                <a:latin typeface="+mn-lt"/>
                <a:ea typeface="ヒラギノ角ゴ Pro W3" pitchFamily="-111" charset="-128"/>
                <a:cs typeface="ヒラギノ角ゴ Pro W3"/>
              </a:defRPr>
            </a:lvl4pPr>
            <a:lvl5pPr marL="752315" indent="-135146" algn="l" defTabSz="602528" rtl="0" eaLnBrk="1" fontAlgn="base" hangingPunct="1">
              <a:lnSpc>
                <a:spcPct val="90000"/>
              </a:lnSpc>
              <a:spcBef>
                <a:spcPts val="151"/>
              </a:spcBef>
              <a:spcAft>
                <a:spcPct val="0"/>
              </a:spcAft>
              <a:buClr>
                <a:srgbClr val="999999"/>
              </a:buClr>
              <a:buSzPct val="100000"/>
              <a:buFont typeface="Lucida Grande" charset="0"/>
              <a:buChar char="»"/>
              <a:defRPr sz="1050">
                <a:solidFill>
                  <a:schemeClr val="tx1"/>
                </a:solidFill>
                <a:latin typeface="+mn-lt"/>
                <a:ea typeface="ヒラギノ角ゴ Pro W3" pitchFamily="-111" charset="-128"/>
                <a:cs typeface="ヒラギノ角ゴ Pro W3"/>
              </a:defRPr>
            </a:lvl5pPr>
            <a:lvl6pPr marL="1667630" indent="-113080" algn="l" defTabSz="605871" rtl="0" eaLnBrk="1" fontAlgn="base" hangingPunct="1">
              <a:lnSpc>
                <a:spcPct val="90000"/>
              </a:lnSpc>
              <a:spcBef>
                <a:spcPct val="10000"/>
              </a:spcBef>
              <a:spcAft>
                <a:spcPct val="0"/>
              </a:spcAft>
              <a:buSzPct val="100000"/>
              <a:buChar char="–"/>
              <a:defRPr sz="975">
                <a:solidFill>
                  <a:schemeClr val="tx1"/>
                </a:solidFill>
                <a:latin typeface="Helvetica" charset="0"/>
                <a:ea typeface="+mn-ea"/>
                <a:cs typeface="+mn-cs"/>
              </a:defRPr>
            </a:lvl6pPr>
            <a:lvl7pPr marL="2010443" indent="-113080" algn="l" defTabSz="605871" rtl="0" eaLnBrk="1" fontAlgn="base" hangingPunct="1">
              <a:lnSpc>
                <a:spcPct val="90000"/>
              </a:lnSpc>
              <a:spcBef>
                <a:spcPct val="10000"/>
              </a:spcBef>
              <a:spcAft>
                <a:spcPct val="0"/>
              </a:spcAft>
              <a:buSzPct val="100000"/>
              <a:buChar char="–"/>
              <a:defRPr sz="975">
                <a:solidFill>
                  <a:schemeClr val="tx1"/>
                </a:solidFill>
                <a:latin typeface="Helvetica" charset="0"/>
                <a:ea typeface="+mn-ea"/>
                <a:cs typeface="+mn-cs"/>
              </a:defRPr>
            </a:lvl7pPr>
            <a:lvl8pPr marL="2353254" indent="-113080" algn="l" defTabSz="605871" rtl="0" eaLnBrk="1" fontAlgn="base" hangingPunct="1">
              <a:lnSpc>
                <a:spcPct val="90000"/>
              </a:lnSpc>
              <a:spcBef>
                <a:spcPct val="10000"/>
              </a:spcBef>
              <a:spcAft>
                <a:spcPct val="0"/>
              </a:spcAft>
              <a:buSzPct val="100000"/>
              <a:buChar char="–"/>
              <a:defRPr sz="975">
                <a:solidFill>
                  <a:schemeClr val="tx1"/>
                </a:solidFill>
                <a:latin typeface="Helvetica" charset="0"/>
                <a:ea typeface="+mn-ea"/>
                <a:cs typeface="+mn-cs"/>
              </a:defRPr>
            </a:lvl8pPr>
            <a:lvl9pPr marL="2696064" indent="-113080" algn="l" defTabSz="605871" rtl="0" eaLnBrk="1" fontAlgn="base" hangingPunct="1">
              <a:lnSpc>
                <a:spcPct val="90000"/>
              </a:lnSpc>
              <a:spcBef>
                <a:spcPct val="10000"/>
              </a:spcBef>
              <a:spcAft>
                <a:spcPct val="0"/>
              </a:spcAft>
              <a:buSzPct val="100000"/>
              <a:buChar char="–"/>
              <a:defRPr sz="975">
                <a:solidFill>
                  <a:schemeClr val="tx1"/>
                </a:solidFill>
                <a:latin typeface="Helvetica" charset="0"/>
                <a:ea typeface="+mn-ea"/>
                <a:cs typeface="+mn-cs"/>
              </a:defRPr>
            </a:lvl9pPr>
          </a:lstStyle>
          <a:p>
            <a:r>
              <a:rPr lang="en-US" sz="2000" kern="0" dirty="0">
                <a:solidFill>
                  <a:srgbClr val="003300"/>
                </a:solidFill>
              </a:rPr>
              <a:t> 102 papers</a:t>
            </a:r>
          </a:p>
          <a:p>
            <a:r>
              <a:rPr lang="en-US" sz="2000" kern="0" dirty="0">
                <a:solidFill>
                  <a:srgbClr val="003300"/>
                </a:solidFill>
              </a:rPr>
              <a:t> 1307 citations</a:t>
            </a:r>
          </a:p>
          <a:p>
            <a:r>
              <a:rPr lang="en-US" sz="2000" kern="0" dirty="0">
                <a:solidFill>
                  <a:srgbClr val="003300"/>
                </a:solidFill>
              </a:rPr>
              <a:t> 31 experiments</a:t>
            </a:r>
          </a:p>
          <a:p>
            <a:r>
              <a:rPr lang="en-US" sz="2000" kern="0" dirty="0">
                <a:solidFill>
                  <a:srgbClr val="003300"/>
                </a:solidFill>
              </a:rPr>
              <a:t> 30 talks</a:t>
            </a:r>
          </a:p>
          <a:p>
            <a:r>
              <a:rPr lang="en-US" sz="2000" kern="0" dirty="0">
                <a:solidFill>
                  <a:srgbClr val="003300"/>
                </a:solidFill>
              </a:rPr>
              <a:t> 2 grants as PI</a:t>
            </a:r>
          </a:p>
          <a:p>
            <a:r>
              <a:rPr lang="en-US" sz="2000" kern="0" dirty="0">
                <a:solidFill>
                  <a:srgbClr val="003300"/>
                </a:solidFill>
              </a:rPr>
              <a:t> 1(2) proposals</a:t>
            </a:r>
          </a:p>
        </p:txBody>
      </p:sp>
      <p:sp>
        <p:nvSpPr>
          <p:cNvPr id="12" name="TextBox 11">
            <a:extLst>
              <a:ext uri="{FF2B5EF4-FFF2-40B4-BE49-F238E27FC236}">
                <a16:creationId xmlns:a16="http://schemas.microsoft.com/office/drawing/2014/main" id="{AA7333D4-20EF-42B8-8B92-C4AF0ED9EF91}"/>
              </a:ext>
            </a:extLst>
          </p:cNvPr>
          <p:cNvSpPr txBox="1"/>
          <p:nvPr/>
        </p:nvSpPr>
        <p:spPr>
          <a:xfrm>
            <a:off x="85928" y="1066800"/>
            <a:ext cx="5781472" cy="2827569"/>
          </a:xfrm>
          <a:prstGeom prst="rect">
            <a:avLst/>
          </a:prstGeom>
          <a:noFill/>
        </p:spPr>
        <p:txBody>
          <a:bodyPr wrap="none">
            <a:spAutoFit/>
          </a:bodyPr>
          <a:lstStyle/>
          <a:p>
            <a:pPr>
              <a:lnSpc>
                <a:spcPct val="125000"/>
              </a:lnSpc>
            </a:pPr>
            <a:r>
              <a:rPr lang="en-US" altLang="zh-CN" dirty="0">
                <a:solidFill>
                  <a:srgbClr val="003300"/>
                </a:solidFill>
                <a:latin typeface="Arial Narrow" panose="020B0606020202030204" pitchFamily="34" charset="0"/>
                <a:cs typeface="Times New Roman" panose="02020603050405020304" pitchFamily="18" charset="0"/>
              </a:rPr>
              <a:t>L. J. Sun </a:t>
            </a:r>
            <a:r>
              <a:rPr lang="en-US" altLang="zh-CN" i="1" dirty="0">
                <a:solidFill>
                  <a:srgbClr val="003300"/>
                </a:solidFill>
                <a:latin typeface="Arial Narrow" panose="020B0606020202030204" pitchFamily="34" charset="0"/>
                <a:cs typeface="Times New Roman" panose="02020603050405020304" pitchFamily="18" charset="0"/>
              </a:rPr>
              <a:t>et al</a:t>
            </a:r>
            <a:r>
              <a:rPr lang="en-US" altLang="zh-CN" dirty="0">
                <a:solidFill>
                  <a:srgbClr val="003300"/>
                </a:solidFill>
                <a:latin typeface="Arial Narrow" panose="020B0606020202030204" pitchFamily="34" charset="0"/>
                <a:cs typeface="Times New Roman" panose="02020603050405020304" pitchFamily="18" charset="0"/>
              </a:rPr>
              <a:t>., Nucl. </a:t>
            </a:r>
            <a:r>
              <a:rPr lang="en-US" altLang="zh-CN" dirty="0" err="1">
                <a:solidFill>
                  <a:srgbClr val="003300"/>
                </a:solidFill>
                <a:latin typeface="Arial Narrow" panose="020B0606020202030204" pitchFamily="34" charset="0"/>
                <a:cs typeface="Times New Roman" panose="02020603050405020304" pitchFamily="18" charset="0"/>
              </a:rPr>
              <a:t>Instrum</a:t>
            </a:r>
            <a:r>
              <a:rPr lang="en-US" altLang="zh-CN" dirty="0">
                <a:solidFill>
                  <a:srgbClr val="003300"/>
                </a:solidFill>
                <a:latin typeface="Arial Narrow" panose="020B0606020202030204" pitchFamily="34" charset="0"/>
                <a:cs typeface="Times New Roman" panose="02020603050405020304" pitchFamily="18" charset="0"/>
              </a:rPr>
              <a:t>. Methods Phys. Res. A 804, 1 (2015).</a:t>
            </a:r>
          </a:p>
          <a:p>
            <a:pPr>
              <a:lnSpc>
                <a:spcPct val="125000"/>
              </a:lnSpc>
            </a:pPr>
            <a:r>
              <a:rPr lang="en-US" altLang="zh-CN" dirty="0">
                <a:solidFill>
                  <a:srgbClr val="003300"/>
                </a:solidFill>
                <a:latin typeface="Arial Narrow" panose="020B0606020202030204" pitchFamily="34" charset="0"/>
                <a:cs typeface="Times New Roman" panose="02020603050405020304" pitchFamily="18" charset="0"/>
              </a:rPr>
              <a:t>L. J. Sun </a:t>
            </a:r>
            <a:r>
              <a:rPr lang="en-US" altLang="zh-CN" i="1" dirty="0">
                <a:solidFill>
                  <a:srgbClr val="003300"/>
                </a:solidFill>
                <a:latin typeface="Arial Narrow" panose="020B0606020202030204" pitchFamily="34" charset="0"/>
                <a:cs typeface="Times New Roman" panose="02020603050405020304" pitchFamily="18" charset="0"/>
              </a:rPr>
              <a:t>et al</a:t>
            </a:r>
            <a:r>
              <a:rPr lang="en-US" altLang="zh-CN" dirty="0">
                <a:solidFill>
                  <a:srgbClr val="003300"/>
                </a:solidFill>
                <a:latin typeface="Arial Narrow" panose="020B0606020202030204" pitchFamily="34" charset="0"/>
                <a:cs typeface="Times New Roman" panose="02020603050405020304" pitchFamily="18" charset="0"/>
              </a:rPr>
              <a:t>., Chin. Phys. Lett. 32, 012301 (2015).</a:t>
            </a:r>
          </a:p>
          <a:p>
            <a:pPr>
              <a:lnSpc>
                <a:spcPct val="125000"/>
              </a:lnSpc>
            </a:pPr>
            <a:r>
              <a:rPr lang="en-US" altLang="zh-CN" dirty="0">
                <a:solidFill>
                  <a:srgbClr val="003300"/>
                </a:solidFill>
                <a:latin typeface="Arial Narrow" panose="020B0606020202030204" pitchFamily="34" charset="0"/>
                <a:cs typeface="Times New Roman" panose="02020603050405020304" pitchFamily="18" charset="0"/>
              </a:rPr>
              <a:t>L. J. Sun </a:t>
            </a:r>
            <a:r>
              <a:rPr lang="en-US" altLang="zh-CN" i="1" dirty="0">
                <a:solidFill>
                  <a:srgbClr val="003300"/>
                </a:solidFill>
                <a:latin typeface="Arial Narrow" panose="020B0606020202030204" pitchFamily="34" charset="0"/>
                <a:cs typeface="Times New Roman" panose="02020603050405020304" pitchFamily="18" charset="0"/>
              </a:rPr>
              <a:t>et al</a:t>
            </a:r>
            <a:r>
              <a:rPr lang="en-US" altLang="zh-CN" dirty="0">
                <a:solidFill>
                  <a:srgbClr val="003300"/>
                </a:solidFill>
                <a:latin typeface="Arial Narrow" panose="020B0606020202030204" pitchFamily="34" charset="0"/>
                <a:cs typeface="Times New Roman" panose="02020603050405020304" pitchFamily="18" charset="0"/>
              </a:rPr>
              <a:t>., Phys. Rev. C</a:t>
            </a:r>
            <a:r>
              <a:rPr lang="zh-CN" altLang="en-US" dirty="0">
                <a:solidFill>
                  <a:srgbClr val="003300"/>
                </a:solidFill>
                <a:latin typeface="Arial Narrow" panose="020B0606020202030204" pitchFamily="34" charset="0"/>
                <a:cs typeface="Times New Roman" panose="02020603050405020304" pitchFamily="18" charset="0"/>
              </a:rPr>
              <a:t> 95, 014314 (2017)</a:t>
            </a:r>
            <a:r>
              <a:rPr lang="en-US" altLang="zh-CN" dirty="0">
                <a:solidFill>
                  <a:srgbClr val="003300"/>
                </a:solidFill>
                <a:latin typeface="Arial Narrow" panose="020B0606020202030204" pitchFamily="34" charset="0"/>
                <a:cs typeface="Times New Roman" panose="02020603050405020304" pitchFamily="18" charset="0"/>
              </a:rPr>
              <a:t>.</a:t>
            </a:r>
          </a:p>
          <a:p>
            <a:pPr>
              <a:lnSpc>
                <a:spcPct val="125000"/>
              </a:lnSpc>
            </a:pPr>
            <a:r>
              <a:rPr lang="en-US" altLang="zh-CN" dirty="0">
                <a:solidFill>
                  <a:srgbClr val="003300"/>
                </a:solidFill>
                <a:latin typeface="Arial Narrow" panose="020B0606020202030204" pitchFamily="34" charset="0"/>
                <a:cs typeface="Times New Roman" panose="02020603050405020304" pitchFamily="18" charset="0"/>
              </a:rPr>
              <a:t>L. J. Sun </a:t>
            </a:r>
            <a:r>
              <a:rPr lang="en-US" altLang="zh-CN" i="1" dirty="0">
                <a:solidFill>
                  <a:srgbClr val="003300"/>
                </a:solidFill>
                <a:latin typeface="Arial Narrow" panose="020B0606020202030204" pitchFamily="34" charset="0"/>
                <a:cs typeface="Times New Roman" panose="02020603050405020304" pitchFamily="18" charset="0"/>
              </a:rPr>
              <a:t>et al</a:t>
            </a:r>
            <a:r>
              <a:rPr lang="en-US" altLang="zh-CN" dirty="0">
                <a:solidFill>
                  <a:srgbClr val="003300"/>
                </a:solidFill>
                <a:latin typeface="Arial Narrow" panose="020B0606020202030204" pitchFamily="34" charset="0"/>
                <a:cs typeface="Times New Roman" panose="02020603050405020304" pitchFamily="18" charset="0"/>
              </a:rPr>
              <a:t>., Phys. Rev. C 99, 064312 (2019).</a:t>
            </a:r>
          </a:p>
          <a:p>
            <a:pPr>
              <a:lnSpc>
                <a:spcPct val="125000"/>
              </a:lnSpc>
            </a:pPr>
            <a:r>
              <a:rPr lang="en-US" altLang="zh-CN" dirty="0">
                <a:solidFill>
                  <a:srgbClr val="003300"/>
                </a:solidFill>
                <a:latin typeface="Arial Narrow" panose="020B0606020202030204" pitchFamily="34" charset="0"/>
                <a:cs typeface="Times New Roman" panose="02020603050405020304" pitchFamily="18" charset="0"/>
              </a:rPr>
              <a:t>L. J. Sun </a:t>
            </a:r>
            <a:r>
              <a:rPr lang="en-US" altLang="zh-CN" i="1" dirty="0">
                <a:solidFill>
                  <a:srgbClr val="003300"/>
                </a:solidFill>
                <a:latin typeface="Arial Narrow" panose="020B0606020202030204" pitchFamily="34" charset="0"/>
                <a:cs typeface="Times New Roman" panose="02020603050405020304" pitchFamily="18" charset="0"/>
              </a:rPr>
              <a:t>et al</a:t>
            </a:r>
            <a:r>
              <a:rPr lang="en-US" altLang="zh-CN" dirty="0">
                <a:solidFill>
                  <a:srgbClr val="003300"/>
                </a:solidFill>
                <a:latin typeface="Arial Narrow" panose="020B0606020202030204" pitchFamily="34" charset="0"/>
                <a:cs typeface="Times New Roman" panose="02020603050405020304" pitchFamily="18" charset="0"/>
              </a:rPr>
              <a:t>., Phys. Lett. B 802, 135213 (2020).</a:t>
            </a:r>
          </a:p>
          <a:p>
            <a:pPr>
              <a:lnSpc>
                <a:spcPct val="125000"/>
              </a:lnSpc>
            </a:pPr>
            <a:r>
              <a:rPr lang="en-US" altLang="zh-CN" dirty="0">
                <a:solidFill>
                  <a:srgbClr val="003300"/>
                </a:solidFill>
                <a:latin typeface="Arial Narrow" panose="020B0606020202030204" pitchFamily="34" charset="0"/>
              </a:rPr>
              <a:t>L. J. Sun </a:t>
            </a:r>
            <a:r>
              <a:rPr lang="en-US" altLang="zh-CN" i="1" dirty="0">
                <a:solidFill>
                  <a:srgbClr val="003300"/>
                </a:solidFill>
                <a:latin typeface="Arial Narrow" panose="020B0606020202030204" pitchFamily="34" charset="0"/>
              </a:rPr>
              <a:t>et al</a:t>
            </a:r>
            <a:r>
              <a:rPr lang="en-US" altLang="zh-CN" dirty="0">
                <a:solidFill>
                  <a:srgbClr val="003300"/>
                </a:solidFill>
                <a:latin typeface="Arial Narrow" panose="020B0606020202030204" pitchFamily="34" charset="0"/>
              </a:rPr>
              <a:t>., </a:t>
            </a:r>
            <a:r>
              <a:rPr lang="da-DK" altLang="zh-CN" dirty="0">
                <a:solidFill>
                  <a:srgbClr val="003300"/>
                </a:solidFill>
                <a:latin typeface="Arial Narrow" panose="020B0606020202030204" pitchFamily="34" charset="0"/>
              </a:rPr>
              <a:t>Phys. Rev. C 103, 014322 (2021).</a:t>
            </a:r>
          </a:p>
          <a:p>
            <a:pPr>
              <a:lnSpc>
                <a:spcPct val="125000"/>
              </a:lnSpc>
            </a:pPr>
            <a:r>
              <a:rPr lang="en-US" altLang="zh-CN" dirty="0">
                <a:solidFill>
                  <a:srgbClr val="003300"/>
                </a:solidFill>
                <a:latin typeface="Arial Narrow" panose="020B0606020202030204" pitchFamily="34" charset="0"/>
              </a:rPr>
              <a:t>L. J. Sun </a:t>
            </a:r>
            <a:r>
              <a:rPr lang="en-US" altLang="zh-CN" i="1" dirty="0">
                <a:solidFill>
                  <a:srgbClr val="003300"/>
                </a:solidFill>
                <a:latin typeface="Arial Narrow" panose="020B0606020202030204" pitchFamily="34" charset="0"/>
              </a:rPr>
              <a:t>et al</a:t>
            </a:r>
            <a:r>
              <a:rPr lang="en-US" altLang="zh-CN" dirty="0">
                <a:solidFill>
                  <a:srgbClr val="003300"/>
                </a:solidFill>
                <a:latin typeface="Arial Narrow" panose="020B0606020202030204" pitchFamily="34" charset="0"/>
              </a:rPr>
              <a:t>., </a:t>
            </a:r>
            <a:r>
              <a:rPr lang="en-US" altLang="zh-CN" dirty="0">
                <a:solidFill>
                  <a:srgbClr val="003300"/>
                </a:solidFill>
                <a:latin typeface="Arial Narrow" panose="020B0606020202030204" pitchFamily="34" charset="0"/>
                <a:cs typeface="Times New Roman" panose="02020603050405020304" pitchFamily="18" charset="0"/>
              </a:rPr>
              <a:t>Phys. Lett. B 8</a:t>
            </a:r>
            <a:r>
              <a:rPr lang="en-US" altLang="zh-CN" dirty="0">
                <a:solidFill>
                  <a:srgbClr val="003300"/>
                </a:solidFill>
                <a:latin typeface="Arial Narrow" panose="020B0606020202030204" pitchFamily="34" charset="0"/>
              </a:rPr>
              <a:t>39, 137801 (2023).</a:t>
            </a:r>
            <a:endParaRPr lang="en-US" altLang="zh-CN" dirty="0">
              <a:solidFill>
                <a:srgbClr val="003300"/>
              </a:solidFill>
              <a:latin typeface="Arial Narrow" panose="020B0606020202030204" pitchFamily="34" charset="0"/>
              <a:cs typeface="Times New Roman" panose="02020603050405020304" pitchFamily="18" charset="0"/>
            </a:endParaRPr>
          </a:p>
          <a:p>
            <a:pPr>
              <a:lnSpc>
                <a:spcPct val="125000"/>
              </a:lnSpc>
            </a:pPr>
            <a:r>
              <a:rPr lang="en-US" altLang="zh-CN" dirty="0">
                <a:solidFill>
                  <a:srgbClr val="003300"/>
                </a:solidFill>
                <a:latin typeface="Arial Narrow" panose="020B0606020202030204" pitchFamily="34" charset="0"/>
              </a:rPr>
              <a:t>L. J. Sun </a:t>
            </a:r>
            <a:r>
              <a:rPr lang="en-US" altLang="zh-CN" i="1" dirty="0">
                <a:solidFill>
                  <a:srgbClr val="003300"/>
                </a:solidFill>
                <a:latin typeface="Arial Narrow" panose="020B0606020202030204" pitchFamily="34" charset="0"/>
              </a:rPr>
              <a:t>et al</a:t>
            </a:r>
            <a:r>
              <a:rPr lang="en-US" altLang="zh-CN" dirty="0">
                <a:solidFill>
                  <a:srgbClr val="003300"/>
                </a:solidFill>
                <a:latin typeface="Arial Narrow" panose="020B0606020202030204" pitchFamily="34" charset="0"/>
              </a:rPr>
              <a:t>., </a:t>
            </a:r>
            <a:r>
              <a:rPr lang="en-US" altLang="zh-CN" dirty="0" err="1">
                <a:solidFill>
                  <a:srgbClr val="003300"/>
                </a:solidFill>
                <a:latin typeface="Arial Narrow" panose="020B0606020202030204" pitchFamily="34" charset="0"/>
              </a:rPr>
              <a:t>arXiv</a:t>
            </a:r>
            <a:r>
              <a:rPr lang="en-US" altLang="zh-CN" dirty="0">
                <a:solidFill>
                  <a:srgbClr val="003300"/>
                </a:solidFill>
                <a:latin typeface="Arial Narrow" panose="020B0606020202030204" pitchFamily="34" charset="0"/>
              </a:rPr>
              <a:t>: 2410.16446 (2024).</a:t>
            </a:r>
          </a:p>
        </p:txBody>
      </p:sp>
    </p:spTree>
    <p:extLst>
      <p:ext uri="{BB962C8B-B14F-4D97-AF65-F5344CB8AC3E}">
        <p14:creationId xmlns:p14="http://schemas.microsoft.com/office/powerpoint/2010/main" val="246272975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EBD856B3-0967-4EBB-A49D-B0A1F45E921C}"/>
              </a:ext>
            </a:extLst>
          </p:cNvPr>
          <p:cNvPicPr>
            <a:picLocks noGrp="1" noChangeAspect="1"/>
          </p:cNvPicPr>
          <p:nvPr>
            <p:ph idx="1"/>
          </p:nvPr>
        </p:nvPicPr>
        <p:blipFill>
          <a:blip r:embed="rId2"/>
          <a:stretch>
            <a:fillRect/>
          </a:stretch>
        </p:blipFill>
        <p:spPr>
          <a:xfrm>
            <a:off x="586828" y="1066800"/>
            <a:ext cx="7970344" cy="4937125"/>
          </a:xfrm>
        </p:spPr>
      </p:pic>
      <p:sp>
        <p:nvSpPr>
          <p:cNvPr id="3" name="Title 2">
            <a:extLst>
              <a:ext uri="{FF2B5EF4-FFF2-40B4-BE49-F238E27FC236}">
                <a16:creationId xmlns:a16="http://schemas.microsoft.com/office/drawing/2014/main" id="{02622958-8C05-41A1-A751-4DB84921D855}"/>
              </a:ext>
            </a:extLst>
          </p:cNvPr>
          <p:cNvSpPr>
            <a:spLocks noGrp="1"/>
          </p:cNvSpPr>
          <p:nvPr>
            <p:ph type="title"/>
          </p:nvPr>
        </p:nvSpPr>
        <p:spPr/>
        <p:txBody>
          <a:bodyPr/>
          <a:lstStyle/>
          <a:p>
            <a:endParaRPr lang="en-US"/>
          </a:p>
        </p:txBody>
      </p:sp>
      <p:sp>
        <p:nvSpPr>
          <p:cNvPr id="4" name="Footer Placeholder 3">
            <a:extLst>
              <a:ext uri="{FF2B5EF4-FFF2-40B4-BE49-F238E27FC236}">
                <a16:creationId xmlns:a16="http://schemas.microsoft.com/office/drawing/2014/main" id="{CB4EC1D7-877C-40C8-9A53-0FF8D1FC7230}"/>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86502CB3-B656-4277-BB36-E730CE05F71E}"/>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81</a:t>
            </a:fld>
            <a:r>
              <a:rPr lang="en-US" dirty="0"/>
              <a:t> / 80</a:t>
            </a:r>
          </a:p>
        </p:txBody>
      </p:sp>
    </p:spTree>
    <p:extLst>
      <p:ext uri="{BB962C8B-B14F-4D97-AF65-F5344CB8AC3E}">
        <p14:creationId xmlns:p14="http://schemas.microsoft.com/office/powerpoint/2010/main" val="268010900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1765CE1-DE5F-4382-98E1-AA72EB1086CA}"/>
              </a:ext>
            </a:extLst>
          </p:cNvPr>
          <p:cNvSpPr>
            <a:spLocks noGrp="1"/>
          </p:cNvSpPr>
          <p:nvPr>
            <p:ph type="title"/>
          </p:nvPr>
        </p:nvSpPr>
        <p:spPr>
          <a:xfrm>
            <a:off x="76200" y="316396"/>
            <a:ext cx="8991600" cy="424506"/>
          </a:xfrm>
        </p:spPr>
        <p:txBody>
          <a:bodyPr/>
          <a:lstStyle/>
          <a:p>
            <a:r>
              <a:rPr lang="en-US" dirty="0"/>
              <a:t>Lanzhou Heavy-ion </a:t>
            </a:r>
            <a:r>
              <a:rPr lang="en-US" altLang="zh-CN" dirty="0"/>
              <a:t>A</a:t>
            </a:r>
            <a:r>
              <a:rPr lang="en-US" dirty="0"/>
              <a:t>ccelerator National Laboratory</a:t>
            </a:r>
          </a:p>
        </p:txBody>
      </p:sp>
      <p:sp>
        <p:nvSpPr>
          <p:cNvPr id="4" name="Footer Placeholder 3">
            <a:extLst>
              <a:ext uri="{FF2B5EF4-FFF2-40B4-BE49-F238E27FC236}">
                <a16:creationId xmlns:a16="http://schemas.microsoft.com/office/drawing/2014/main" id="{CCD91704-4911-4D7A-985F-1183D6D94270}"/>
              </a:ext>
            </a:extLst>
          </p:cNvPr>
          <p:cNvSpPr>
            <a:spLocks noGrp="1"/>
          </p:cNvSpPr>
          <p:nvPr>
            <p:ph type="ftr" sz="quarter" idx="10"/>
          </p:nvPr>
        </p:nvSpPr>
        <p:spPr/>
        <p:txBody>
          <a:bodyPr/>
          <a:lstStyle/>
          <a:p>
            <a:pPr>
              <a:defRPr/>
            </a:pPr>
            <a:r>
              <a:rPr lang="en-US" dirty="0"/>
              <a:t>Lijie Sun, Seminar @ FRIB</a:t>
            </a:r>
            <a:endParaRPr lang="nl-NL" dirty="0"/>
          </a:p>
        </p:txBody>
      </p:sp>
      <p:sp>
        <p:nvSpPr>
          <p:cNvPr id="5" name="Slide Number Placeholder 4">
            <a:extLst>
              <a:ext uri="{FF2B5EF4-FFF2-40B4-BE49-F238E27FC236}">
                <a16:creationId xmlns:a16="http://schemas.microsoft.com/office/drawing/2014/main" id="{8FCE97FD-5B46-45D6-9736-728924B5956E}"/>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82</a:t>
            </a:fld>
            <a:r>
              <a:rPr lang="en-US" dirty="0"/>
              <a:t> / 80</a:t>
            </a:r>
          </a:p>
        </p:txBody>
      </p:sp>
      <p:pic>
        <p:nvPicPr>
          <p:cNvPr id="6" name="Picture 8">
            <a:extLst>
              <a:ext uri="{FF2B5EF4-FFF2-40B4-BE49-F238E27FC236}">
                <a16:creationId xmlns:a16="http://schemas.microsoft.com/office/drawing/2014/main" id="{AD8E3851-92AB-4EE4-95C0-7812BE5AB2EF}"/>
              </a:ext>
            </a:extLst>
          </p:cNvPr>
          <p:cNvPicPr>
            <a:picLocks noGrp="1" noChangeAspect="1" noChangeArrowheads="1"/>
          </p:cNvPicPr>
          <p:nvPr>
            <p:ph idx="1"/>
          </p:nvPr>
        </p:nvPicPr>
        <p:blipFill>
          <a:blip r:embed="rId2" cstate="print"/>
          <a:srcRect/>
          <a:stretch>
            <a:fillRect/>
          </a:stretch>
        </p:blipFill>
        <p:spPr bwMode="auto">
          <a:xfrm>
            <a:off x="697532" y="1066800"/>
            <a:ext cx="7748935" cy="4937125"/>
          </a:xfrm>
          <a:prstGeom prst="rect">
            <a:avLst/>
          </a:prstGeom>
          <a:noFill/>
          <a:ln w="9525">
            <a:noFill/>
            <a:miter lim="800000"/>
            <a:headEnd/>
            <a:tailEnd/>
          </a:ln>
        </p:spPr>
      </p:pic>
      <p:grpSp>
        <p:nvGrpSpPr>
          <p:cNvPr id="7" name="组合 6">
            <a:extLst>
              <a:ext uri="{FF2B5EF4-FFF2-40B4-BE49-F238E27FC236}">
                <a16:creationId xmlns:a16="http://schemas.microsoft.com/office/drawing/2014/main" id="{EAA72072-3FF6-404C-8513-7DD76C7C276B}"/>
              </a:ext>
            </a:extLst>
          </p:cNvPr>
          <p:cNvGrpSpPr/>
          <p:nvPr/>
        </p:nvGrpSpPr>
        <p:grpSpPr>
          <a:xfrm>
            <a:off x="1648817" y="3011799"/>
            <a:ext cx="7308304" cy="2808312"/>
            <a:chOff x="1728192" y="3068960"/>
            <a:chExt cx="7308304" cy="2808312"/>
          </a:xfrm>
        </p:grpSpPr>
        <p:pic>
          <p:nvPicPr>
            <p:cNvPr id="8" name="Picture 2" descr="E:\WorkNew\Conference\RIBLL研讨会\RIBLL资料\RIBLL1-1.png">
              <a:extLst>
                <a:ext uri="{FF2B5EF4-FFF2-40B4-BE49-F238E27FC236}">
                  <a16:creationId xmlns:a16="http://schemas.microsoft.com/office/drawing/2014/main" id="{A29B9F44-708F-4569-9315-D96B5F0BEB62}"/>
                </a:ext>
              </a:extLst>
            </p:cNvPr>
            <p:cNvPicPr>
              <a:picLocks noChangeAspect="1" noChangeArrowheads="1"/>
            </p:cNvPicPr>
            <p:nvPr/>
          </p:nvPicPr>
          <p:blipFill>
            <a:blip r:embed="rId3" cstate="print"/>
            <a:srcRect/>
            <a:stretch>
              <a:fillRect/>
            </a:stretch>
          </p:blipFill>
          <p:spPr bwMode="auto">
            <a:xfrm>
              <a:off x="1728192" y="3068960"/>
              <a:ext cx="7308304" cy="2808312"/>
            </a:xfrm>
            <a:prstGeom prst="rect">
              <a:avLst/>
            </a:prstGeom>
            <a:noFill/>
          </p:spPr>
        </p:pic>
        <p:sp>
          <p:nvSpPr>
            <p:cNvPr id="9" name="TextBox 20">
              <a:extLst>
                <a:ext uri="{FF2B5EF4-FFF2-40B4-BE49-F238E27FC236}">
                  <a16:creationId xmlns:a16="http://schemas.microsoft.com/office/drawing/2014/main" id="{55461BF1-E868-47E9-A159-75B6F5FAD058}"/>
                </a:ext>
              </a:extLst>
            </p:cNvPr>
            <p:cNvSpPr txBox="1">
              <a:spLocks noChangeArrowheads="1"/>
            </p:cNvSpPr>
            <p:nvPr/>
          </p:nvSpPr>
          <p:spPr bwMode="auto">
            <a:xfrm>
              <a:off x="3131840" y="4079974"/>
              <a:ext cx="2231701" cy="1077218"/>
            </a:xfrm>
            <a:prstGeom prst="rect">
              <a:avLst/>
            </a:prstGeom>
            <a:solidFill>
              <a:schemeClr val="accent6">
                <a:lumMod val="20000"/>
                <a:lumOff val="80000"/>
                <a:alpha val="70000"/>
              </a:schemeClr>
            </a:solidFill>
            <a:ln>
              <a:solidFill>
                <a:srgbClr val="00B0F0"/>
              </a:solidFill>
              <a:headEnd/>
              <a:tailEnd/>
            </a:ln>
          </p:spPr>
          <p:style>
            <a:lnRef idx="2">
              <a:schemeClr val="accent2"/>
            </a:lnRef>
            <a:fillRef idx="1">
              <a:schemeClr val="lt1"/>
            </a:fillRef>
            <a:effectRef idx="0">
              <a:schemeClr val="accent2"/>
            </a:effectRef>
            <a:fontRef idx="minor">
              <a:schemeClr val="dk1"/>
            </a:fontRef>
          </p:style>
          <p:txBody>
            <a:bodyPr wrap="none">
              <a:spAutoFit/>
            </a:bodyPr>
            <a:lstStyle/>
            <a:p>
              <a:pPr eaLnBrk="1" hangingPunct="1">
                <a:defRPr/>
              </a:pPr>
              <a:r>
                <a:rPr lang="en-US" altLang="zh-CN" sz="1600" b="1" dirty="0">
                  <a:solidFill>
                    <a:srgbClr val="0000CC"/>
                  </a:solidFill>
                  <a:latin typeface="Times New Roman" pitchFamily="18" charset="0"/>
                  <a:cs typeface="Times New Roman" pitchFamily="18" charset="0"/>
                </a:rPr>
                <a:t>Beam: ~ 80 MeV/u</a:t>
              </a:r>
            </a:p>
            <a:p>
              <a:pPr eaLnBrk="1" hangingPunct="1">
                <a:defRPr/>
              </a:pPr>
              <a:r>
                <a:rPr lang="en-US" altLang="zh-CN" sz="1600" b="1" dirty="0">
                  <a:solidFill>
                    <a:srgbClr val="0000CC"/>
                  </a:solidFill>
                  <a:latin typeface="Times New Roman" pitchFamily="18" charset="0"/>
                  <a:cs typeface="Times New Roman" pitchFamily="18" charset="0"/>
                </a:rPr>
                <a:t>            ~ 50-200 </a:t>
              </a:r>
              <a:r>
                <a:rPr lang="en-US" altLang="zh-CN" sz="1600" b="1" i="1" dirty="0" err="1">
                  <a:solidFill>
                    <a:srgbClr val="0000CC"/>
                  </a:solidFill>
                  <a:latin typeface="Times New Roman" pitchFamily="18" charset="0"/>
                  <a:cs typeface="Times New Roman" pitchFamily="18" charset="0"/>
                </a:rPr>
                <a:t>e</a:t>
              </a:r>
              <a:r>
                <a:rPr lang="en-US" altLang="zh-CN" sz="1600" b="1" dirty="0" err="1">
                  <a:solidFill>
                    <a:srgbClr val="0000CC"/>
                  </a:solidFill>
                  <a:latin typeface="Times New Roman" pitchFamily="18" charset="0"/>
                  <a:cs typeface="Times New Roman" pitchFamily="18" charset="0"/>
                </a:rPr>
                <a:t>nA</a:t>
              </a:r>
              <a:endParaRPr lang="en-US" altLang="zh-CN" sz="1600" b="1" dirty="0">
                <a:solidFill>
                  <a:srgbClr val="0000CC"/>
                </a:solidFill>
                <a:latin typeface="Times New Roman" pitchFamily="18" charset="0"/>
                <a:cs typeface="Times New Roman" pitchFamily="18" charset="0"/>
              </a:endParaRPr>
            </a:p>
            <a:p>
              <a:pPr eaLnBrk="1" hangingPunct="1">
                <a:defRPr/>
              </a:pPr>
              <a:r>
                <a:rPr lang="en-US" altLang="zh-CN" sz="1600" b="1" dirty="0">
                  <a:solidFill>
                    <a:srgbClr val="0000CC"/>
                  </a:solidFill>
                  <a:latin typeface="Times New Roman" pitchFamily="18" charset="0"/>
                  <a:cs typeface="Times New Roman" pitchFamily="18" charset="0"/>
                </a:rPr>
                <a:t>Target: </a:t>
              </a:r>
              <a:r>
                <a:rPr lang="en-US" altLang="zh-CN" sz="1600" b="1" baseline="30000" dirty="0">
                  <a:solidFill>
                    <a:srgbClr val="0000CC"/>
                  </a:solidFill>
                  <a:latin typeface="Times New Roman" pitchFamily="18" charset="0"/>
                  <a:cs typeface="Times New Roman" pitchFamily="18" charset="0"/>
                </a:rPr>
                <a:t>9</a:t>
              </a:r>
              <a:r>
                <a:rPr lang="en-US" altLang="zh-CN" sz="1600" b="1" dirty="0">
                  <a:solidFill>
                    <a:srgbClr val="0000CC"/>
                  </a:solidFill>
                  <a:latin typeface="Times New Roman" pitchFamily="18" charset="0"/>
                  <a:cs typeface="Times New Roman" pitchFamily="18" charset="0"/>
                </a:rPr>
                <a:t>Be, ~ 1500 </a:t>
              </a:r>
              <a:r>
                <a:rPr lang="en-US" altLang="zh-CN" sz="1600" b="1" i="1" dirty="0">
                  <a:solidFill>
                    <a:srgbClr val="0000CC"/>
                  </a:solidFill>
                  <a:latin typeface="Times New Roman" pitchFamily="18" charset="0"/>
                  <a:cs typeface="Times New Roman" pitchFamily="18" charset="0"/>
                  <a:sym typeface="Symbol"/>
                </a:rPr>
                <a:t></a:t>
              </a:r>
              <a:r>
                <a:rPr lang="en-US" altLang="zh-CN" sz="1600" b="1" dirty="0">
                  <a:solidFill>
                    <a:srgbClr val="0000CC"/>
                  </a:solidFill>
                  <a:latin typeface="Times New Roman" pitchFamily="18" charset="0"/>
                  <a:cs typeface="Times New Roman" pitchFamily="18" charset="0"/>
                  <a:sym typeface="Symbol"/>
                </a:rPr>
                <a:t>m</a:t>
              </a:r>
            </a:p>
            <a:p>
              <a:pPr>
                <a:defRPr/>
              </a:pPr>
              <a:r>
                <a:rPr lang="en-US" altLang="zh-CN" sz="1600" b="1" dirty="0">
                  <a:solidFill>
                    <a:srgbClr val="0000CC"/>
                  </a:solidFill>
                  <a:latin typeface="Times New Roman" pitchFamily="18" charset="0"/>
                  <a:cs typeface="Times New Roman" pitchFamily="18" charset="0"/>
                  <a:sym typeface="Symbol"/>
                </a:rPr>
                <a:t>Degrader: </a:t>
              </a:r>
              <a:r>
                <a:rPr lang="en-US" altLang="zh-CN" sz="1600" b="1" baseline="30000" dirty="0">
                  <a:solidFill>
                    <a:srgbClr val="0000CC"/>
                  </a:solidFill>
                  <a:latin typeface="Times New Roman" pitchFamily="18" charset="0"/>
                  <a:cs typeface="Times New Roman" pitchFamily="18" charset="0"/>
                  <a:sym typeface="Symbol"/>
                </a:rPr>
                <a:t>27</a:t>
              </a:r>
              <a:r>
                <a:rPr lang="en-US" altLang="zh-CN" sz="1600" b="1" dirty="0">
                  <a:solidFill>
                    <a:srgbClr val="0000CC"/>
                  </a:solidFill>
                  <a:latin typeface="Times New Roman" pitchFamily="18" charset="0"/>
                  <a:cs typeface="Times New Roman" pitchFamily="18" charset="0"/>
                  <a:sym typeface="Symbol"/>
                </a:rPr>
                <a:t>Al, 500 </a:t>
              </a:r>
              <a:r>
                <a:rPr lang="en-US" altLang="zh-CN" sz="1600" b="1" i="1" dirty="0">
                  <a:solidFill>
                    <a:srgbClr val="0000CC"/>
                  </a:solidFill>
                  <a:latin typeface="Times New Roman" pitchFamily="18" charset="0"/>
                  <a:cs typeface="Times New Roman" pitchFamily="18" charset="0"/>
                  <a:sym typeface="Symbol"/>
                </a:rPr>
                <a:t></a:t>
              </a:r>
              <a:r>
                <a:rPr lang="en-US" altLang="zh-CN" sz="1600" b="1" dirty="0">
                  <a:solidFill>
                    <a:srgbClr val="0000CC"/>
                  </a:solidFill>
                  <a:latin typeface="Times New Roman" pitchFamily="18" charset="0"/>
                  <a:cs typeface="Times New Roman" pitchFamily="18" charset="0"/>
                  <a:sym typeface="Symbol"/>
                </a:rPr>
                <a:t>m</a:t>
              </a:r>
            </a:p>
          </p:txBody>
        </p:sp>
        <p:sp>
          <p:nvSpPr>
            <p:cNvPr id="10" name="TextBox 20">
              <a:extLst>
                <a:ext uri="{FF2B5EF4-FFF2-40B4-BE49-F238E27FC236}">
                  <a16:creationId xmlns:a16="http://schemas.microsoft.com/office/drawing/2014/main" id="{BD55EDAC-8E50-4C20-A15D-8935C3C51051}"/>
                </a:ext>
              </a:extLst>
            </p:cNvPr>
            <p:cNvSpPr txBox="1">
              <a:spLocks noChangeArrowheads="1"/>
            </p:cNvSpPr>
            <p:nvPr/>
          </p:nvSpPr>
          <p:spPr bwMode="auto">
            <a:xfrm>
              <a:off x="7308304" y="3861048"/>
              <a:ext cx="617990" cy="400110"/>
            </a:xfrm>
            <a:prstGeom prst="rect">
              <a:avLst/>
            </a:prstGeom>
            <a:solidFill>
              <a:schemeClr val="accent6">
                <a:lumMod val="20000"/>
                <a:lumOff val="80000"/>
                <a:alpha val="70000"/>
              </a:schemeClr>
            </a:solidFill>
            <a:ln>
              <a:solidFill>
                <a:srgbClr val="00B0F0"/>
              </a:solidFill>
              <a:headEnd/>
              <a:tailEnd/>
            </a:ln>
          </p:spPr>
          <p:style>
            <a:lnRef idx="2">
              <a:schemeClr val="accent2"/>
            </a:lnRef>
            <a:fillRef idx="1">
              <a:schemeClr val="lt1"/>
            </a:fillRef>
            <a:effectRef idx="0">
              <a:schemeClr val="accent2"/>
            </a:effectRef>
            <a:fontRef idx="minor">
              <a:schemeClr val="dk1"/>
            </a:fontRef>
          </p:style>
          <p:txBody>
            <a:bodyPr wrap="none">
              <a:spAutoFit/>
            </a:bodyPr>
            <a:lstStyle/>
            <a:p>
              <a:pPr eaLnBrk="1" hangingPunct="1">
                <a:defRPr/>
              </a:pPr>
              <a:r>
                <a:rPr lang="en-US" altLang="zh-CN" sz="2000" b="1" dirty="0" err="1">
                  <a:solidFill>
                    <a:srgbClr val="0000CC"/>
                  </a:solidFill>
                  <a:latin typeface="Times New Roman" pitchFamily="18" charset="0"/>
                  <a:cs typeface="Times New Roman" pitchFamily="18" charset="0"/>
                </a:rPr>
                <a:t>ToF</a:t>
              </a:r>
              <a:endParaRPr lang="en-US" altLang="zh-CN" sz="2000" b="1" dirty="0">
                <a:solidFill>
                  <a:srgbClr val="0000CC"/>
                </a:solidFill>
                <a:latin typeface="Times New Roman" pitchFamily="18" charset="0"/>
                <a:cs typeface="Times New Roman" pitchFamily="18" charset="0"/>
              </a:endParaRPr>
            </a:p>
          </p:txBody>
        </p:sp>
        <p:cxnSp>
          <p:nvCxnSpPr>
            <p:cNvPr id="11" name="直接箭头连接符 10">
              <a:extLst>
                <a:ext uri="{FF2B5EF4-FFF2-40B4-BE49-F238E27FC236}">
                  <a16:creationId xmlns:a16="http://schemas.microsoft.com/office/drawing/2014/main" id="{E4EE44A9-CC6A-4544-A662-59B3AED0DBCE}"/>
                </a:ext>
              </a:extLst>
            </p:cNvPr>
            <p:cNvCxnSpPr>
              <a:stCxn id="10" idx="1"/>
            </p:cNvCxnSpPr>
            <p:nvPr/>
          </p:nvCxnSpPr>
          <p:spPr>
            <a:xfrm flipH="1">
              <a:off x="5940152" y="4061103"/>
              <a:ext cx="1368152" cy="304001"/>
            </a:xfrm>
            <a:prstGeom prst="straightConnector1">
              <a:avLst/>
            </a:prstGeom>
            <a:ln w="19050">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12" name="直接箭头连接符 11">
              <a:extLst>
                <a:ext uri="{FF2B5EF4-FFF2-40B4-BE49-F238E27FC236}">
                  <a16:creationId xmlns:a16="http://schemas.microsoft.com/office/drawing/2014/main" id="{54A21F29-6494-422D-8E31-84249315BB60}"/>
                </a:ext>
              </a:extLst>
            </p:cNvPr>
            <p:cNvCxnSpPr>
              <a:stCxn id="10" idx="3"/>
            </p:cNvCxnSpPr>
            <p:nvPr/>
          </p:nvCxnSpPr>
          <p:spPr>
            <a:xfrm>
              <a:off x="7926294" y="4061103"/>
              <a:ext cx="1038194" cy="592033"/>
            </a:xfrm>
            <a:prstGeom prst="straightConnector1">
              <a:avLst/>
            </a:prstGeom>
            <a:ln w="19050">
              <a:solidFill>
                <a:srgbClr val="00B0F0"/>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04463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Righ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6E0EDD7-7086-4C89-AE36-2A9FCD1394A9}"/>
              </a:ext>
            </a:extLst>
          </p:cNvPr>
          <p:cNvSpPr>
            <a:spLocks noGrp="1"/>
          </p:cNvSpPr>
          <p:nvPr>
            <p:ph idx="1"/>
          </p:nvPr>
        </p:nvSpPr>
        <p:spPr/>
        <p:txBody>
          <a:bodyPr/>
          <a:lstStyle/>
          <a:p>
            <a:pPr algn="just"/>
            <a:r>
              <a:rPr lang="en-US" dirty="0"/>
              <a:t>Compiling newly published structure and decay data and all data from FRIB for the XUNDL database.</a:t>
            </a:r>
          </a:p>
          <a:p>
            <a:pPr algn="just"/>
            <a:r>
              <a:rPr lang="en-US" dirty="0"/>
              <a:t>Evaluating all available data for all nuclides of 2-3 mass chains per year for the ENSDF database.</a:t>
            </a:r>
          </a:p>
          <a:p>
            <a:pPr algn="just"/>
            <a:r>
              <a:rPr lang="en-US" dirty="0"/>
              <a:t>Developing and maintaining utility and analysis codes for data compilation and evaluation.</a:t>
            </a:r>
          </a:p>
          <a:p>
            <a:pPr algn="just"/>
            <a:r>
              <a:rPr lang="en-US" dirty="0"/>
              <a:t>Providing data support to FRIB experimenters through the FRIENDS (FRIB Integral Experimental Nuclear Data Services) project. Data checking and review for submitted manuscripts and PAC proposals.</a:t>
            </a:r>
          </a:p>
        </p:txBody>
      </p:sp>
      <p:sp>
        <p:nvSpPr>
          <p:cNvPr id="3" name="Title 2">
            <a:extLst>
              <a:ext uri="{FF2B5EF4-FFF2-40B4-BE49-F238E27FC236}">
                <a16:creationId xmlns:a16="http://schemas.microsoft.com/office/drawing/2014/main" id="{A67820F8-9D4B-46B5-BDB7-246393E9BDA7}"/>
              </a:ext>
            </a:extLst>
          </p:cNvPr>
          <p:cNvSpPr>
            <a:spLocks noGrp="1"/>
          </p:cNvSpPr>
          <p:nvPr>
            <p:ph type="title"/>
          </p:nvPr>
        </p:nvSpPr>
        <p:spPr>
          <a:xfrm>
            <a:off x="76200" y="316396"/>
            <a:ext cx="8991600" cy="424506"/>
          </a:xfrm>
        </p:spPr>
        <p:txBody>
          <a:bodyPr/>
          <a:lstStyle/>
          <a:p>
            <a:r>
              <a:rPr lang="en-US" dirty="0"/>
              <a:t>My Understanding of this Role </a:t>
            </a:r>
          </a:p>
        </p:txBody>
      </p:sp>
      <p:sp>
        <p:nvSpPr>
          <p:cNvPr id="4" name="Footer Placeholder 3">
            <a:extLst>
              <a:ext uri="{FF2B5EF4-FFF2-40B4-BE49-F238E27FC236}">
                <a16:creationId xmlns:a16="http://schemas.microsoft.com/office/drawing/2014/main" id="{932F88D4-FC46-491E-AAB8-91998F671554}"/>
              </a:ext>
            </a:extLst>
          </p:cNvPr>
          <p:cNvSpPr>
            <a:spLocks noGrp="1"/>
          </p:cNvSpPr>
          <p:nvPr>
            <p:ph type="ftr" sz="quarter" idx="10"/>
          </p:nvPr>
        </p:nvSpPr>
        <p:spPr/>
        <p:txBody>
          <a:bodyPr/>
          <a:lstStyle/>
          <a:p>
            <a:pPr>
              <a:defRPr/>
            </a:pPr>
            <a:r>
              <a:rPr lang="en-US" dirty="0"/>
              <a:t>Lijie Sun, Seminar @ FRIB</a:t>
            </a:r>
            <a:endParaRPr lang="nl-NL" dirty="0"/>
          </a:p>
        </p:txBody>
      </p:sp>
      <p:sp>
        <p:nvSpPr>
          <p:cNvPr id="5" name="Slide Number Placeholder 4">
            <a:extLst>
              <a:ext uri="{FF2B5EF4-FFF2-40B4-BE49-F238E27FC236}">
                <a16:creationId xmlns:a16="http://schemas.microsoft.com/office/drawing/2014/main" id="{FB050369-0F5B-4F60-9E23-E8C8016B4692}"/>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83</a:t>
            </a:fld>
            <a:r>
              <a:rPr lang="en-US" dirty="0"/>
              <a:t> / 80</a:t>
            </a:r>
          </a:p>
        </p:txBody>
      </p:sp>
    </p:spTree>
    <p:extLst>
      <p:ext uri="{BB962C8B-B14F-4D97-AF65-F5344CB8AC3E}">
        <p14:creationId xmlns:p14="http://schemas.microsoft.com/office/powerpoint/2010/main" val="60869286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A9E0FE8-B34E-412F-840B-FF669EBFB728}"/>
              </a:ext>
            </a:extLst>
          </p:cNvPr>
          <p:cNvSpPr>
            <a:spLocks noGrp="1"/>
          </p:cNvSpPr>
          <p:nvPr>
            <p:ph idx="1"/>
          </p:nvPr>
        </p:nvSpPr>
        <p:spPr/>
        <p:txBody>
          <a:bodyPr/>
          <a:lstStyle/>
          <a:p>
            <a:r>
              <a:rPr lang="en-US" dirty="0"/>
              <a:t>Work on the development of the next generation ENSDF format and develop applications that apply Machine Learning techniques to the new format.</a:t>
            </a:r>
          </a:p>
          <a:p>
            <a:r>
              <a:rPr lang="en-US" dirty="0"/>
              <a:t>Study in depth the possibilities of using AI and ML techniques in NSR, in collaboration with LBNL.</a:t>
            </a:r>
          </a:p>
          <a:p>
            <a:r>
              <a:rPr lang="en-US" dirty="0"/>
              <a:t>Maintain the Atlas of Neutron Resonances electronic files in preparation for a future update of the Atlas of Neutron Resonances. Continue working on the use of ML techniques to better determine resonance properties.</a:t>
            </a:r>
          </a:p>
        </p:txBody>
      </p:sp>
      <p:sp>
        <p:nvSpPr>
          <p:cNvPr id="3" name="Title 2">
            <a:extLst>
              <a:ext uri="{FF2B5EF4-FFF2-40B4-BE49-F238E27FC236}">
                <a16:creationId xmlns:a16="http://schemas.microsoft.com/office/drawing/2014/main" id="{22EB9C80-DB6C-4991-8B1B-C8BD9A9BA9E3}"/>
              </a:ext>
            </a:extLst>
          </p:cNvPr>
          <p:cNvSpPr>
            <a:spLocks noGrp="1"/>
          </p:cNvSpPr>
          <p:nvPr>
            <p:ph type="title"/>
          </p:nvPr>
        </p:nvSpPr>
        <p:spPr>
          <a:xfrm>
            <a:off x="76200" y="126792"/>
            <a:ext cx="8991600" cy="803713"/>
          </a:xfrm>
        </p:spPr>
        <p:txBody>
          <a:bodyPr/>
          <a:lstStyle/>
          <a:p>
            <a:r>
              <a:rPr lang="en-US" dirty="0"/>
              <a:t>United States Nuclear Data Program Work Plan for 2024</a:t>
            </a:r>
          </a:p>
        </p:txBody>
      </p:sp>
      <p:sp>
        <p:nvSpPr>
          <p:cNvPr id="4" name="Footer Placeholder 3">
            <a:extLst>
              <a:ext uri="{FF2B5EF4-FFF2-40B4-BE49-F238E27FC236}">
                <a16:creationId xmlns:a16="http://schemas.microsoft.com/office/drawing/2014/main" id="{52C9D2E1-DD16-4318-9F94-3A794283D79A}"/>
              </a:ext>
            </a:extLst>
          </p:cNvPr>
          <p:cNvSpPr>
            <a:spLocks noGrp="1"/>
          </p:cNvSpPr>
          <p:nvPr>
            <p:ph type="ftr" sz="quarter" idx="10"/>
          </p:nvPr>
        </p:nvSpPr>
        <p:spPr/>
        <p:txBody>
          <a:bodyPr/>
          <a:lstStyle/>
          <a:p>
            <a:pPr>
              <a:defRPr/>
            </a:pPr>
            <a:r>
              <a:rPr lang="en-US" dirty="0"/>
              <a:t>Lijie Sun, Seminar @ FRIB</a:t>
            </a:r>
            <a:endParaRPr lang="nl-NL" dirty="0"/>
          </a:p>
        </p:txBody>
      </p:sp>
      <p:sp>
        <p:nvSpPr>
          <p:cNvPr id="5" name="Slide Number Placeholder 4">
            <a:extLst>
              <a:ext uri="{FF2B5EF4-FFF2-40B4-BE49-F238E27FC236}">
                <a16:creationId xmlns:a16="http://schemas.microsoft.com/office/drawing/2014/main" id="{7CFF4C07-7BD5-4D56-84E2-C7177BD424A7}"/>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84</a:t>
            </a:fld>
            <a:r>
              <a:rPr lang="en-US" dirty="0"/>
              <a:t> / 80</a:t>
            </a:r>
          </a:p>
        </p:txBody>
      </p:sp>
    </p:spTree>
    <p:extLst>
      <p:ext uri="{BB962C8B-B14F-4D97-AF65-F5344CB8AC3E}">
        <p14:creationId xmlns:p14="http://schemas.microsoft.com/office/powerpoint/2010/main" val="185111503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A6D333C-D64D-4AE8-9077-A35C9EDB9493}"/>
              </a:ext>
            </a:extLst>
          </p:cNvPr>
          <p:cNvSpPr>
            <a:spLocks noGrp="1"/>
          </p:cNvSpPr>
          <p:nvPr>
            <p:ph type="title"/>
          </p:nvPr>
        </p:nvSpPr>
        <p:spPr>
          <a:xfrm>
            <a:off x="76200" y="316396"/>
            <a:ext cx="8991600" cy="424506"/>
          </a:xfrm>
        </p:spPr>
        <p:txBody>
          <a:bodyPr/>
          <a:lstStyle/>
          <a:p>
            <a:r>
              <a:rPr lang="en-US" dirty="0"/>
              <a:t>https://people.frib.msu.edu/~wrede/group</a:t>
            </a:r>
          </a:p>
        </p:txBody>
      </p:sp>
      <p:sp>
        <p:nvSpPr>
          <p:cNvPr id="4" name="Footer Placeholder 3">
            <a:extLst>
              <a:ext uri="{FF2B5EF4-FFF2-40B4-BE49-F238E27FC236}">
                <a16:creationId xmlns:a16="http://schemas.microsoft.com/office/drawing/2014/main" id="{965DFFD6-8A5E-4D0B-8EF0-9114EE9492ED}"/>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2F217B2B-E168-4CA0-8EDF-FDD06247CC0B}"/>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85</a:t>
            </a:fld>
            <a:r>
              <a:rPr lang="en-US" dirty="0"/>
              <a:t> / 80</a:t>
            </a:r>
          </a:p>
        </p:txBody>
      </p:sp>
      <p:pic>
        <p:nvPicPr>
          <p:cNvPr id="6" name="Content Placeholder 6">
            <a:extLst>
              <a:ext uri="{FF2B5EF4-FFF2-40B4-BE49-F238E27FC236}">
                <a16:creationId xmlns:a16="http://schemas.microsoft.com/office/drawing/2014/main" id="{DD11E7E5-0FA1-433C-AB02-40216BE73533}"/>
              </a:ext>
            </a:extLst>
          </p:cNvPr>
          <p:cNvPicPr>
            <a:picLocks noGrp="1" noChangeAspect="1"/>
          </p:cNvPicPr>
          <p:nvPr>
            <p:ph idx="1"/>
          </p:nvPr>
        </p:nvPicPr>
        <p:blipFill rotWithShape="1">
          <a:blip r:embed="rId2"/>
          <a:srcRect l="14193" t="24250" r="34654" b="9062"/>
          <a:stretch/>
        </p:blipFill>
        <p:spPr>
          <a:xfrm>
            <a:off x="1205760" y="1066800"/>
            <a:ext cx="6732479" cy="4937125"/>
          </a:xfrm>
        </p:spPr>
      </p:pic>
    </p:spTree>
    <p:extLst>
      <p:ext uri="{BB962C8B-B14F-4D97-AF65-F5344CB8AC3E}">
        <p14:creationId xmlns:p14="http://schemas.microsoft.com/office/powerpoint/2010/main" val="4650381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0F4CFF9-18D3-4E36-854F-FEEFD8CC3F81}"/>
              </a:ext>
            </a:extLst>
          </p:cNvPr>
          <p:cNvSpPr>
            <a:spLocks noGrp="1"/>
          </p:cNvSpPr>
          <p:nvPr>
            <p:ph type="title"/>
          </p:nvPr>
        </p:nvSpPr>
        <p:spPr>
          <a:xfrm>
            <a:off x="76200" y="316396"/>
            <a:ext cx="8991600" cy="424506"/>
          </a:xfrm>
        </p:spPr>
        <p:txBody>
          <a:bodyPr/>
          <a:lstStyle/>
          <a:p>
            <a:r>
              <a:rPr lang="en-US" dirty="0"/>
              <a:t>Decay Scheme</a:t>
            </a:r>
          </a:p>
        </p:txBody>
      </p:sp>
      <p:sp>
        <p:nvSpPr>
          <p:cNvPr id="4" name="Footer Placeholder 3">
            <a:extLst>
              <a:ext uri="{FF2B5EF4-FFF2-40B4-BE49-F238E27FC236}">
                <a16:creationId xmlns:a16="http://schemas.microsoft.com/office/drawing/2014/main" id="{A750465E-349E-4CF6-A6EE-8ABB60EF698D}"/>
              </a:ext>
            </a:extLst>
          </p:cNvPr>
          <p:cNvSpPr>
            <a:spLocks noGrp="1"/>
          </p:cNvSpPr>
          <p:nvPr>
            <p:ph type="ftr" sz="quarter" idx="10"/>
          </p:nvPr>
        </p:nvSpPr>
        <p:spPr/>
        <p:txBody>
          <a:bodyPr/>
          <a:lstStyle/>
          <a:p>
            <a:pPr>
              <a:defRPr/>
            </a:pPr>
            <a:r>
              <a:rPr lang="en-US"/>
              <a:t>Lijie Sun, Seminar @ FRIB</a:t>
            </a:r>
            <a:endParaRPr lang="nl-NL" dirty="0"/>
          </a:p>
        </p:txBody>
      </p:sp>
      <p:sp>
        <p:nvSpPr>
          <p:cNvPr id="5" name="Slide Number Placeholder 4">
            <a:extLst>
              <a:ext uri="{FF2B5EF4-FFF2-40B4-BE49-F238E27FC236}">
                <a16:creationId xmlns:a16="http://schemas.microsoft.com/office/drawing/2014/main" id="{88C693FB-0AF0-48B5-90E5-1F7816BE2262}"/>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9</a:t>
            </a:fld>
            <a:r>
              <a:rPr lang="en-US" dirty="0"/>
              <a:t> / 80</a:t>
            </a:r>
          </a:p>
        </p:txBody>
      </p:sp>
      <p:pic>
        <p:nvPicPr>
          <p:cNvPr id="9" name="Content Placeholder 8">
            <a:extLst>
              <a:ext uri="{FF2B5EF4-FFF2-40B4-BE49-F238E27FC236}">
                <a16:creationId xmlns:a16="http://schemas.microsoft.com/office/drawing/2014/main" id="{1458A124-CE6E-4749-92DB-E56C200CA783}"/>
              </a:ext>
            </a:extLst>
          </p:cNvPr>
          <p:cNvPicPr>
            <a:picLocks noGrp="1" noChangeAspect="1"/>
          </p:cNvPicPr>
          <p:nvPr>
            <p:ph idx="1"/>
          </p:nvPr>
        </p:nvPicPr>
        <p:blipFill>
          <a:blip r:embed="rId2"/>
          <a:stretch>
            <a:fillRect/>
          </a:stretch>
        </p:blipFill>
        <p:spPr>
          <a:xfrm>
            <a:off x="493935" y="1066800"/>
            <a:ext cx="8156130" cy="4937125"/>
          </a:xfrm>
        </p:spPr>
      </p:pic>
    </p:spTree>
    <p:extLst>
      <p:ext uri="{BB962C8B-B14F-4D97-AF65-F5344CB8AC3E}">
        <p14:creationId xmlns:p14="http://schemas.microsoft.com/office/powerpoint/2010/main" val="939467218"/>
      </p:ext>
    </p:extLst>
  </p:cSld>
  <p:clrMapOvr>
    <a:masterClrMapping/>
  </p:clrMapOvr>
</p:sld>
</file>

<file path=ppt/theme/theme1.xml><?xml version="1.0" encoding="utf-8"?>
<a:theme xmlns:a="http://schemas.openxmlformats.org/drawingml/2006/main" name="1_FRIB3">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10_CKG FRIB no-line h">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CKG FRIB no-line h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KG FRIB no-line h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KG FRIB no-line h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KG FRIB no-line h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KG FRIB no-line h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KG FRIB no-line h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KG FRIB no-line h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CKG FRIB no-line h 8">
        <a:dk1>
          <a:srgbClr val="000000"/>
        </a:dk1>
        <a:lt1>
          <a:srgbClr val="FFFFFF"/>
        </a:lt1>
        <a:dk2>
          <a:srgbClr val="1F1DE8"/>
        </a:dk2>
        <a:lt2>
          <a:srgbClr val="007469"/>
        </a:lt2>
        <a:accent1>
          <a:srgbClr val="FC0128"/>
        </a:accent1>
        <a:accent2>
          <a:srgbClr val="CF16CE"/>
        </a:accent2>
        <a:accent3>
          <a:srgbClr val="FFFFFF"/>
        </a:accent3>
        <a:accent4>
          <a:srgbClr val="000000"/>
        </a:accent4>
        <a:accent5>
          <a:srgbClr val="FDAAAC"/>
        </a:accent5>
        <a:accent6>
          <a:srgbClr val="BB13BA"/>
        </a:accent6>
        <a:hlink>
          <a:srgbClr val="F39FD1"/>
        </a:hlink>
        <a:folHlink>
          <a:srgbClr val="7C0F5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FRIB-PowerPoint-Template-16x9-v5" id="{386E0BD5-C86C-4D62-9771-31771216E89C}" vid="{4ACF4385-ADC6-4C4F-9B7B-D66EF0FAE73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documentManagement>
    <TaxCatchAll xmlns="27e6a43e-a4c4-4f52-b0e1-49827a209077">
      <Value>447</Value>
      <Value>283</Value>
      <Value>471</Value>
    </TaxCatchAll>
    <Document_x0020_Number xmlns="27e6a43e-a4c4-4f52-b0e1-49827a209077">45183</Document_x0020_Number>
    <AuthorizedDocs xmlns="51b9806a-5185-426e-8026-9f8401f8c974" xsi:nil="true"/>
    <Formatted_x0020_Sequence_x0020_Number xmlns="51b9806a-5185-426e-8026-9f8401f8c974">000454</Formatted_x0020_Sequence_x0020_Number>
    <Author1 xmlns="51b9806a-5185-426e-8026-9f8401f8c974">Parsons, Alex|61354939-8ef1-40bf-a344-a283b52ba8e0</Author1>
    <af7f2bdd3e3f4144927c8f46bf137639 xmlns="6819902c-d263-4340-a3b4-c7375668d2ad">
      <Terms xmlns="http://schemas.microsoft.com/office/infopath/2007/PartnerControls">
        <TermInfo xmlns="http://schemas.microsoft.com/office/infopath/2007/PartnerControls">
          <TermName xmlns="http://schemas.microsoft.com/office/infopath/2007/PartnerControls">S10000 Management and Administration</TermName>
          <TermId xmlns="http://schemas.microsoft.com/office/infopath/2007/PartnerControls">26ad7ea8-87d4-42ac-9781-b7fff1d89416</TermId>
        </TermInfo>
      </Terms>
    </af7f2bdd3e3f4144927c8f46bf137639>
    <WBS_x0020_Abbreviation xmlns="51b9806a-5185-426e-8026-9f8401f8c974">S10000</WBS_x0020_Abbreviation>
    <InternalSigners xmlns="51b9806a-5185-426e-8026-9f8401f8c974">
      <UserInfo>
        <DisplayName>King, Karen</DisplayName>
        <AccountId>18</AccountId>
        <AccountType/>
      </UserInfo>
    </InternalSigners>
    <k249c3db22e246c8be4b953e603e4d6b xmlns="6819902c-d263-4340-a3b4-c7375668d2ad">
      <Terms xmlns="http://schemas.microsoft.com/office/infopath/2007/PartnerControls">
        <TermInfo xmlns="http://schemas.microsoft.com/office/infopath/2007/PartnerControls">
          <TermName xmlns="http://schemas.microsoft.com/office/infopath/2007/PartnerControls">Parsons, Alex</TermName>
          <TermId xmlns="http://schemas.microsoft.com/office/infopath/2007/PartnerControls">61354939-8ef1-40bf-a344-a283b52ba8e0</TermId>
        </TermInfo>
      </Terms>
    </k249c3db22e246c8be4b953e603e4d6b>
    <ExternalSigners xmlns="51b9806a-5185-426e-8026-9f8401f8c974" xsi:nil="true"/>
    <AuthorizingDoc xmlns="51b9806a-5185-426e-8026-9f8401f8c974" xsi:nil="true"/>
    <i71e836a5a224468bea9b04c4fae55f7 xmlns="6819902c-d263-4340-a3b4-c7375668d2ad">
      <Terms xmlns="http://schemas.microsoft.com/office/infopath/2007/PartnerControls"/>
    </i71e836a5a224468bea9b04c4fae55f7>
    <e9dd64bcc98445289e39b91f109bdcd5 xmlns="6819902c-d263-4340-a3b4-c7375668d2ad">
      <Terms xmlns="http://schemas.microsoft.com/office/infopath/2007/PartnerControls">
        <TermInfo xmlns="http://schemas.microsoft.com/office/infopath/2007/PartnerControls">
          <TermName xmlns="http://schemas.microsoft.com/office/infopath/2007/PartnerControls">FM</TermName>
          <TermId xmlns="http://schemas.microsoft.com/office/infopath/2007/PartnerControls">6b363047-e12c-44ec-9837-aeed4884c22d</TermId>
        </TermInfo>
      </Terms>
    </e9dd64bcc98445289e39b91f109bdcd5>
    <Filtered_x0020_Document_x0020_Number0 xmlns="6819902c-d263-4340-a3b4-c7375668d2ad">45183</Filtered_x0020_Document_x0020_Number0>
    <Identifier xmlns="51b9806a-5185-426e-8026-9f8401f8c974">FM</Identifier>
    <Formatted_x0020_Revision xmlns="51b9806a-5185-426e-8026-9f8401f8c974">003</Formatted_x0020_Revision>
    <Revision_x0020_History xmlns="51b9806a-5185-426e-8026-9f8401f8c974">Updated CA instructions on slide 3, Revised notes on text color on slide 9
</Revision_x0020_History>
    <adda98769e204859847d571c1cc4aba8 xmlns="6819902c-d263-4340-a3b4-c7375668d2ad" xsi:nil="true"/>
    <AuthorizingComm_x0026_Boards xmlns="51b9806a-5185-426e-8026-9f8401f8c974" xsi:nil="true"/>
  </documentManagement>
</p:properties>
</file>

<file path=customXml/item2.xml><?xml version="1.0" encoding="utf-8"?>
<ct:contentTypeSchema xmlns:ct="http://schemas.microsoft.com/office/2006/metadata/contentType" xmlns:ma="http://schemas.microsoft.com/office/2006/metadata/properties/metaAttributes" ct:_="" ma:_="" ma:contentTypeName="Controlled Document" ma:contentTypeID="0x010100A77CE2F963BD5C4AB895E5E1F954079C" ma:contentTypeVersion="16" ma:contentTypeDescription="Create a new document." ma:contentTypeScope="" ma:versionID="afdac9f8058ac176136f3d7adb595399">
  <xsd:schema xmlns:xsd="http://www.w3.org/2001/XMLSchema" xmlns:xs="http://www.w3.org/2001/XMLSchema" xmlns:p="http://schemas.microsoft.com/office/2006/metadata/properties" xmlns:ns1="http://schemas.microsoft.com/sharepoint/v3" xmlns:ns3="6819902c-d263-4340-a3b4-c7375668d2ad" xmlns:ns4="51b9806a-5185-426e-8026-9f8401f8c974" xmlns:ns5="27e6a43e-a4c4-4f52-b0e1-49827a209077" targetNamespace="http://schemas.microsoft.com/office/2006/metadata/properties" ma:root="true" ma:fieldsID="c30e777042fe99c0ff3ef036ff66f7c5" ns1:_="" ns3:_="" ns4:_="" ns5:_="">
    <xsd:import namespace="http://schemas.microsoft.com/sharepoint/v3"/>
    <xsd:import namespace="6819902c-d263-4340-a3b4-c7375668d2ad"/>
    <xsd:import namespace="51b9806a-5185-426e-8026-9f8401f8c974"/>
    <xsd:import namespace="27e6a43e-a4c4-4f52-b0e1-49827a209077"/>
    <xsd:element name="properties">
      <xsd:complexType>
        <xsd:sequence>
          <xsd:element name="documentManagement">
            <xsd:complexType>
              <xsd:all>
                <xsd:element ref="ns3:Filtered_x0020_Document_x0020_Number0" minOccurs="0"/>
                <xsd:element ref="ns4:WBS_x0020_Abbreviation" minOccurs="0"/>
                <xsd:element ref="ns4:Identifier" minOccurs="0"/>
                <xsd:element ref="ns4:Formatted_x0020_Sequence_x0020_Number" minOccurs="0"/>
                <xsd:element ref="ns4:Formatted_x0020_Revision" minOccurs="0"/>
                <xsd:element ref="ns4:InternalSigners" minOccurs="0"/>
                <xsd:element ref="ns4:ExternalSigners" minOccurs="0"/>
                <xsd:element ref="ns4:AuthorizingDoc" minOccurs="0"/>
                <xsd:element ref="ns4:AuthorizedDocs" minOccurs="0"/>
                <xsd:element ref="ns4:AuthorizingComm_x0026_Boards" minOccurs="0"/>
                <xsd:element ref="ns4:Author1" minOccurs="0"/>
                <xsd:element ref="ns4:Revision_x0020_History" minOccurs="0"/>
                <xsd:element ref="ns5:Document_x0020_Number" minOccurs="0"/>
                <xsd:element ref="ns3:k249c3db22e246c8be4b953e603e4d6b" minOccurs="0"/>
                <xsd:element ref="ns3:e9dd64bcc98445289e39b91f109bdcd5" minOccurs="0"/>
                <xsd:element ref="ns3:af7f2bdd3e3f4144927c8f46bf137639" minOccurs="0"/>
                <xsd:element ref="ns3:i71e836a5a224468bea9b04c4fae55f7" minOccurs="0"/>
                <xsd:element ref="ns5:TaxCatchAll" minOccurs="0"/>
                <xsd:element ref="ns1:_dlc_Exempt" minOccurs="0"/>
                <xsd:element ref="ns3:adda98769e204859847d571c1cc4aba8"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dlc_Exempt" ma:index="31" nillable="true" ma:displayName="Exempt from Policy" ma:hidden="true" ma:internalName="_dlc_Exempt"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6819902c-d263-4340-a3b4-c7375668d2ad" elementFormDefault="qualified">
    <xsd:import namespace="http://schemas.microsoft.com/office/2006/documentManagement/types"/>
    <xsd:import namespace="http://schemas.microsoft.com/office/infopath/2007/PartnerControls"/>
    <xsd:element name="Filtered_x0020_Document_x0020_Number0" ma:index="3" nillable="true" ma:displayName="Filtered Document Number" ma:list="9fecad60-3c5f-4b1e-97fe-bd29726213cb" ma:internalName="Filtered_x0020_Document_x0020_Number0" ma:showField="03f48824-29a8-4910-b16b-2538dd33bf46" ma:web="27e6a43e-a4c4-4f52-b0e1-49827a209077">
      <xsd:simpleType>
        <xsd:restriction base="dms:Unknown"/>
      </xsd:simpleType>
    </xsd:element>
    <xsd:element name="k249c3db22e246c8be4b953e603e4d6b" ma:index="24" nillable="true" ma:taxonomy="true" ma:internalName="k249c3db22e246c8be4b953e603e4d6b" ma:taxonomyFieldName="Author_" ma:displayName="Author_" ma:indexed="true" ma:default="" ma:fieldId="{4249c3db-22e2-46c8-be4b-953e603e4d6b}" ma:sspId="e79ac590-b2ba-4d84-8233-e7113f930f2a" ma:termSetId="9a961305-3498-445e-9205-fc8019e3f968" ma:anchorId="00000000-0000-0000-0000-000000000000" ma:open="true" ma:isKeyword="false">
      <xsd:complexType>
        <xsd:sequence>
          <xsd:element ref="pc:Terms" minOccurs="0" maxOccurs="1"/>
        </xsd:sequence>
      </xsd:complexType>
    </xsd:element>
    <xsd:element name="e9dd64bcc98445289e39b91f109bdcd5" ma:index="26" nillable="true" ma:taxonomy="true" ma:internalName="e9dd64bcc98445289e39b91f109bdcd5" ma:taxonomyFieldName="Subcategory_" ma:displayName="Subcategory_" ma:indexed="true" ma:default="" ma:fieldId="{e9dd64bc-c984-4528-9e39-b91f109bdcd5}" ma:sspId="e79ac590-b2ba-4d84-8233-e7113f930f2a" ma:termSetId="df4988c2-6ea7-4775-a660-7ca64affa0f7" ma:anchorId="00000000-0000-0000-0000-000000000000" ma:open="false" ma:isKeyword="false">
      <xsd:complexType>
        <xsd:sequence>
          <xsd:element ref="pc:Terms" minOccurs="0" maxOccurs="1"/>
        </xsd:sequence>
      </xsd:complexType>
    </xsd:element>
    <xsd:element name="af7f2bdd3e3f4144927c8f46bf137639" ma:index="27" nillable="true" ma:taxonomy="true" ma:internalName="af7f2bdd3e3f4144927c8f46bf137639" ma:taxonomyFieldName="_x0057_BS0" ma:displayName="WBS" ma:indexed="true" ma:default="" ma:fieldId="{af7f2bdd-3e3f-4144-927c-8f46bf137639}" ma:sspId="e79ac590-b2ba-4d84-8233-e7113f930f2a" ma:termSetId="5af71c37-dbbc-4bcd-b94e-7a1ec876d16a" ma:anchorId="00000000-0000-0000-0000-000000000000" ma:open="false" ma:isKeyword="false">
      <xsd:complexType>
        <xsd:sequence>
          <xsd:element ref="pc:Terms" minOccurs="0" maxOccurs="1"/>
        </xsd:sequence>
      </xsd:complexType>
    </xsd:element>
    <xsd:element name="i71e836a5a224468bea9b04c4fae55f7" ma:index="28" nillable="true" ma:taxonomy="true" ma:internalName="i71e836a5a224468bea9b04c4fae55f7" ma:taxonomyFieldName="Tags10" ma:displayName="Tags" ma:default="" ma:fieldId="{271e836a-5a22-4468-bea9-b04c4fae55f7}" ma:taxonomyMulti="true" ma:sspId="e79ac590-b2ba-4d84-8233-e7113f930f2a" ma:termSetId="15758f5a-2859-4efe-a184-c420225ff4a1" ma:anchorId="00000000-0000-0000-0000-000000000000" ma:open="false" ma:isKeyword="false">
      <xsd:complexType>
        <xsd:sequence>
          <xsd:element ref="pc:Terms" minOccurs="0" maxOccurs="1"/>
        </xsd:sequence>
      </xsd:complexType>
    </xsd:element>
    <xsd:element name="adda98769e204859847d571c1cc4aba8" ma:index="32" nillable="true" ma:displayName="EC Keywords_0" ma:hidden="true" ma:internalName="adda98769e204859847d571c1cc4aba8">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1b9806a-5185-426e-8026-9f8401f8c974" elementFormDefault="qualified">
    <xsd:import namespace="http://schemas.microsoft.com/office/2006/documentManagement/types"/>
    <xsd:import namespace="http://schemas.microsoft.com/office/infopath/2007/PartnerControls"/>
    <xsd:element name="WBS_x0020_Abbreviation" ma:index="4" nillable="true" ma:displayName="WBS Abbreviation" ma:indexed="true" ma:internalName="WBS_x0020_Abbreviation">
      <xsd:simpleType>
        <xsd:restriction base="dms:Text">
          <xsd:maxLength value="255"/>
        </xsd:restriction>
      </xsd:simpleType>
    </xsd:element>
    <xsd:element name="Identifier" ma:index="5" nillable="true" ma:displayName="Identifier" ma:internalName="Identifier">
      <xsd:simpleType>
        <xsd:restriction base="dms:Text">
          <xsd:maxLength value="255"/>
        </xsd:restriction>
      </xsd:simpleType>
    </xsd:element>
    <xsd:element name="Formatted_x0020_Sequence_x0020_Number" ma:index="6" nillable="true" ma:displayName="Formatted Sequence Number" ma:indexed="true" ma:internalName="Formatted_x0020_Sequence_x0020_Number">
      <xsd:simpleType>
        <xsd:restriction base="dms:Text">
          <xsd:maxLength value="255"/>
        </xsd:restriction>
      </xsd:simpleType>
    </xsd:element>
    <xsd:element name="Formatted_x0020_Revision" ma:index="7" nillable="true" ma:displayName="Formatted Revision" ma:internalName="Formatted_x0020_Revision">
      <xsd:simpleType>
        <xsd:restriction base="dms:Text">
          <xsd:maxLength value="255"/>
        </xsd:restriction>
      </xsd:simpleType>
    </xsd:element>
    <xsd:element name="InternalSigners" ma:index="8" nillable="true" ma:displayName="Internal Signers" ma:list="UserInfo" ma:SharePointGroup="0" ma:internalName="InternalSigners" ma:showField="Titl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Signers" ma:index="9" nillable="true" ma:displayName="External Signers" ma:internalName="ExternalSigners">
      <xsd:simpleType>
        <xsd:restriction base="dms:Note">
          <xsd:maxLength value="255"/>
        </xsd:restriction>
      </xsd:simpleType>
    </xsd:element>
    <xsd:element name="AuthorizingDoc" ma:index="10" nillable="true" ma:displayName="Authorizing Doc" ma:internalName="AuthorizingDoc">
      <xsd:simpleType>
        <xsd:restriction base="dms:Note">
          <xsd:maxLength value="255"/>
        </xsd:restriction>
      </xsd:simpleType>
    </xsd:element>
    <xsd:element name="AuthorizedDocs" ma:index="11" nillable="true" ma:displayName="Authorized Docs" ma:internalName="AuthorizedDocs">
      <xsd:simpleType>
        <xsd:restriction base="dms:Note">
          <xsd:maxLength value="255"/>
        </xsd:restriction>
      </xsd:simpleType>
    </xsd:element>
    <xsd:element name="AuthorizingComm_x0026_Boards" ma:index="12" nillable="true" ma:displayName="Authorizing Comm &amp; Board" ma:internalName="AuthorizingComm_x0026_Boards">
      <xsd:simpleType>
        <xsd:restriction base="dms:Note">
          <xsd:maxLength value="255"/>
        </xsd:restriction>
      </xsd:simpleType>
    </xsd:element>
    <xsd:element name="Author1" ma:index="16" nillable="true" ma:displayName="Author1" ma:internalName="Author1">
      <xsd:simpleType>
        <xsd:restriction base="dms:Text">
          <xsd:maxLength value="255"/>
        </xsd:restriction>
      </xsd:simpleType>
    </xsd:element>
    <xsd:element name="Revision_x0020_History" ma:index="18" nillable="true" ma:displayName="Revision History" ma:internalName="Revision_x0020_History">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7e6a43e-a4c4-4f52-b0e1-49827a209077" elementFormDefault="qualified">
    <xsd:import namespace="http://schemas.microsoft.com/office/2006/documentManagement/types"/>
    <xsd:import namespace="http://schemas.microsoft.com/office/infopath/2007/PartnerControls"/>
    <xsd:element name="Document_x0020_Number" ma:index="19" nillable="true" ma:displayName="Document Number" ma:hidden="true" ma:list="{9fecad60-3c5f-4b1e-97fe-bd29726213cb}" ma:internalName="Document_x0020_Number" ma:readOnly="false" ma:showField="Document_x0020_Number" ma:web="27e6a43e-a4c4-4f52-b0e1-49827a209077">
      <xsd:simpleType>
        <xsd:restriction base="dms:Lookup"/>
      </xsd:simpleType>
    </xsd:element>
    <xsd:element name="TaxCatchAll" ma:index="29" nillable="true" ma:displayName="Taxonomy Catch All Column" ma:hidden="true" ma:list="{aa28423a-96a4-4fb2-8cce-b1b4f3e5b10f}" ma:internalName="TaxCatchAll" ma:showField="CatchAllData" ma:web="27e6a43e-a4c4-4f52-b0e1-49827a2090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3"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p:Policy xmlns:p="office.server.policy" id="" local="true">
  <p:Name>Controlled Document</p:Name>
  <p:Description/>
  <p:Statement/>
  <p:PolicyItems>
    <p:PolicyItem featureId="Microsoft.Office.RecordsManagement.PolicyFeatures.PolicyAudit" staticId="0x0101005B1FD2F7289FF44494593DF6B04CC580|8138272" UniqueId="d2e935fd-7aec-4982-a92c-0eafd6a3e49f">
      <p:Name>Auditing</p:Name>
      <p:Description>Audits user actions on documents and list items to the Audit Log.</p:Description>
      <p:CustomData>
        <Audit>
          <Update/>
          <View/>
          <CheckInOut/>
          <MoveCopy/>
          <DeleteRestore/>
        </Audit>
      </p:CustomData>
    </p:PolicyItem>
  </p:PolicyItems>
</p:Policy>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4BA702D-F6E6-4314-8945-369A109C75F9}">
  <ds:schemaRefs>
    <ds:schemaRef ds:uri="http://purl.org/dc/terms/"/>
    <ds:schemaRef ds:uri="http://schemas.microsoft.com/office/2006/documentManagement/types"/>
    <ds:schemaRef ds:uri="http://www.w3.org/XML/1998/namespace"/>
    <ds:schemaRef ds:uri="27e6a43e-a4c4-4f52-b0e1-49827a209077"/>
    <ds:schemaRef ds:uri="http://purl.org/dc/dcmitype/"/>
    <ds:schemaRef ds:uri="http://purl.org/dc/elements/1.1/"/>
    <ds:schemaRef ds:uri="http://schemas.microsoft.com/office/infopath/2007/PartnerControls"/>
    <ds:schemaRef ds:uri="http://schemas.microsoft.com/office/2006/metadata/properties"/>
    <ds:schemaRef ds:uri="http://schemas.microsoft.com/sharepoint/v3"/>
    <ds:schemaRef ds:uri="http://schemas.openxmlformats.org/package/2006/metadata/core-properties"/>
    <ds:schemaRef ds:uri="51b9806a-5185-426e-8026-9f8401f8c974"/>
    <ds:schemaRef ds:uri="6819902c-d263-4340-a3b4-c7375668d2ad"/>
  </ds:schemaRefs>
</ds:datastoreItem>
</file>

<file path=customXml/itemProps2.xml><?xml version="1.0" encoding="utf-8"?>
<ds:datastoreItem xmlns:ds="http://schemas.openxmlformats.org/officeDocument/2006/customXml" ds:itemID="{087279E9-029E-40B5-9EA9-88D004C7ED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6819902c-d263-4340-a3b4-c7375668d2ad"/>
    <ds:schemaRef ds:uri="51b9806a-5185-426e-8026-9f8401f8c974"/>
    <ds:schemaRef ds:uri="27e6a43e-a4c4-4f52-b0e1-49827a20907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927942A-61A9-4118-A144-DE7F84F21C4A}">
  <ds:schemaRefs>
    <ds:schemaRef ds:uri="office.server.policy"/>
  </ds:schemaRefs>
</ds:datastoreItem>
</file>

<file path=customXml/itemProps4.xml><?xml version="1.0" encoding="utf-8"?>
<ds:datastoreItem xmlns:ds="http://schemas.openxmlformats.org/officeDocument/2006/customXml" ds:itemID="{8B76CD61-6042-403B-B3F6-04E51A8FF76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14789</TotalTime>
  <Words>6025</Words>
  <Application>Microsoft Office PowerPoint</Application>
  <PresentationFormat>On-screen Show (4:3)</PresentationFormat>
  <Paragraphs>659</Paragraphs>
  <Slides>85</Slides>
  <Notes>49</Notes>
  <HiddenSlides>6</HiddenSlides>
  <MMClips>0</MMClips>
  <ScaleCrop>false</ScaleCrop>
  <HeadingPairs>
    <vt:vector size="6" baseType="variant">
      <vt:variant>
        <vt:lpstr>Fonts Used</vt:lpstr>
      </vt:variant>
      <vt:variant>
        <vt:i4>19</vt:i4>
      </vt:variant>
      <vt:variant>
        <vt:lpstr>Theme</vt:lpstr>
      </vt:variant>
      <vt:variant>
        <vt:i4>1</vt:i4>
      </vt:variant>
      <vt:variant>
        <vt:lpstr>Slide Titles</vt:lpstr>
      </vt:variant>
      <vt:variant>
        <vt:i4>85</vt:i4>
      </vt:variant>
    </vt:vector>
  </HeadingPairs>
  <TitlesOfParts>
    <vt:vector size="105" baseType="lpstr">
      <vt:lpstr>CharisSIL</vt:lpstr>
      <vt:lpstr>CMMI10</vt:lpstr>
      <vt:lpstr>CMR10</vt:lpstr>
      <vt:lpstr>CMSY10</vt:lpstr>
      <vt:lpstr>Google Sans</vt:lpstr>
      <vt:lpstr>Inter</vt:lpstr>
      <vt:lpstr>Lucida Grande</vt:lpstr>
      <vt:lpstr>NimbusRomNo9L-Regu</vt:lpstr>
      <vt:lpstr>SourceSansPro</vt:lpstr>
      <vt:lpstr>Times-Italic</vt:lpstr>
      <vt:lpstr>Times-Roman</vt:lpstr>
      <vt:lpstr>Arial</vt:lpstr>
      <vt:lpstr>Arial Narrow</vt:lpstr>
      <vt:lpstr>Calibri</vt:lpstr>
      <vt:lpstr>Cambria</vt:lpstr>
      <vt:lpstr>Cambria Math</vt:lpstr>
      <vt:lpstr>Helvetica</vt:lpstr>
      <vt:lpstr>Times New Roman</vt:lpstr>
      <vt:lpstr>Wingdings</vt:lpstr>
      <vt:lpstr>1_FRIB3</vt:lpstr>
      <vt:lpstr>Nuclear Structure and Decay</vt:lpstr>
      <vt:lpstr>Nuclear Structure and Decay</vt:lpstr>
      <vt:lpstr>Background</vt:lpstr>
      <vt:lpstr>Background</vt:lpstr>
      <vt:lpstr>Decay Scheme</vt:lpstr>
      <vt:lpstr>Decay Scheme</vt:lpstr>
      <vt:lpstr>Decay Scheme</vt:lpstr>
      <vt:lpstr>Decay Scheme</vt:lpstr>
      <vt:lpstr>Decay Scheme</vt:lpstr>
      <vt:lpstr>Decay Scheme</vt:lpstr>
      <vt:lpstr>Chart of Nuclides</vt:lpstr>
      <vt:lpstr>Chart of Nuclides</vt:lpstr>
      <vt:lpstr>Chart of Nuclides</vt:lpstr>
      <vt:lpstr>Chart of Nuclides</vt:lpstr>
      <vt:lpstr>Chart of Nuclides</vt:lpstr>
      <vt:lpstr>Chart of Nuclides</vt:lpstr>
      <vt:lpstr>Chart of Nuclides</vt:lpstr>
      <vt:lpstr>Chart of Nuclides</vt:lpstr>
      <vt:lpstr>Chart of Nuclides</vt:lpstr>
      <vt:lpstr>Gaseous Detector with Germanium Tagging (GADGET)</vt:lpstr>
      <vt:lpstr>Gaseous Detector with Germanium Tagging (GADGET)</vt:lpstr>
      <vt:lpstr>Silicon Detector Box</vt:lpstr>
      <vt:lpstr>Silicon Detector Box</vt:lpstr>
      <vt:lpstr>Silicon Detector Box</vt:lpstr>
      <vt:lpstr>Implantation-Decay</vt:lpstr>
      <vt:lpstr>β Summing</vt:lpstr>
      <vt:lpstr>β Summing</vt:lpstr>
      <vt:lpstr>Decay Scheme</vt:lpstr>
      <vt:lpstr>Decay Scheme</vt:lpstr>
      <vt:lpstr>Decay Scheme</vt:lpstr>
      <vt:lpstr>Mirror Asymmetry</vt:lpstr>
      <vt:lpstr>Mirror Asymmetry</vt:lpstr>
      <vt:lpstr>Mirror Asymmetry</vt:lpstr>
      <vt:lpstr>Mirror Asymmetry</vt:lpstr>
      <vt:lpstr>Isospin Conservation</vt:lpstr>
      <vt:lpstr>Isospin Mixing</vt:lpstr>
      <vt:lpstr>Isospin Mixing</vt:lpstr>
      <vt:lpstr>Fragmentation of the Fermi Strength</vt:lpstr>
      <vt:lpstr>2p Emission Mechanism</vt:lpstr>
      <vt:lpstr>Angular correlation of 2p</vt:lpstr>
      <vt:lpstr>Coulomb Displacement Energy</vt:lpstr>
      <vt:lpstr>25Si(βpγ)24Mg</vt:lpstr>
      <vt:lpstr>25Si(βpγ)24Mg</vt:lpstr>
      <vt:lpstr>Doppler Broadening of βpγ</vt:lpstr>
      <vt:lpstr>Doppler Broadening of βpγ</vt:lpstr>
      <vt:lpstr>Doppler Broadening of βpγ</vt:lpstr>
      <vt:lpstr>Doppler Broadening of βpγ</vt:lpstr>
      <vt:lpstr>25Si(βpγ)24Mg</vt:lpstr>
      <vt:lpstr>25Si(βpγ)24Mg</vt:lpstr>
      <vt:lpstr>Doppler Broadening of βpγ</vt:lpstr>
      <vt:lpstr>Doppler Broadening of βnγ</vt:lpstr>
      <vt:lpstr>27S(βγ)27P, 27S(βp)26Si</vt:lpstr>
      <vt:lpstr>Mass of 27P</vt:lpstr>
      <vt:lpstr>26Si(p,γ)27P</vt:lpstr>
      <vt:lpstr>26Si(p,γ)27P</vt:lpstr>
      <vt:lpstr>30P(p,γ)31S</vt:lpstr>
      <vt:lpstr>30P(p,γ)31S</vt:lpstr>
      <vt:lpstr>Doppler Shift Lifetimes (DSL) @ TRIUMF</vt:lpstr>
      <vt:lpstr>Lifetimes of 31S Excited States</vt:lpstr>
      <vt:lpstr>Bayesian Uncertainty Quantification</vt:lpstr>
      <vt:lpstr>Credible Interval</vt:lpstr>
      <vt:lpstr>Credible Interval</vt:lpstr>
      <vt:lpstr>Particle X-ray Coincidence Technique (PXCT)</vt:lpstr>
      <vt:lpstr>Particle X-ray Coincidence Technique (PXCT)</vt:lpstr>
      <vt:lpstr>Particle X-ray Coincidence Technique (PXCT)</vt:lpstr>
      <vt:lpstr>Particle X-ray Coincidence Technique (PXCT)</vt:lpstr>
      <vt:lpstr>Particle X-ray Coincidence Technique (PXCT)</vt:lpstr>
      <vt:lpstr>Particle X-ray Coincidence Technique (PXCT)</vt:lpstr>
      <vt:lpstr>Particle X-ray Coincidence Technique (PXCT)</vt:lpstr>
      <vt:lpstr>Lifetimes and Branching Ratios Apparatus (LIBRA)</vt:lpstr>
      <vt:lpstr>Lifetimes and Branching Ratios Apparatus (LIBRA)</vt:lpstr>
      <vt:lpstr>59Cu(p,γ)60Zn vs 59Cu(p,α)56Ni</vt:lpstr>
      <vt:lpstr>X-ray Ratio and Lifetime</vt:lpstr>
      <vt:lpstr>X-ray Ratio and Lifetime</vt:lpstr>
      <vt:lpstr>X-ray Ratio and Lifetime</vt:lpstr>
      <vt:lpstr>Evaluated 60Ga Decay Scheme</vt:lpstr>
      <vt:lpstr>Lifetimes and Branching Ratios Apparatus (LIBRA)</vt:lpstr>
      <vt:lpstr>FRIB Integral Experimental Nuclear Data Services</vt:lpstr>
      <vt:lpstr>Takeaways</vt:lpstr>
      <vt:lpstr>Education and experience related to the position</vt:lpstr>
      <vt:lpstr>PowerPoint Presentation</vt:lpstr>
      <vt:lpstr>Lanzhou Heavy-ion Accelerator National Laboratory</vt:lpstr>
      <vt:lpstr>My Understanding of this Role </vt:lpstr>
      <vt:lpstr>United States Nuclear Data Program Work Plan for 2024</vt:lpstr>
      <vt:lpstr>https://people.frib.msu.edu/~wrede/group</vt:lpstr>
    </vt:vector>
  </TitlesOfParts>
  <Company>MSU NSCL/FRIB</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FRIB PowerPoint Template</dc:title>
  <dc:subject>S10000-FM-000454-R003</dc:subject>
  <dc:creator>Parsons, Alex</dc:creator>
  <cp:lastModifiedBy>lijie sun</cp:lastModifiedBy>
  <cp:revision>486</cp:revision>
  <cp:lastPrinted>2023-04-27T17:51:02Z</cp:lastPrinted>
  <dcterms:created xsi:type="dcterms:W3CDTF">2023-05-16T14:40:51Z</dcterms:created>
  <dcterms:modified xsi:type="dcterms:W3CDTF">2024-10-30T14:21:57Z</dcterms:modified>
  <cp:category>31 October 2023</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0x010100A77CE2F963BD5C4AB895E5E1F954079C</vt:lpwstr>
  </property>
  <property fmtid="{D5CDD505-2E9C-101B-9397-08002B2CF9AE}" pid="3" name="TemplateUrl">
    <vt:lpwstr/>
  </property>
  <property fmtid="{D5CDD505-2E9C-101B-9397-08002B2CF9AE}" pid="4" name="xd_Signature">
    <vt:bool>false</vt:bool>
  </property>
  <property fmtid="{D5CDD505-2E9C-101B-9397-08002B2CF9AE}" pid="5" name="xd_ProgID">
    <vt:lpwstr/>
  </property>
  <property fmtid="{D5CDD505-2E9C-101B-9397-08002B2CF9AE}" pid="6" name="Order">
    <vt:r8>5600</vt:r8>
  </property>
  <property fmtid="{D5CDD505-2E9C-101B-9397-08002B2CF9AE}" pid="7" name="Author_">
    <vt:lpwstr>447;#Parsons, Alex|61354939-8ef1-40bf-a344-a283b52ba8e0</vt:lpwstr>
  </property>
  <property fmtid="{D5CDD505-2E9C-101B-9397-08002B2CF9AE}" pid="8" name="Subcategory_">
    <vt:lpwstr>283;#FM|6b363047-e12c-44ec-9837-aeed4884c22d</vt:lpwstr>
  </property>
  <property fmtid="{D5CDD505-2E9C-101B-9397-08002B2CF9AE}" pid="9" name="ECKeywords">
    <vt:lpwstr/>
  </property>
  <property fmtid="{D5CDD505-2E9C-101B-9397-08002B2CF9AE}" pid="10" name="WBS0">
    <vt:lpwstr>471;#S10000 Management and Administration|26ad7ea8-87d4-42ac-9781-b7fff1d89416</vt:lpwstr>
  </property>
  <property fmtid="{D5CDD505-2E9C-101B-9397-08002B2CF9AE}" pid="11" name="Tags10">
    <vt:lpwstr/>
  </property>
  <property fmtid="{D5CDD505-2E9C-101B-9397-08002B2CF9AE}" pid="12" name="WorkflowChangePath">
    <vt:lpwstr>141c4800-5459-4a0f-8f70-37b212b6aaa7,4;141c4800-5459-4a0f-8f70-37b212b6aaa7,4;141c4800-5459-4a0f-8f70-37b212b6aaa7,4;141c4800-5459-4a0f-8f70-37b212b6aaa7,6;141c4800-5459-4a0f-8f70-37b212b6aaa7,6;141c4800-5459-4a0f-8f70-37b212b6aaa7,6;141c4800-5459-4a0f-8f141c4800-5459-4a0f-8f70-37b212b6aaa7,4;141c4800-5459-4a0f-8f70-37b212b6aaa7,4;141c4800-5459-4a0f-8f70-37b212b6aaa7,4;141c4800-5459-4a0f-8f70-37b212b6aaa7,5;141c4800-5459-4a0f-8f70-37b212b6aaa7,5;141c4800-5459-4a0f-8f70-37b212b6aaa7,5;141c4800-5459-4a0f-8f70-37b212b6aaa7,5;141c4800-5459-4a0f-8f70-37b212b6aaa7,5;</vt:lpwstr>
  </property>
  <property fmtid="{D5CDD505-2E9C-101B-9397-08002B2CF9AE}" pid="13" name="DNS">
    <vt:lpwstr>44668;#S10000-FM-000454-R002</vt:lpwstr>
  </property>
  <property fmtid="{D5CDD505-2E9C-101B-9397-08002B2CF9AE}" pid="14" name="Archive Document Workflow">
    <vt:lpwstr>, </vt:lpwstr>
  </property>
  <property fmtid="{D5CDD505-2E9C-101B-9397-08002B2CF9AE}" pid="15" name="Submission Date">
    <vt:filetime>2023-08-09T16:57:02Z</vt:filetime>
  </property>
  <property fmtid="{D5CDD505-2E9C-101B-9397-08002B2CF9AE}" pid="16" name="Subcategory">
    <vt:lpwstr>20</vt:lpwstr>
  </property>
</Properties>
</file>